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4" r:id="rId6"/>
    <p:sldId id="259" r:id="rId7"/>
    <p:sldId id="261" r:id="rId8"/>
    <p:sldId id="262" r:id="rId9"/>
    <p:sldId id="263" r:id="rId10"/>
    <p:sldId id="265" r:id="rId11"/>
    <p:sldId id="266" r:id="rId12"/>
    <p:sldId id="267" r:id="rId13"/>
    <p:sldId id="268" r:id="rId14"/>
    <p:sldId id="269" r:id="rId15"/>
    <p:sldId id="270" r:id="rId16"/>
    <p:sldId id="271" r:id="rId17"/>
    <p:sldId id="272" r:id="rId18"/>
    <p:sldId id="276" r:id="rId19"/>
    <p:sldId id="277" r:id="rId20"/>
    <p:sldId id="274" r:id="rId21"/>
    <p:sldId id="278" r:id="rId22"/>
    <p:sldId id="275" r:id="rId2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В работе\Первая помощь\First_A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395536" y="188640"/>
            <a:ext cx="6103912" cy="1008111"/>
          </a:xfrm>
        </p:spPr>
        <p:txBody>
          <a:bodyPr/>
          <a:lstStyle>
            <a:lvl1pPr>
              <a:defRPr>
                <a:solidFill>
                  <a:srgbClr val="C00000"/>
                </a:solidFill>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3528" y="1484784"/>
            <a:ext cx="6077272" cy="7200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Tree>
    <p:extLst>
      <p:ext uri="{BB962C8B-B14F-4D97-AF65-F5344CB8AC3E}">
        <p14:creationId xmlns:p14="http://schemas.microsoft.com/office/powerpoint/2010/main" val="3728465321"/>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793479449"/>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K:\ProPowerPoint\Шаблоны\В работе\Первая помощь\First_Aid_Sl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57200" y="404813"/>
            <a:ext cx="7283450" cy="792162"/>
          </a:xfrm>
          <a:prstGeom prst="rect">
            <a:avLst/>
          </a:prstGeom>
        </p:spPr>
        <p:txBody>
          <a:bodyPr vert="horz" lIns="91440" tIns="45720" rIns="91440" bIns="45720" rtlCol="0" anchor="ctr">
            <a:noAutofit/>
          </a:bodyPr>
          <a:lstStyle/>
          <a:p>
            <a:r>
              <a:rPr lang="ru-RU" dirty="0"/>
              <a:t>Образец заголовка</a:t>
            </a:r>
          </a:p>
        </p:txBody>
      </p:sp>
      <p:sp>
        <p:nvSpPr>
          <p:cNvPr id="1028" name="Текст 2"/>
          <p:cNvSpPr>
            <a:spLocks noGrp="1"/>
          </p:cNvSpPr>
          <p:nvPr>
            <p:ph type="body" idx="1"/>
          </p:nvPr>
        </p:nvSpPr>
        <p:spPr bwMode="auto">
          <a:xfrm>
            <a:off x="390525" y="1511300"/>
            <a:ext cx="8362950"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1029" name="TextBox 6"/>
          <p:cNvSpPr txBox="1">
            <a:spLocks noChangeArrowheads="1"/>
          </p:cNvSpPr>
          <p:nvPr/>
        </p:nvSpPr>
        <p:spPr bwMode="auto">
          <a:xfrm>
            <a:off x="26988" y="6581775"/>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US" sz="1200">
                <a:solidFill>
                  <a:srgbClr val="E6E0EC"/>
                </a:solidFill>
                <a:cs typeface="+mn-cs"/>
              </a:rPr>
              <a:t>ProPowerPoint.Ru</a:t>
            </a:r>
            <a:endParaRPr lang="ru-RU" sz="1200">
              <a:solidFill>
                <a:srgbClr val="E6E0EC"/>
              </a:solidFill>
              <a:cs typeface="+mn-cs"/>
            </a:endParaRPr>
          </a:p>
        </p:txBody>
      </p:sp>
    </p:spTree>
  </p:cSld>
  <p:clrMap bg1="lt1" tx1="dk1" bg2="lt2" tx2="dk2" accent1="accent1" accent2="accent2" accent3="accent3" accent4="accent4" accent5="accent5" accent6="accent6" hlink="hlink" folHlink="folHlink"/>
  <p:sldLayoutIdLst>
    <p:sldLayoutId id="2147483668" r:id="rId1"/>
    <p:sldLayoutId id="2147483667" r:id="rId2"/>
  </p:sldLayoutIdLst>
  <p:transition spd="slow">
    <p:pull/>
  </p:transition>
  <p:txStyles>
    <p:titleStyle>
      <a:lvl1pPr algn="ctr" rtl="0" eaLnBrk="0" fontAlgn="base" hangingPunct="0">
        <a:spcBef>
          <a:spcPct val="0"/>
        </a:spcBef>
        <a:spcAft>
          <a:spcPct val="0"/>
        </a:spcAft>
        <a:defRPr sz="4800" b="1" kern="1200">
          <a:solidFill>
            <a:schemeClr val="bg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800" b="1">
          <a:solidFill>
            <a:schemeClr val="bg1"/>
          </a:solidFill>
          <a:latin typeface="Calibri" pitchFamily="34" charset="0"/>
        </a:defRPr>
      </a:lvl2pPr>
      <a:lvl3pPr algn="ctr" rtl="0" eaLnBrk="0" fontAlgn="base" hangingPunct="0">
        <a:spcBef>
          <a:spcPct val="0"/>
        </a:spcBef>
        <a:spcAft>
          <a:spcPct val="0"/>
        </a:spcAft>
        <a:defRPr sz="4800" b="1">
          <a:solidFill>
            <a:schemeClr val="bg1"/>
          </a:solidFill>
          <a:latin typeface="Calibri" pitchFamily="34" charset="0"/>
        </a:defRPr>
      </a:lvl3pPr>
      <a:lvl4pPr algn="ctr" rtl="0" eaLnBrk="0" fontAlgn="base" hangingPunct="0">
        <a:spcBef>
          <a:spcPct val="0"/>
        </a:spcBef>
        <a:spcAft>
          <a:spcPct val="0"/>
        </a:spcAft>
        <a:defRPr sz="4800" b="1">
          <a:solidFill>
            <a:schemeClr val="bg1"/>
          </a:solidFill>
          <a:latin typeface="Calibri" pitchFamily="34" charset="0"/>
        </a:defRPr>
      </a:lvl4pPr>
      <a:lvl5pPr algn="ctr" rtl="0" eaLnBrk="0" fontAlgn="base" hangingPunct="0">
        <a:spcBef>
          <a:spcPct val="0"/>
        </a:spcBef>
        <a:spcAft>
          <a:spcPct val="0"/>
        </a:spcAft>
        <a:defRPr sz="4800" b="1">
          <a:solidFill>
            <a:schemeClr val="bg1"/>
          </a:solidFill>
          <a:latin typeface="Calibri" pitchFamily="34" charset="0"/>
        </a:defRPr>
      </a:lvl5pPr>
      <a:lvl6pPr marL="457200" algn="ctr" rtl="0" eaLnBrk="1" fontAlgn="base" hangingPunct="1">
        <a:spcBef>
          <a:spcPct val="0"/>
        </a:spcBef>
        <a:spcAft>
          <a:spcPct val="0"/>
        </a:spcAft>
        <a:defRPr sz="4800" b="1">
          <a:solidFill>
            <a:schemeClr val="bg1"/>
          </a:solidFill>
          <a:latin typeface="Calibri" pitchFamily="34" charset="0"/>
        </a:defRPr>
      </a:lvl6pPr>
      <a:lvl7pPr marL="914400" algn="ctr" rtl="0" eaLnBrk="1" fontAlgn="base" hangingPunct="1">
        <a:spcBef>
          <a:spcPct val="0"/>
        </a:spcBef>
        <a:spcAft>
          <a:spcPct val="0"/>
        </a:spcAft>
        <a:defRPr sz="4800" b="1">
          <a:solidFill>
            <a:schemeClr val="bg1"/>
          </a:solidFill>
          <a:latin typeface="Calibri" pitchFamily="34" charset="0"/>
        </a:defRPr>
      </a:lvl7pPr>
      <a:lvl8pPr marL="1371600" algn="ctr" rtl="0" eaLnBrk="1" fontAlgn="base" hangingPunct="1">
        <a:spcBef>
          <a:spcPct val="0"/>
        </a:spcBef>
        <a:spcAft>
          <a:spcPct val="0"/>
        </a:spcAft>
        <a:defRPr sz="4800" b="1">
          <a:solidFill>
            <a:schemeClr val="bg1"/>
          </a:solidFill>
          <a:latin typeface="Calibri" pitchFamily="34" charset="0"/>
        </a:defRPr>
      </a:lvl8pPr>
      <a:lvl9pPr marL="1828800" algn="ctr" rtl="0" eaLnBrk="1" fontAlgn="base" hangingPunct="1">
        <a:spcBef>
          <a:spcPct val="0"/>
        </a:spcBef>
        <a:spcAft>
          <a:spcPct val="0"/>
        </a:spcAft>
        <a:defRPr sz="48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388" y="1844675"/>
            <a:ext cx="6588125" cy="2016125"/>
          </a:xfrm>
        </p:spPr>
        <p:style>
          <a:lnRef idx="2">
            <a:schemeClr val="accent2"/>
          </a:lnRef>
          <a:fillRef idx="1">
            <a:schemeClr val="lt1"/>
          </a:fillRef>
          <a:effectRef idx="0">
            <a:schemeClr val="accent2"/>
          </a:effectRef>
          <a:fontRef idx="minor">
            <a:schemeClr val="dk1"/>
          </a:fontRef>
        </p:style>
        <p:txBody>
          <a:bodyPr/>
          <a:lstStyle/>
          <a:p>
            <a:pPr eaLnBrk="1" hangingPunct="1">
              <a:defRPr/>
            </a:pPr>
            <a:r>
              <a:rPr lang="uk-UA" sz="2400" dirty="0" err="1">
                <a:effectLst/>
              </a:rPr>
              <a:t>Биофармация</a:t>
            </a:r>
            <a:r>
              <a:rPr lang="uk-UA" sz="2400" dirty="0">
                <a:effectLst/>
              </a:rPr>
              <a:t>, </a:t>
            </a:r>
            <a:r>
              <a:rPr lang="uk-UA" sz="2400" dirty="0" err="1">
                <a:effectLst/>
              </a:rPr>
              <a:t>как</a:t>
            </a:r>
            <a:r>
              <a:rPr lang="uk-UA" sz="2400" dirty="0">
                <a:effectLst/>
              </a:rPr>
              <a:t> </a:t>
            </a:r>
            <a:r>
              <a:rPr lang="uk-UA" sz="2400" dirty="0" err="1">
                <a:effectLst/>
              </a:rPr>
              <a:t>теоретическая</a:t>
            </a:r>
            <a:r>
              <a:rPr lang="uk-UA" sz="2400" dirty="0">
                <a:effectLst/>
              </a:rPr>
              <a:t> основа </a:t>
            </a:r>
            <a:r>
              <a:rPr lang="uk-UA" sz="2400" dirty="0" err="1">
                <a:effectLst/>
              </a:rPr>
              <a:t>технологии</a:t>
            </a:r>
            <a:r>
              <a:rPr lang="uk-UA" sz="2400" dirty="0">
                <a:effectLst/>
              </a:rPr>
              <a:t> </a:t>
            </a:r>
            <a:r>
              <a:rPr lang="uk-UA" sz="2400" dirty="0" err="1">
                <a:effectLst/>
              </a:rPr>
              <a:t>лекарственных</a:t>
            </a:r>
            <a:r>
              <a:rPr lang="uk-UA" sz="2400" dirty="0">
                <a:effectLst/>
              </a:rPr>
              <a:t> </a:t>
            </a:r>
            <a:r>
              <a:rPr lang="uk-UA" sz="2400" dirty="0" err="1">
                <a:effectLst/>
              </a:rPr>
              <a:t>препаратов</a:t>
            </a:r>
            <a:r>
              <a:rPr lang="uk-UA" sz="2400" dirty="0">
                <a:effectLst/>
              </a:rPr>
              <a:t>.</a:t>
            </a:r>
            <a:br>
              <a:rPr lang="uk-UA" sz="2400" dirty="0">
                <a:effectLst/>
              </a:rPr>
            </a:br>
            <a:r>
              <a:rPr lang="uk-UA" sz="2400" dirty="0" err="1">
                <a:effectLst/>
              </a:rPr>
              <a:t>Исторический</a:t>
            </a:r>
            <a:r>
              <a:rPr lang="uk-UA" sz="2400" dirty="0">
                <a:effectLst/>
              </a:rPr>
              <a:t> </a:t>
            </a:r>
            <a:r>
              <a:rPr lang="uk-UA" sz="2400" dirty="0" err="1">
                <a:effectLst/>
              </a:rPr>
              <a:t>обзор</a:t>
            </a:r>
            <a:r>
              <a:rPr lang="uk-UA" sz="2400" dirty="0">
                <a:effectLst/>
              </a:rPr>
              <a:t> </a:t>
            </a:r>
            <a:r>
              <a:rPr lang="uk-UA" sz="2400" dirty="0" err="1">
                <a:effectLst/>
              </a:rPr>
              <a:t>развития</a:t>
            </a:r>
            <a:r>
              <a:rPr lang="uk-UA" sz="2400" dirty="0">
                <a:effectLst/>
              </a:rPr>
              <a:t> биофармации. </a:t>
            </a:r>
            <a:r>
              <a:rPr lang="uk-UA" sz="2400" dirty="0" err="1">
                <a:effectLst/>
              </a:rPr>
              <a:t>Современные</a:t>
            </a:r>
            <a:r>
              <a:rPr lang="uk-UA" sz="2400" dirty="0">
                <a:effectLst/>
              </a:rPr>
              <a:t> </a:t>
            </a:r>
            <a:r>
              <a:rPr lang="uk-UA" sz="2400" dirty="0" err="1">
                <a:effectLst/>
              </a:rPr>
              <a:t>требования</a:t>
            </a:r>
            <a:r>
              <a:rPr lang="uk-UA" sz="2400" dirty="0">
                <a:effectLst/>
              </a:rPr>
              <a:t> к </a:t>
            </a:r>
            <a:r>
              <a:rPr lang="uk-UA" sz="2400" dirty="0" err="1">
                <a:effectLst/>
              </a:rPr>
              <a:t>оценке</a:t>
            </a:r>
            <a:r>
              <a:rPr lang="uk-UA" sz="2400" dirty="0">
                <a:effectLst/>
              </a:rPr>
              <a:t> </a:t>
            </a:r>
            <a:r>
              <a:rPr lang="uk-UA" sz="2400" dirty="0" err="1">
                <a:effectLst/>
              </a:rPr>
              <a:t>качества</a:t>
            </a:r>
            <a:r>
              <a:rPr lang="uk-UA" sz="2400" dirty="0">
                <a:effectLst/>
              </a:rPr>
              <a:t> </a:t>
            </a:r>
            <a:r>
              <a:rPr lang="uk-UA" sz="2400" dirty="0" err="1">
                <a:effectLst/>
              </a:rPr>
              <a:t>лекарственных</a:t>
            </a:r>
            <a:r>
              <a:rPr lang="uk-UA" sz="2400" dirty="0">
                <a:effectLst/>
              </a:rPr>
              <a:t> </a:t>
            </a:r>
            <a:r>
              <a:rPr lang="uk-UA" sz="2400" dirty="0" err="1">
                <a:effectLst/>
              </a:rPr>
              <a:t>препаратов</a:t>
            </a:r>
            <a:r>
              <a:rPr lang="uk-UA" sz="2400" dirty="0">
                <a:effectLst/>
              </a:rPr>
              <a:t>.</a:t>
            </a:r>
            <a:endParaRPr lang="ru-RU" sz="2400" dirty="0"/>
          </a:p>
        </p:txBody>
      </p:sp>
      <p:sp>
        <p:nvSpPr>
          <p:cNvPr id="3" name="Подзаголовок 2"/>
          <p:cNvSpPr>
            <a:spLocks noGrp="1"/>
          </p:cNvSpPr>
          <p:nvPr>
            <p:ph type="subTitle" idx="1"/>
          </p:nvPr>
        </p:nvSpPr>
        <p:spPr>
          <a:xfrm>
            <a:off x="6948488" y="6137275"/>
            <a:ext cx="2087562" cy="720725"/>
          </a:xfrm>
        </p:spPr>
        <p:txBody>
          <a:bodyPr rtlCol="0">
            <a:normAutofit fontScale="70000" lnSpcReduction="20000"/>
          </a:bodyPr>
          <a:lstStyle/>
          <a:p>
            <a:pPr eaLnBrk="1" fontAlgn="auto" hangingPunct="1">
              <a:spcAft>
                <a:spcPts val="0"/>
              </a:spcAft>
              <a:defRPr/>
            </a:pPr>
            <a:r>
              <a:rPr lang="ru-RU" dirty="0">
                <a:solidFill>
                  <a:schemeClr val="bg1">
                    <a:lumMod val="95000"/>
                  </a:schemeClr>
                </a:solidFill>
              </a:rPr>
              <a:t>Харьков </a:t>
            </a:r>
          </a:p>
          <a:p>
            <a:pPr eaLnBrk="1" fontAlgn="auto" hangingPunct="1">
              <a:spcAft>
                <a:spcPts val="0"/>
              </a:spcAft>
              <a:defRPr/>
            </a:pPr>
            <a:r>
              <a:rPr lang="ru-RU" dirty="0">
                <a:solidFill>
                  <a:schemeClr val="bg1">
                    <a:lumMod val="95000"/>
                  </a:schemeClr>
                </a:solidFill>
              </a:rPr>
              <a:t>2017</a:t>
            </a:r>
          </a:p>
        </p:txBody>
      </p:sp>
      <p:sp>
        <p:nvSpPr>
          <p:cNvPr id="4" name="Rectangle 2"/>
          <p:cNvSpPr txBox="1">
            <a:spLocks noChangeArrowheads="1"/>
          </p:cNvSpPr>
          <p:nvPr/>
        </p:nvSpPr>
        <p:spPr>
          <a:xfrm>
            <a:off x="1259633" y="71363"/>
            <a:ext cx="5760640" cy="1512168"/>
          </a:xfrm>
          <a:prstGeom prst="rect">
            <a:avLst/>
          </a:prstGeom>
        </p:spPr>
        <p:txBody>
          <a:bodyPr anchor="ctr"/>
          <a:lstStyle>
            <a:lvl1pPr algn="ctr" rtl="0" eaLnBrk="1" fontAlgn="base" hangingPunct="1">
              <a:spcBef>
                <a:spcPct val="0"/>
              </a:spcBef>
              <a:spcAft>
                <a:spcPct val="0"/>
              </a:spcAft>
              <a:defRPr sz="4800" b="1" kern="1200">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800" b="1">
                <a:solidFill>
                  <a:schemeClr val="bg1"/>
                </a:solidFill>
                <a:latin typeface="Calibri" pitchFamily="34" charset="0"/>
              </a:defRPr>
            </a:lvl2pPr>
            <a:lvl3pPr algn="ctr" rtl="0" eaLnBrk="1" fontAlgn="base" hangingPunct="1">
              <a:spcBef>
                <a:spcPct val="0"/>
              </a:spcBef>
              <a:spcAft>
                <a:spcPct val="0"/>
              </a:spcAft>
              <a:defRPr sz="4800" b="1">
                <a:solidFill>
                  <a:schemeClr val="bg1"/>
                </a:solidFill>
                <a:latin typeface="Calibri" pitchFamily="34" charset="0"/>
              </a:defRPr>
            </a:lvl3pPr>
            <a:lvl4pPr algn="ctr" rtl="0" eaLnBrk="1" fontAlgn="base" hangingPunct="1">
              <a:spcBef>
                <a:spcPct val="0"/>
              </a:spcBef>
              <a:spcAft>
                <a:spcPct val="0"/>
              </a:spcAft>
              <a:defRPr sz="4800" b="1">
                <a:solidFill>
                  <a:schemeClr val="bg1"/>
                </a:solidFill>
                <a:latin typeface="Calibri" pitchFamily="34" charset="0"/>
              </a:defRPr>
            </a:lvl4pPr>
            <a:lvl5pPr algn="ctr" rtl="0" eaLnBrk="1" fontAlgn="base" hangingPunct="1">
              <a:spcBef>
                <a:spcPct val="0"/>
              </a:spcBef>
              <a:spcAft>
                <a:spcPct val="0"/>
              </a:spcAft>
              <a:defRPr sz="4800" b="1">
                <a:solidFill>
                  <a:schemeClr val="bg1"/>
                </a:solidFill>
                <a:latin typeface="Calibri" pitchFamily="34" charset="0"/>
              </a:defRPr>
            </a:lvl5pPr>
            <a:lvl6pPr marL="457200" algn="ctr" rtl="0" eaLnBrk="1" fontAlgn="base" hangingPunct="1">
              <a:spcBef>
                <a:spcPct val="0"/>
              </a:spcBef>
              <a:spcAft>
                <a:spcPct val="0"/>
              </a:spcAft>
              <a:defRPr sz="4800" b="1">
                <a:solidFill>
                  <a:schemeClr val="bg1"/>
                </a:solidFill>
                <a:latin typeface="Calibri" pitchFamily="34" charset="0"/>
              </a:defRPr>
            </a:lvl6pPr>
            <a:lvl7pPr marL="914400" algn="ctr" rtl="0" eaLnBrk="1" fontAlgn="base" hangingPunct="1">
              <a:spcBef>
                <a:spcPct val="0"/>
              </a:spcBef>
              <a:spcAft>
                <a:spcPct val="0"/>
              </a:spcAft>
              <a:defRPr sz="4800" b="1">
                <a:solidFill>
                  <a:schemeClr val="bg1"/>
                </a:solidFill>
                <a:latin typeface="Calibri" pitchFamily="34" charset="0"/>
              </a:defRPr>
            </a:lvl7pPr>
            <a:lvl8pPr marL="1371600" algn="ctr" rtl="0" eaLnBrk="1" fontAlgn="base" hangingPunct="1">
              <a:spcBef>
                <a:spcPct val="0"/>
              </a:spcBef>
              <a:spcAft>
                <a:spcPct val="0"/>
              </a:spcAft>
              <a:defRPr sz="4800" b="1">
                <a:solidFill>
                  <a:schemeClr val="bg1"/>
                </a:solidFill>
                <a:latin typeface="Calibri" pitchFamily="34" charset="0"/>
              </a:defRPr>
            </a:lvl8pPr>
            <a:lvl9pPr marL="1828800" algn="ctr" rtl="0" eaLnBrk="1" fontAlgn="base" hangingPunct="1">
              <a:spcBef>
                <a:spcPct val="0"/>
              </a:spcBef>
              <a:spcAft>
                <a:spcPct val="0"/>
              </a:spcAft>
              <a:defRPr sz="4800" b="1">
                <a:solidFill>
                  <a:schemeClr val="bg1"/>
                </a:solidFill>
                <a:latin typeface="Calibri" pitchFamily="34" charset="0"/>
              </a:defRPr>
            </a:lvl9pPr>
          </a:lstStyle>
          <a:p>
            <a:pPr>
              <a:defRPr/>
            </a:pPr>
            <a:r>
              <a:rPr lang="uk-UA" sz="200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Национальный</a:t>
            </a:r>
            <a:r>
              <a:rPr lang="uk-UA"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 </a:t>
            </a:r>
            <a:r>
              <a:rPr lang="uk-UA" sz="200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фармацевтический</a:t>
            </a:r>
            <a:r>
              <a:rPr lang="uk-UA"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 </a:t>
            </a:r>
            <a:r>
              <a:rPr lang="uk-UA" sz="200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университет</a:t>
            </a:r>
            <a:br>
              <a:rPr lang="uk-UA"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br>
            <a:br>
              <a:rPr lang="uk-UA" sz="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br>
            <a:r>
              <a:rPr lang="uk-UA"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Кафедра </a:t>
            </a:r>
            <a:r>
              <a:rPr lang="uk-UA" sz="180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аптечной</a:t>
            </a:r>
            <a:r>
              <a:rPr lang="uk-UA"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 </a:t>
            </a:r>
            <a:r>
              <a:rPr lang="uk-UA" sz="180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технологии</a:t>
            </a:r>
            <a:r>
              <a:rPr lang="uk-UA"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 </a:t>
            </a:r>
            <a:r>
              <a:rPr lang="uk-UA" sz="180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лекарств</a:t>
            </a:r>
            <a:br>
              <a:rPr lang="uk-UA"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br>
            <a:r>
              <a:rPr lang="uk-UA" sz="180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им</a:t>
            </a:r>
            <a:r>
              <a:rPr lang="uk-UA"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 Д.П. Сало</a:t>
            </a:r>
            <a:endParaRPr lang="ru-RU"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pic>
        <p:nvPicPr>
          <p:cNvPr id="3077" name="Picture 13" descr="Пошта Национальный фармацевтический университ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96838"/>
            <a:ext cx="3705225"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14954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sz="3200" dirty="0">
                <a:latin typeface="Arial" pitchFamily="34" charset="0"/>
                <a:cs typeface="Arial" pitchFamily="34" charset="0"/>
              </a:rPr>
              <a:t>2. </a:t>
            </a:r>
            <a:r>
              <a:rPr lang="uk-UA" sz="3200" dirty="0" err="1">
                <a:latin typeface="Arial" pitchFamily="34" charset="0"/>
                <a:cs typeface="Arial" pitchFamily="34" charset="0"/>
              </a:rPr>
              <a:t>Исторические</a:t>
            </a:r>
            <a:r>
              <a:rPr lang="uk-UA" sz="3200" dirty="0">
                <a:latin typeface="Arial" pitchFamily="34" charset="0"/>
                <a:cs typeface="Arial" pitchFamily="34" charset="0"/>
              </a:rPr>
              <a:t> </a:t>
            </a:r>
            <a:r>
              <a:rPr lang="uk-UA" sz="3200" dirty="0" err="1">
                <a:latin typeface="Arial" pitchFamily="34" charset="0"/>
                <a:cs typeface="Arial" pitchFamily="34" charset="0"/>
              </a:rPr>
              <a:t>этапы</a:t>
            </a:r>
            <a:r>
              <a:rPr lang="uk-UA" sz="3200" dirty="0">
                <a:latin typeface="Arial" pitchFamily="34" charset="0"/>
                <a:cs typeface="Arial" pitchFamily="34" charset="0"/>
              </a:rPr>
              <a:t> </a:t>
            </a:r>
            <a:r>
              <a:rPr lang="uk-UA" sz="3200" dirty="0" err="1">
                <a:latin typeface="Arial" pitchFamily="34" charset="0"/>
                <a:cs typeface="Arial" pitchFamily="34" charset="0"/>
              </a:rPr>
              <a:t>развития</a:t>
            </a:r>
            <a:r>
              <a:rPr lang="uk-UA" sz="3200" dirty="0">
                <a:latin typeface="Arial" pitchFamily="34" charset="0"/>
                <a:cs typeface="Arial" pitchFamily="34" charset="0"/>
              </a:rPr>
              <a:t> биофармации </a:t>
            </a:r>
            <a:r>
              <a:rPr lang="uk-UA" sz="3200" dirty="0" err="1">
                <a:latin typeface="Arial" pitchFamily="34" charset="0"/>
                <a:cs typeface="Arial" pitchFamily="34" charset="0"/>
              </a:rPr>
              <a:t>как</a:t>
            </a:r>
            <a:r>
              <a:rPr lang="uk-UA" sz="3200" dirty="0">
                <a:latin typeface="Arial" pitchFamily="34" charset="0"/>
                <a:cs typeface="Arial" pitchFamily="34" charset="0"/>
              </a:rPr>
              <a:t> науки.</a:t>
            </a:r>
            <a:endParaRPr lang="ru-RU" sz="3200" dirty="0"/>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E9ADD5D8-E768-459E-8272-7C6F45F6074E}" type="slidenum">
              <a:rPr lang="ru-RU" altLang="uk-UA" smtClean="0"/>
              <a:pPr algn="ctr" eaLnBrk="1" hangingPunct="1">
                <a:defRPr/>
              </a:pPr>
              <a:t>10</a:t>
            </a:fld>
            <a:endParaRPr lang="ru-RU" altLang="uk-UA"/>
          </a:p>
        </p:txBody>
      </p:sp>
      <p:sp>
        <p:nvSpPr>
          <p:cNvPr id="12292" name="Объект 6"/>
          <p:cNvSpPr>
            <a:spLocks noGrp="1"/>
          </p:cNvSpPr>
          <p:nvPr>
            <p:ph idx="1"/>
          </p:nvPr>
        </p:nvSpPr>
        <p:spPr>
          <a:xfrm>
            <a:off x="2333625" y="1341438"/>
            <a:ext cx="6630988" cy="5208587"/>
          </a:xfrm>
        </p:spPr>
        <p:txBody>
          <a:bodyPr/>
          <a:lstStyle/>
          <a:p>
            <a:pPr marL="0" indent="354013" algn="ctr" eaLnBrk="1" hangingPunct="1">
              <a:spcBef>
                <a:spcPct val="0"/>
              </a:spcBef>
              <a:buClr>
                <a:schemeClr val="hlink"/>
              </a:buClr>
              <a:buSzPct val="65000"/>
              <a:buFont typeface="Arial" panose="020B0604020202020204" pitchFamily="34" charset="0"/>
              <a:buNone/>
            </a:pPr>
            <a:r>
              <a:rPr lang="ru-RU" altLang="uk-UA" sz="2400">
                <a:latin typeface="Arial" panose="020B0604020202020204" pitchFamily="34" charset="0"/>
                <a:cs typeface="Arial" panose="020B0604020202020204" pitchFamily="34" charset="0"/>
              </a:rPr>
              <a:t>Основоположниками биофармации в Украине и странах СНГ является Сенов П.Л., Тенцова А.И., Ажгихин И.С., Сало Д.П., Хаджай Я.И.</a:t>
            </a:r>
          </a:p>
          <a:p>
            <a:pPr marL="0" indent="354013" algn="ctr" eaLnBrk="1" hangingPunct="1">
              <a:spcBef>
                <a:spcPct val="0"/>
              </a:spcBef>
              <a:buClr>
                <a:schemeClr val="hlink"/>
              </a:buClr>
              <a:buSzPct val="65000"/>
              <a:buFont typeface="Arial" panose="020B0604020202020204" pitchFamily="34" charset="0"/>
              <a:buNone/>
            </a:pPr>
            <a:r>
              <a:rPr lang="ru-RU" altLang="uk-UA" sz="2400">
                <a:latin typeface="Arial" panose="020B0604020202020204" pitchFamily="34" charset="0"/>
                <a:cs typeface="Arial" panose="020B0604020202020204" pitchFamily="34" charset="0"/>
              </a:rPr>
              <a:t>Продолжали и развивали исследования в этом направлении украинские ученые: </a:t>
            </a:r>
          </a:p>
          <a:p>
            <a:pPr marL="0" indent="354013" algn="ctr" eaLnBrk="1" hangingPunct="1">
              <a:spcBef>
                <a:spcPct val="0"/>
              </a:spcBef>
              <a:buClr>
                <a:schemeClr val="hlink"/>
              </a:buClr>
              <a:buSzPct val="65000"/>
              <a:buFont typeface="Arial" panose="020B0604020202020204" pitchFamily="34" charset="0"/>
              <a:buNone/>
            </a:pPr>
            <a:r>
              <a:rPr lang="ru-RU" altLang="uk-UA" sz="2400">
                <a:latin typeface="Arial" panose="020B0604020202020204" pitchFamily="34" charset="0"/>
                <a:cs typeface="Arial" panose="020B0604020202020204" pitchFamily="34" charset="0"/>
              </a:rPr>
              <a:t>А.И. Тихонов, И.М. Перцев, С. Башура, Н.А. Казаринов, Н.А. Ляпунов, </a:t>
            </a:r>
          </a:p>
          <a:p>
            <a:pPr marL="0" indent="354013" algn="ctr" eaLnBrk="1" hangingPunct="1">
              <a:spcBef>
                <a:spcPct val="0"/>
              </a:spcBef>
              <a:buClr>
                <a:schemeClr val="hlink"/>
              </a:buClr>
              <a:buSzPct val="65000"/>
              <a:buFont typeface="Arial" panose="020B0604020202020204" pitchFamily="34" charset="0"/>
              <a:buNone/>
            </a:pPr>
            <a:r>
              <a:rPr lang="ru-RU" altLang="uk-UA" sz="2400">
                <a:latin typeface="Arial" panose="020B0604020202020204" pitchFamily="34" charset="0"/>
                <a:cs typeface="Arial" panose="020B0604020202020204" pitchFamily="34" charset="0"/>
              </a:rPr>
              <a:t>В. Оболенцева, М.В. Штейнгардт, </a:t>
            </a:r>
          </a:p>
          <a:p>
            <a:pPr marL="0" indent="354013" algn="ctr" eaLnBrk="1" hangingPunct="1">
              <a:spcBef>
                <a:spcPct val="0"/>
              </a:spcBef>
              <a:buClr>
                <a:schemeClr val="hlink"/>
              </a:buClr>
              <a:buSzPct val="65000"/>
              <a:buFont typeface="Arial" panose="020B0604020202020204" pitchFamily="34" charset="0"/>
              <a:buNone/>
            </a:pPr>
            <a:r>
              <a:rPr lang="ru-RU" altLang="uk-UA" sz="2400">
                <a:latin typeface="Arial" panose="020B0604020202020204" pitchFamily="34" charset="0"/>
                <a:cs typeface="Arial" panose="020B0604020202020204" pitchFamily="34" charset="0"/>
              </a:rPr>
              <a:t>Д.И. Дмитриевский, В.А. Спиридонов, </a:t>
            </a:r>
          </a:p>
          <a:p>
            <a:pPr marL="0" indent="354013" algn="ctr" eaLnBrk="1" hangingPunct="1">
              <a:spcBef>
                <a:spcPct val="0"/>
              </a:spcBef>
              <a:buClr>
                <a:schemeClr val="hlink"/>
              </a:buClr>
              <a:buSzPct val="65000"/>
              <a:buFont typeface="Arial" panose="020B0604020202020204" pitchFamily="34" charset="0"/>
              <a:buNone/>
            </a:pPr>
            <a:r>
              <a:rPr lang="ru-RU" altLang="uk-UA" sz="2400">
                <a:latin typeface="Arial" panose="020B0604020202020204" pitchFamily="34" charset="0"/>
                <a:cs typeface="Arial" panose="020B0604020202020204" pitchFamily="34" charset="0"/>
              </a:rPr>
              <a:t>Е.Е. Борзунов и т.д., и российские ученые И.А. Муравьев, П. Л. Сенов, М.Т. Алюшин, А.Е. Добротворский, Л.М. Козловой и др.</a:t>
            </a:r>
          </a:p>
          <a:p>
            <a:pPr marL="0" indent="354013" eaLnBrk="1" hangingPunct="1"/>
            <a:endParaRPr lang="ru-RU" altLang="uk-UA" sz="2400">
              <a:latin typeface="Arial" panose="020B0604020202020204" pitchFamily="34" charset="0"/>
              <a:cs typeface="Arial" panose="020B0604020202020204" pitchFamily="34" charset="0"/>
            </a:endParaRPr>
          </a:p>
        </p:txBody>
      </p:sp>
      <p:pic>
        <p:nvPicPr>
          <p:cNvPr id="12293" name="Picture 2" descr="http://pomnipro.ru/resources/image/memorypage_81343.jpeg?v=13971657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2276475"/>
            <a:ext cx="2012950"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sz="3200" dirty="0">
                <a:latin typeface="Arial" pitchFamily="34" charset="0"/>
                <a:cs typeface="Arial" pitchFamily="34" charset="0"/>
              </a:rPr>
              <a:t>3. </a:t>
            </a:r>
            <a:r>
              <a:rPr lang="uk-UA" sz="3200" dirty="0" err="1">
                <a:latin typeface="Arial" pitchFamily="34" charset="0"/>
                <a:cs typeface="Arial" pitchFamily="34" charset="0"/>
              </a:rPr>
              <a:t>Основные</a:t>
            </a:r>
            <a:r>
              <a:rPr lang="uk-UA" sz="3200" dirty="0">
                <a:latin typeface="Arial" pitchFamily="34" charset="0"/>
                <a:cs typeface="Arial" pitchFamily="34" charset="0"/>
              </a:rPr>
              <a:t> </a:t>
            </a:r>
            <a:r>
              <a:rPr lang="uk-UA" sz="3200" dirty="0" err="1">
                <a:latin typeface="Arial" pitchFamily="34" charset="0"/>
                <a:cs typeface="Arial" pitchFamily="34" charset="0"/>
              </a:rPr>
              <a:t>понятия</a:t>
            </a:r>
            <a:r>
              <a:rPr lang="uk-UA" sz="3200" dirty="0">
                <a:latin typeface="Arial" pitchFamily="34" charset="0"/>
                <a:cs typeface="Arial" pitchFamily="34" charset="0"/>
              </a:rPr>
              <a:t> и </a:t>
            </a:r>
            <a:r>
              <a:rPr lang="uk-UA" sz="3200" dirty="0" err="1">
                <a:latin typeface="Arial" pitchFamily="34" charset="0"/>
                <a:cs typeface="Arial" pitchFamily="34" charset="0"/>
              </a:rPr>
              <a:t>термины</a:t>
            </a:r>
            <a:r>
              <a:rPr lang="uk-UA" sz="3200" dirty="0">
                <a:latin typeface="Arial" pitchFamily="34" charset="0"/>
                <a:cs typeface="Arial" pitchFamily="34" charset="0"/>
              </a:rPr>
              <a:t> биофармации.</a:t>
            </a:r>
            <a:endParaRPr lang="ru-RU" sz="3200" dirty="0"/>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A1BEBCD2-9B12-4492-A61B-B6C91F8E4567}" type="slidenum">
              <a:rPr lang="ru-RU" altLang="uk-UA" smtClean="0"/>
              <a:pPr algn="ctr" eaLnBrk="1" hangingPunct="1">
                <a:defRPr/>
              </a:pPr>
              <a:t>11</a:t>
            </a:fld>
            <a:endParaRPr lang="ru-RU" altLang="uk-UA"/>
          </a:p>
        </p:txBody>
      </p:sp>
      <p:graphicFrame>
        <p:nvGraphicFramePr>
          <p:cNvPr id="4" name="Объект 3"/>
          <p:cNvGraphicFramePr>
            <a:graphicFrameLocks noGrp="1"/>
          </p:cNvGraphicFramePr>
          <p:nvPr>
            <p:ph idx="1"/>
          </p:nvPr>
        </p:nvGraphicFramePr>
        <p:xfrm>
          <a:off x="179388" y="1628775"/>
          <a:ext cx="8785225" cy="4894263"/>
        </p:xfrm>
        <a:graphic>
          <a:graphicData uri="http://schemas.openxmlformats.org/drawingml/2006/table">
            <a:tbl>
              <a:tblPr/>
              <a:tblGrid>
                <a:gridCol w="2562225">
                  <a:extLst>
                    <a:ext uri="{9D8B030D-6E8A-4147-A177-3AD203B41FA5}">
                      <a16:colId xmlns:a16="http://schemas.microsoft.com/office/drawing/2014/main" val="20000"/>
                    </a:ext>
                  </a:extLst>
                </a:gridCol>
                <a:gridCol w="6223000">
                  <a:extLst>
                    <a:ext uri="{9D8B030D-6E8A-4147-A177-3AD203B41FA5}">
                      <a16:colId xmlns:a16="http://schemas.microsoft.com/office/drawing/2014/main" val="20001"/>
                    </a:ext>
                  </a:extLst>
                </a:gridCol>
              </a:tblGrid>
              <a:tr h="8858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err="1">
                          <a:ln>
                            <a:noFill/>
                          </a:ln>
                          <a:solidFill>
                            <a:srgbClr val="FF0000"/>
                          </a:solidFill>
                          <a:effectLst/>
                          <a:latin typeface="Arial" pitchFamily="34" charset="0"/>
                          <a:cs typeface="Arial" pitchFamily="34" charset="0"/>
                        </a:rPr>
                        <a:t>Факторы</a:t>
                      </a:r>
                      <a:endParaRPr kumimoji="0" lang="uk-UA" sz="1100" b="1" i="1" u="none" strike="noStrike" cap="none" normalizeH="0" baseline="0" dirty="0">
                        <a:ln>
                          <a:noFill/>
                        </a:ln>
                        <a:solidFill>
                          <a:srgbClr val="FF0000"/>
                        </a:solidFill>
                        <a:effectLst/>
                        <a:latin typeface="Arial" pitchFamily="34" charset="0"/>
                        <a:cs typeface="Arial" pitchFamily="34" charset="0"/>
                      </a:endParaRPr>
                    </a:p>
                  </a:txBody>
                  <a:tcPr marL="22354" marR="223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Arial" pitchFamily="34" charset="0"/>
                          <a:cs typeface="Arial" pitchFamily="34" charset="0"/>
                        </a:rPr>
                        <a:t>Одновременно действующие силы, состояния или другие условия, влияющие на конечный результат исследуемых процессов, данных или параметров.</a:t>
                      </a:r>
                      <a:endParaRPr kumimoji="0" lang="uk-UA" sz="1100" b="0" i="0" u="none" strike="noStrike" cap="none" normalizeH="0" baseline="0" dirty="0">
                        <a:ln>
                          <a:noFill/>
                        </a:ln>
                        <a:solidFill>
                          <a:schemeClr val="tx1"/>
                        </a:solidFill>
                        <a:effectLst/>
                        <a:latin typeface="Arial" pitchFamily="34" charset="0"/>
                        <a:cs typeface="Arial" pitchFamily="34" charset="0"/>
                      </a:endParaRPr>
                    </a:p>
                  </a:txBody>
                  <a:tcPr marL="22354" marR="223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err="1">
                          <a:ln>
                            <a:noFill/>
                          </a:ln>
                          <a:solidFill>
                            <a:srgbClr val="FF0000"/>
                          </a:solidFill>
                          <a:effectLst/>
                          <a:latin typeface="Arial" pitchFamily="34" charset="0"/>
                          <a:cs typeface="Arial" pitchFamily="34" charset="0"/>
                        </a:rPr>
                        <a:t>Эффективное</a:t>
                      </a:r>
                      <a:r>
                        <a:rPr kumimoji="0" lang="uk-UA" sz="1800" b="1" i="1" u="none" strike="noStrike" cap="none" normalizeH="0" baseline="0" dirty="0">
                          <a:ln>
                            <a:noFill/>
                          </a:ln>
                          <a:solidFill>
                            <a:srgbClr val="FF0000"/>
                          </a:solidFill>
                          <a:effectLst/>
                          <a:latin typeface="Arial" pitchFamily="34" charset="0"/>
                          <a:cs typeface="Arial" pitchFamily="34" charset="0"/>
                        </a:rPr>
                        <a:t> </a:t>
                      </a:r>
                      <a:r>
                        <a:rPr kumimoji="0" lang="uk-UA" sz="1800" b="1" i="1" u="none" strike="noStrike" cap="none" normalizeH="0" baseline="0" dirty="0" err="1">
                          <a:ln>
                            <a:noFill/>
                          </a:ln>
                          <a:solidFill>
                            <a:srgbClr val="FF0000"/>
                          </a:solidFill>
                          <a:effectLst/>
                          <a:latin typeface="Arial" pitchFamily="34" charset="0"/>
                          <a:cs typeface="Arial" pitchFamily="34" charset="0"/>
                        </a:rPr>
                        <a:t>вещество</a:t>
                      </a:r>
                      <a:endParaRPr kumimoji="0" lang="uk-UA" sz="1100" b="1" i="1" u="none" strike="noStrike" cap="none" normalizeH="0" baseline="0" dirty="0">
                        <a:ln>
                          <a:noFill/>
                        </a:ln>
                        <a:solidFill>
                          <a:srgbClr val="FF0000"/>
                        </a:solidFill>
                        <a:effectLst/>
                        <a:latin typeface="Arial" pitchFamily="34" charset="0"/>
                        <a:cs typeface="Arial" pitchFamily="34" charset="0"/>
                      </a:endParaRPr>
                    </a:p>
                  </a:txBody>
                  <a:tcPr marL="22354" marR="223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Arial" pitchFamily="34" charset="0"/>
                          <a:cs typeface="Arial" pitchFamily="34" charset="0"/>
                        </a:rPr>
                        <a:t>Биологически активная часть лекарственного препарата, который несет ответственность за терапевтический эффект.</a:t>
                      </a:r>
                      <a:endParaRPr kumimoji="0" lang="uk-UA" sz="1100" b="0" i="0" u="none" strike="noStrike" cap="none" normalizeH="0" baseline="0" dirty="0">
                        <a:ln>
                          <a:noFill/>
                        </a:ln>
                        <a:solidFill>
                          <a:schemeClr val="tx1"/>
                        </a:solidFill>
                        <a:effectLst/>
                        <a:latin typeface="Arial" pitchFamily="34" charset="0"/>
                        <a:cs typeface="Arial" pitchFamily="34" charset="0"/>
                      </a:endParaRPr>
                    </a:p>
                  </a:txBody>
                  <a:tcPr marL="22354" marR="223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3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err="1">
                          <a:ln>
                            <a:noFill/>
                          </a:ln>
                          <a:solidFill>
                            <a:srgbClr val="FF0000"/>
                          </a:solidFill>
                          <a:effectLst/>
                          <a:latin typeface="Arial" pitchFamily="34" charset="0"/>
                          <a:cs typeface="Arial" pitchFamily="34" charset="0"/>
                        </a:rPr>
                        <a:t>Эффективность</a:t>
                      </a:r>
                      <a:endParaRPr kumimoji="0" lang="uk-UA" sz="1100" b="1" i="1" u="none" strike="noStrike" cap="none" normalizeH="0" baseline="0" dirty="0">
                        <a:ln>
                          <a:noFill/>
                        </a:ln>
                        <a:solidFill>
                          <a:srgbClr val="FF0000"/>
                        </a:solidFill>
                        <a:effectLst/>
                        <a:latin typeface="Arial" pitchFamily="34" charset="0"/>
                        <a:cs typeface="Arial" pitchFamily="34" charset="0"/>
                      </a:endParaRPr>
                    </a:p>
                  </a:txBody>
                  <a:tcPr marL="22354" marR="223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Arial" pitchFamily="34" charset="0"/>
                          <a:cs typeface="Arial" pitchFamily="34" charset="0"/>
                        </a:rPr>
                        <a:t>Способность лекарственного вещества или лекарственного препарата достигать необходимого эффекта.</a:t>
                      </a:r>
                      <a:endParaRPr kumimoji="0" lang="uk-UA" sz="1100" b="0" i="0" u="none" strike="noStrike" cap="none" normalizeH="0" baseline="0" dirty="0">
                        <a:ln>
                          <a:noFill/>
                        </a:ln>
                        <a:solidFill>
                          <a:schemeClr val="tx1"/>
                        </a:solidFill>
                        <a:effectLst/>
                        <a:latin typeface="Arial" pitchFamily="34" charset="0"/>
                        <a:cs typeface="Arial" pitchFamily="34" charset="0"/>
                      </a:endParaRPr>
                    </a:p>
                  </a:txBody>
                  <a:tcPr marL="22354" marR="223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623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err="1">
                          <a:ln>
                            <a:noFill/>
                          </a:ln>
                          <a:solidFill>
                            <a:srgbClr val="FF0000"/>
                          </a:solidFill>
                          <a:effectLst/>
                          <a:latin typeface="Arial" pitchFamily="34" charset="0"/>
                          <a:cs typeface="Arial" pitchFamily="34" charset="0"/>
                        </a:rPr>
                        <a:t>Клинические</a:t>
                      </a:r>
                      <a:r>
                        <a:rPr kumimoji="0" lang="uk-UA" sz="1800" b="1" i="1" u="none" strike="noStrike" cap="none" normalizeH="0" baseline="0" dirty="0">
                          <a:ln>
                            <a:noFill/>
                          </a:ln>
                          <a:solidFill>
                            <a:srgbClr val="FF0000"/>
                          </a:solidFill>
                          <a:effectLst/>
                          <a:latin typeface="Arial" pitchFamily="34" charset="0"/>
                          <a:cs typeface="Arial" pitchFamily="34" charset="0"/>
                        </a:rPr>
                        <a:t> </a:t>
                      </a:r>
                      <a:r>
                        <a:rPr kumimoji="0" lang="uk-UA" sz="1800" b="1" i="1" u="none" strike="noStrike" cap="none" normalizeH="0" baseline="0" dirty="0" err="1">
                          <a:ln>
                            <a:noFill/>
                          </a:ln>
                          <a:solidFill>
                            <a:srgbClr val="FF0000"/>
                          </a:solidFill>
                          <a:effectLst/>
                          <a:latin typeface="Arial" pitchFamily="34" charset="0"/>
                          <a:cs typeface="Arial" pitchFamily="34" charset="0"/>
                        </a:rPr>
                        <a:t>факторы</a:t>
                      </a:r>
                      <a:endParaRPr kumimoji="0" lang="uk-UA" sz="1100" b="1" i="1" u="none" strike="noStrike" cap="none" normalizeH="0" baseline="0" dirty="0">
                        <a:ln>
                          <a:noFill/>
                        </a:ln>
                        <a:solidFill>
                          <a:srgbClr val="FF0000"/>
                        </a:solidFill>
                        <a:effectLst/>
                        <a:latin typeface="Arial" pitchFamily="34" charset="0"/>
                        <a:cs typeface="Arial" pitchFamily="34" charset="0"/>
                      </a:endParaRPr>
                    </a:p>
                  </a:txBody>
                  <a:tcPr marL="22354" marR="223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Arial" pitchFamily="34" charset="0"/>
                          <a:cs typeface="Arial" pitchFamily="34" charset="0"/>
                        </a:rPr>
                        <a:t>Факторы, возникающие в процессе фармакотерапии в клинических условиях (выбор схемы дозирования, время приема лекарственного препарата, побочные явления, взаимодействие одновременно или лекарственных веществ, вводимых последовательно, </a:t>
                      </a:r>
                      <a:r>
                        <a:rPr kumimoji="0" lang="ru-RU" sz="1800" b="0" i="0" u="none" strike="noStrike" cap="none" normalizeH="0" baseline="0" dirty="0" err="1">
                          <a:ln>
                            <a:noFill/>
                          </a:ln>
                          <a:solidFill>
                            <a:schemeClr val="tx1"/>
                          </a:solidFill>
                          <a:effectLst/>
                          <a:latin typeface="Arial" pitchFamily="34" charset="0"/>
                          <a:cs typeface="Arial" pitchFamily="34" charset="0"/>
                        </a:rPr>
                        <a:t>прикованность</a:t>
                      </a:r>
                      <a:r>
                        <a:rPr kumimoji="0" lang="ru-RU" sz="1800" b="0" i="0" u="none" strike="noStrike" cap="none" normalizeH="0" baseline="0" dirty="0">
                          <a:ln>
                            <a:noFill/>
                          </a:ln>
                          <a:solidFill>
                            <a:schemeClr val="tx1"/>
                          </a:solidFill>
                          <a:effectLst/>
                          <a:latin typeface="Arial" pitchFamily="34" charset="0"/>
                          <a:cs typeface="Arial" pitchFamily="34" charset="0"/>
                        </a:rPr>
                        <a:t> больного к постели, физическая активность, серьезность заболевания, нарушение функций желудочно-кишечного тракта , печени, почек, сердечной деятельности и </a:t>
                      </a:r>
                      <a:r>
                        <a:rPr kumimoji="0" lang="ru-RU" sz="1800" b="0" i="0" u="none" strike="noStrike" cap="none" normalizeH="0" baseline="0" dirty="0" err="1">
                          <a:ln>
                            <a:noFill/>
                          </a:ln>
                          <a:solidFill>
                            <a:schemeClr val="tx1"/>
                          </a:solidFill>
                          <a:effectLst/>
                          <a:latin typeface="Arial" pitchFamily="34" charset="0"/>
                          <a:cs typeface="Arial" pitchFamily="34" charset="0"/>
                        </a:rPr>
                        <a:t>т.д</a:t>
                      </a:r>
                      <a:r>
                        <a:rPr kumimoji="0" lang="ru-RU" sz="1800" b="0" i="0" u="none" strike="noStrike" cap="none" normalizeH="0" baseline="0" dirty="0">
                          <a:ln>
                            <a:noFill/>
                          </a:ln>
                          <a:solidFill>
                            <a:schemeClr val="tx1"/>
                          </a:solidFill>
                          <a:effectLst/>
                          <a:latin typeface="Arial" pitchFamily="34" charset="0"/>
                          <a:cs typeface="Arial" pitchFamily="34" charset="0"/>
                        </a:rPr>
                        <a:t>).</a:t>
                      </a:r>
                      <a:endParaRPr kumimoji="0" lang="uk-UA" sz="1100" b="0" i="0" u="none" strike="noStrike" cap="none" normalizeH="0" baseline="0" dirty="0">
                        <a:ln>
                          <a:noFill/>
                        </a:ln>
                        <a:solidFill>
                          <a:schemeClr val="tx1"/>
                        </a:solidFill>
                        <a:effectLst/>
                        <a:latin typeface="Arial" pitchFamily="34" charset="0"/>
                        <a:cs typeface="Arial" pitchFamily="34" charset="0"/>
                      </a:endParaRPr>
                    </a:p>
                  </a:txBody>
                  <a:tcPr marL="22354" marR="223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sz="3200" dirty="0">
                <a:latin typeface="Arial" pitchFamily="34" charset="0"/>
                <a:cs typeface="Arial" pitchFamily="34" charset="0"/>
              </a:rPr>
              <a:t>3. </a:t>
            </a:r>
            <a:r>
              <a:rPr lang="uk-UA" sz="3200" dirty="0" err="1">
                <a:latin typeface="Arial" pitchFamily="34" charset="0"/>
                <a:cs typeface="Arial" pitchFamily="34" charset="0"/>
              </a:rPr>
              <a:t>Основные</a:t>
            </a:r>
            <a:r>
              <a:rPr lang="uk-UA" sz="3200" dirty="0">
                <a:latin typeface="Arial" pitchFamily="34" charset="0"/>
                <a:cs typeface="Arial" pitchFamily="34" charset="0"/>
              </a:rPr>
              <a:t> </a:t>
            </a:r>
            <a:r>
              <a:rPr lang="uk-UA" sz="3200" dirty="0" err="1">
                <a:latin typeface="Arial" pitchFamily="34" charset="0"/>
                <a:cs typeface="Arial" pitchFamily="34" charset="0"/>
              </a:rPr>
              <a:t>понятия</a:t>
            </a:r>
            <a:r>
              <a:rPr lang="uk-UA" sz="3200" dirty="0">
                <a:latin typeface="Arial" pitchFamily="34" charset="0"/>
                <a:cs typeface="Arial" pitchFamily="34" charset="0"/>
              </a:rPr>
              <a:t> и </a:t>
            </a:r>
            <a:r>
              <a:rPr lang="uk-UA" sz="3200" dirty="0" err="1">
                <a:latin typeface="Arial" pitchFamily="34" charset="0"/>
                <a:cs typeface="Arial" pitchFamily="34" charset="0"/>
              </a:rPr>
              <a:t>термины</a:t>
            </a:r>
            <a:r>
              <a:rPr lang="uk-UA" sz="3200" dirty="0">
                <a:latin typeface="Arial" pitchFamily="34" charset="0"/>
                <a:cs typeface="Arial" pitchFamily="34" charset="0"/>
              </a:rPr>
              <a:t> биофармации.</a:t>
            </a:r>
            <a:endParaRPr lang="ru-RU" sz="3200" dirty="0"/>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A85AE7CF-A246-40FC-AB23-F4B0ABBF0215}" type="slidenum">
              <a:rPr lang="ru-RU" altLang="uk-UA" smtClean="0"/>
              <a:pPr algn="ctr" eaLnBrk="1" hangingPunct="1">
                <a:defRPr/>
              </a:pPr>
              <a:t>12</a:t>
            </a:fld>
            <a:endParaRPr lang="ru-RU" altLang="uk-UA"/>
          </a:p>
        </p:txBody>
      </p:sp>
      <p:graphicFrame>
        <p:nvGraphicFramePr>
          <p:cNvPr id="6" name="Объект 5"/>
          <p:cNvGraphicFramePr>
            <a:graphicFrameLocks noGrp="1"/>
          </p:cNvGraphicFramePr>
          <p:nvPr>
            <p:ph idx="1"/>
          </p:nvPr>
        </p:nvGraphicFramePr>
        <p:xfrm>
          <a:off x="250825" y="1557338"/>
          <a:ext cx="8785225" cy="5246687"/>
        </p:xfrm>
        <a:graphic>
          <a:graphicData uri="http://schemas.openxmlformats.org/drawingml/2006/table">
            <a:tbl>
              <a:tblPr/>
              <a:tblGrid>
                <a:gridCol w="3316288">
                  <a:extLst>
                    <a:ext uri="{9D8B030D-6E8A-4147-A177-3AD203B41FA5}">
                      <a16:colId xmlns:a16="http://schemas.microsoft.com/office/drawing/2014/main" val="20000"/>
                    </a:ext>
                  </a:extLst>
                </a:gridCol>
                <a:gridCol w="5468937">
                  <a:extLst>
                    <a:ext uri="{9D8B030D-6E8A-4147-A177-3AD203B41FA5}">
                      <a16:colId xmlns:a16="http://schemas.microsoft.com/office/drawing/2014/main" val="20001"/>
                    </a:ext>
                  </a:extLst>
                </a:gridCol>
              </a:tblGrid>
              <a:tr h="182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rgbClr val="FF0000"/>
                          </a:solidFill>
                          <a:effectLst/>
                          <a:latin typeface="Arial" pitchFamily="34" charset="0"/>
                          <a:cs typeface="Arial" pitchFamily="34" charset="0"/>
                        </a:rPr>
                        <a:t>«Эквивалентность»</a:t>
                      </a:r>
                      <a:endParaRPr kumimoji="0" lang="ru-RU" sz="1200" b="1" i="1" u="none" strike="noStrike" cap="none" normalizeH="0" baseline="0" dirty="0">
                        <a:ln>
                          <a:noFill/>
                        </a:ln>
                        <a:solidFill>
                          <a:srgbClr val="FF0000"/>
                        </a:solidFill>
                        <a:effectLst/>
                        <a:latin typeface="Arial" pitchFamily="34" charset="0"/>
                        <a:cs typeface="Arial" pitchFamily="34"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Arial" pitchFamily="34" charset="0"/>
                          <a:cs typeface="Arial" pitchFamily="34" charset="0"/>
                        </a:rPr>
                        <a:t>Соответствие количества лекарственного вещества (средства) или лекарственного препарата аналитической нормативной документации или идентичность эффекта исследуемого средства препарату сравнения.</a:t>
                      </a:r>
                      <a:endParaRPr kumimoji="0" lang="ru-RU" sz="1200" b="0" i="0" u="none" strike="noStrike" cap="none" normalizeH="0" baseline="0" dirty="0">
                        <a:ln>
                          <a:noFill/>
                        </a:ln>
                        <a:solidFill>
                          <a:schemeClr val="tx1"/>
                        </a:solidFill>
                        <a:effectLst/>
                        <a:latin typeface="Arial" pitchFamily="34" charset="0"/>
                        <a:cs typeface="Arial" pitchFamily="34"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2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rgbClr val="FF0000"/>
                          </a:solidFill>
                          <a:effectLst/>
                          <a:latin typeface="Arial" pitchFamily="34" charset="0"/>
                          <a:cs typeface="Arial" pitchFamily="34" charset="0"/>
                        </a:rPr>
                        <a:t>Фармацевтический эквивалент</a:t>
                      </a:r>
                      <a:endParaRPr kumimoji="0" lang="ru-RU" sz="1200" b="1" i="1" u="none" strike="noStrike" cap="none" normalizeH="0" baseline="0" dirty="0">
                        <a:ln>
                          <a:noFill/>
                        </a:ln>
                        <a:solidFill>
                          <a:srgbClr val="FF0000"/>
                        </a:solidFill>
                        <a:effectLst/>
                        <a:latin typeface="Arial" pitchFamily="34" charset="0"/>
                        <a:cs typeface="Arial" pitchFamily="34"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Arial" pitchFamily="34" charset="0"/>
                          <a:cs typeface="Arial" pitchFamily="34" charset="0"/>
                        </a:rPr>
                        <a:t>Это лекарственный препарат, содержащий одинаковое количество терапевтически аналогичного вещества в определенной лекарственной форме отвечающий требованиям, которые определяются технологическими нормами.</a:t>
                      </a:r>
                      <a:endParaRPr kumimoji="0" lang="ru-RU" sz="1200" b="0" i="0" u="none" strike="noStrike" cap="none" normalizeH="0" baseline="0" dirty="0">
                        <a:ln>
                          <a:noFill/>
                        </a:ln>
                        <a:solidFill>
                          <a:schemeClr val="tx1"/>
                        </a:solidFill>
                        <a:effectLst/>
                        <a:latin typeface="Arial" pitchFamily="34" charset="0"/>
                        <a:cs typeface="Arial" pitchFamily="34"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8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rgbClr val="FF0000"/>
                          </a:solidFill>
                          <a:effectLst/>
                          <a:latin typeface="Arial" pitchFamily="34" charset="0"/>
                          <a:cs typeface="Arial" pitchFamily="34" charset="0"/>
                        </a:rPr>
                        <a:t>Клинический эквивалент</a:t>
                      </a:r>
                      <a:endParaRPr kumimoji="0" lang="ru-RU" sz="1200" b="1" i="1" u="none" strike="noStrike" cap="none" normalizeH="0" baseline="0" dirty="0">
                        <a:ln>
                          <a:noFill/>
                        </a:ln>
                        <a:solidFill>
                          <a:srgbClr val="FF0000"/>
                        </a:solidFill>
                        <a:effectLst/>
                        <a:latin typeface="Arial" pitchFamily="34" charset="0"/>
                        <a:cs typeface="Arial" pitchFamily="34"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Arial" pitchFamily="34" charset="0"/>
                          <a:cs typeface="Arial" pitchFamily="34" charset="0"/>
                        </a:rPr>
                        <a:t>Эквивалент лекарственного препарата, который после применения одинаковых доз дает одинаковый терапевтический эффект, проверенный на каком-либо симптоме или на лечении болезни.</a:t>
                      </a:r>
                      <a:endParaRPr kumimoji="0" lang="uk-UA" sz="1200" b="0" i="0" u="none" strike="noStrike" cap="none" normalizeH="0" baseline="0" dirty="0">
                        <a:ln>
                          <a:noFill/>
                        </a:ln>
                        <a:solidFill>
                          <a:schemeClr val="tx1"/>
                        </a:solidFill>
                        <a:effectLst/>
                        <a:latin typeface="Arial" pitchFamily="34" charset="0"/>
                        <a:cs typeface="Arial" pitchFamily="34"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sz="3200" dirty="0">
                <a:latin typeface="Arial" pitchFamily="34" charset="0"/>
                <a:cs typeface="Arial" pitchFamily="34" charset="0"/>
              </a:rPr>
              <a:t>3. </a:t>
            </a:r>
            <a:r>
              <a:rPr lang="uk-UA" sz="3200" dirty="0" err="1">
                <a:latin typeface="Arial" pitchFamily="34" charset="0"/>
                <a:cs typeface="Arial" pitchFamily="34" charset="0"/>
              </a:rPr>
              <a:t>Основные</a:t>
            </a:r>
            <a:r>
              <a:rPr lang="uk-UA" sz="3200" dirty="0">
                <a:latin typeface="Arial" pitchFamily="34" charset="0"/>
                <a:cs typeface="Arial" pitchFamily="34" charset="0"/>
              </a:rPr>
              <a:t> </a:t>
            </a:r>
            <a:r>
              <a:rPr lang="uk-UA" sz="3200" dirty="0" err="1">
                <a:latin typeface="Arial" pitchFamily="34" charset="0"/>
                <a:cs typeface="Arial" pitchFamily="34" charset="0"/>
              </a:rPr>
              <a:t>понятия</a:t>
            </a:r>
            <a:r>
              <a:rPr lang="uk-UA" sz="3200" dirty="0">
                <a:latin typeface="Arial" pitchFamily="34" charset="0"/>
                <a:cs typeface="Arial" pitchFamily="34" charset="0"/>
              </a:rPr>
              <a:t> и </a:t>
            </a:r>
            <a:r>
              <a:rPr lang="uk-UA" sz="3200" dirty="0" err="1">
                <a:latin typeface="Arial" pitchFamily="34" charset="0"/>
                <a:cs typeface="Arial" pitchFamily="34" charset="0"/>
              </a:rPr>
              <a:t>термины</a:t>
            </a:r>
            <a:r>
              <a:rPr lang="uk-UA" sz="3200" dirty="0">
                <a:latin typeface="Arial" pitchFamily="34" charset="0"/>
                <a:cs typeface="Arial" pitchFamily="34" charset="0"/>
              </a:rPr>
              <a:t> биофармации.</a:t>
            </a:r>
            <a:endParaRPr lang="ru-RU" sz="3200" dirty="0"/>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E3B0618E-83F8-4B61-A8D4-94835C8F2EAC}" type="slidenum">
              <a:rPr lang="ru-RU" altLang="uk-UA" smtClean="0"/>
              <a:pPr algn="ctr" eaLnBrk="1" hangingPunct="1">
                <a:defRPr/>
              </a:pPr>
              <a:t>13</a:t>
            </a:fld>
            <a:endParaRPr lang="ru-RU" altLang="uk-UA"/>
          </a:p>
        </p:txBody>
      </p:sp>
      <p:graphicFrame>
        <p:nvGraphicFramePr>
          <p:cNvPr id="4" name="Объект 3"/>
          <p:cNvGraphicFramePr>
            <a:graphicFrameLocks noGrp="1"/>
          </p:cNvGraphicFramePr>
          <p:nvPr>
            <p:ph idx="1"/>
          </p:nvPr>
        </p:nvGraphicFramePr>
        <p:xfrm>
          <a:off x="107950" y="1511300"/>
          <a:ext cx="8928100" cy="5089525"/>
        </p:xfrm>
        <a:graphic>
          <a:graphicData uri="http://schemas.openxmlformats.org/drawingml/2006/table">
            <a:tbl>
              <a:tblPr/>
              <a:tblGrid>
                <a:gridCol w="3023890">
                  <a:extLst>
                    <a:ext uri="{9D8B030D-6E8A-4147-A177-3AD203B41FA5}">
                      <a16:colId xmlns:a16="http://schemas.microsoft.com/office/drawing/2014/main" val="20000"/>
                    </a:ext>
                  </a:extLst>
                </a:gridCol>
                <a:gridCol w="5904210">
                  <a:extLst>
                    <a:ext uri="{9D8B030D-6E8A-4147-A177-3AD203B41FA5}">
                      <a16:colId xmlns:a16="http://schemas.microsoft.com/office/drawing/2014/main" val="20001"/>
                    </a:ext>
                  </a:extLst>
                </a:gridCol>
              </a:tblGrid>
              <a:tr h="177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a:ln>
                            <a:noFill/>
                          </a:ln>
                          <a:solidFill>
                            <a:srgbClr val="FF0000"/>
                          </a:solidFill>
                          <a:effectLst/>
                          <a:latin typeface="Arial" pitchFamily="34" charset="0"/>
                          <a:cs typeface="Arial" pitchFamily="34" charset="0"/>
                        </a:rPr>
                        <a:t>Биоэквивалентность</a:t>
                      </a:r>
                      <a:endParaRPr kumimoji="0" lang="ru-RU" sz="1100" b="1" i="1" u="none" strike="noStrike" cap="none" normalizeH="0" baseline="0" dirty="0">
                        <a:ln>
                          <a:noFill/>
                        </a:ln>
                        <a:solidFill>
                          <a:srgbClr val="FF0000"/>
                        </a:solidFill>
                        <a:effectLst/>
                        <a:latin typeface="Arial" pitchFamily="34" charset="0"/>
                        <a:cs typeface="Arial" pitchFamily="34" charset="0"/>
                      </a:endParaRPr>
                    </a:p>
                  </a:txBody>
                  <a:tcPr marL="24688" marR="2468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175"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Arial" pitchFamily="34" charset="0"/>
                          <a:cs typeface="Arial" pitchFamily="34" charset="0"/>
                        </a:rPr>
                        <a:t>Эквивалент лекарственных препаратов, при-</a:t>
                      </a:r>
                      <a:r>
                        <a:rPr kumimoji="0" lang="ru-RU" sz="1800" b="0" i="0" u="none" strike="noStrike" cap="none" normalizeH="0" baseline="0" dirty="0" err="1">
                          <a:ln>
                            <a:noFill/>
                          </a:ln>
                          <a:solidFill>
                            <a:schemeClr val="tx1"/>
                          </a:solidFill>
                          <a:effectLst/>
                          <a:latin typeface="Arial" pitchFamily="34" charset="0"/>
                          <a:cs typeface="Arial" pitchFamily="34" charset="0"/>
                        </a:rPr>
                        <a:t>готовленных</a:t>
                      </a:r>
                      <a:r>
                        <a:rPr kumimoji="0" lang="ru-RU" sz="1800" b="0" i="0" u="none" strike="noStrike" cap="none" normalizeH="0" baseline="0" dirty="0">
                          <a:ln>
                            <a:noFill/>
                          </a:ln>
                          <a:solidFill>
                            <a:schemeClr val="tx1"/>
                          </a:solidFill>
                          <a:effectLst/>
                          <a:latin typeface="Arial" pitchFamily="34" charset="0"/>
                          <a:cs typeface="Arial" pitchFamily="34" charset="0"/>
                        </a:rPr>
                        <a:t> различными производителями или тем же заводом, но разных серий, после введения которых в одинаковой лекарственной форме тем самым пациентам в одинаковых дозах, оказывается одинаковый биологический (терапевтический) эффект.</a:t>
                      </a:r>
                      <a:endParaRPr kumimoji="0" lang="ru-RU" sz="1100" b="0" i="0" u="none" strike="noStrike" cap="none" normalizeH="0" baseline="0" dirty="0">
                        <a:ln>
                          <a:noFill/>
                        </a:ln>
                        <a:solidFill>
                          <a:schemeClr val="tx1"/>
                        </a:solidFill>
                        <a:effectLst/>
                        <a:latin typeface="Arial" pitchFamily="34" charset="0"/>
                        <a:cs typeface="Arial" pitchFamily="34" charset="0"/>
                      </a:endParaRPr>
                    </a:p>
                  </a:txBody>
                  <a:tcPr marL="24688" marR="246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3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a:ln>
                            <a:noFill/>
                          </a:ln>
                          <a:solidFill>
                            <a:srgbClr val="FF0000"/>
                          </a:solidFill>
                          <a:effectLst/>
                          <a:latin typeface="Arial" pitchFamily="34" charset="0"/>
                          <a:cs typeface="Arial" pitchFamily="34" charset="0"/>
                        </a:rPr>
                        <a:t>Терапевтическая неэквивалентность</a:t>
                      </a:r>
                      <a:endParaRPr kumimoji="0" lang="ru-RU" sz="1100" b="1" i="1" u="none" strike="noStrike" cap="none" normalizeH="0" baseline="0" dirty="0">
                        <a:ln>
                          <a:noFill/>
                        </a:ln>
                        <a:solidFill>
                          <a:srgbClr val="FF0000"/>
                        </a:solidFill>
                        <a:effectLst/>
                        <a:latin typeface="Arial" pitchFamily="34" charset="0"/>
                        <a:cs typeface="Arial" pitchFamily="34" charset="0"/>
                      </a:endParaRPr>
                    </a:p>
                  </a:txBody>
                  <a:tcPr marL="24688" marR="2468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175"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Arial" pitchFamily="34" charset="0"/>
                          <a:cs typeface="Arial" pitchFamily="34" charset="0"/>
                        </a:rPr>
                        <a:t>Неравенство терапевтического действия тех же лекарственных препаратов в одинаковых дозах, приготовленных различными производителями или тем же заводом, но разных серий.</a:t>
                      </a:r>
                      <a:endParaRPr kumimoji="0" lang="ru-RU" sz="1100" b="0" i="0" u="none" strike="noStrike" cap="none" normalizeH="0" baseline="0" dirty="0">
                        <a:ln>
                          <a:noFill/>
                        </a:ln>
                        <a:solidFill>
                          <a:schemeClr val="tx1"/>
                        </a:solidFill>
                        <a:effectLst/>
                        <a:latin typeface="Arial" pitchFamily="34" charset="0"/>
                        <a:cs typeface="Arial" pitchFamily="34" charset="0"/>
                      </a:endParaRPr>
                    </a:p>
                  </a:txBody>
                  <a:tcPr marL="24688" marR="246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a:ln>
                            <a:noFill/>
                          </a:ln>
                          <a:solidFill>
                            <a:srgbClr val="FF0000"/>
                          </a:solidFill>
                          <a:effectLst/>
                          <a:latin typeface="Arial" pitchFamily="34" charset="0"/>
                          <a:cs typeface="Arial" pitchFamily="34" charset="0"/>
                        </a:rPr>
                        <a:t>Биологическая доступность</a:t>
                      </a:r>
                      <a:endParaRPr kumimoji="0" lang="ru-RU" sz="1100" b="1" i="1" u="none" strike="noStrike" cap="none" normalizeH="0" baseline="0" dirty="0">
                        <a:ln>
                          <a:noFill/>
                        </a:ln>
                        <a:solidFill>
                          <a:srgbClr val="FF0000"/>
                        </a:solidFill>
                        <a:effectLst/>
                        <a:latin typeface="Arial" pitchFamily="34" charset="0"/>
                        <a:cs typeface="Arial" pitchFamily="34" charset="0"/>
                      </a:endParaRPr>
                    </a:p>
                  </a:txBody>
                  <a:tcPr marL="24688" marR="2468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175"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Arial" pitchFamily="34" charset="0"/>
                          <a:cs typeface="Arial" pitchFamily="34" charset="0"/>
                        </a:rPr>
                        <a:t>Состояние, позволяющее лекарственному веществу, введенному в организм, достичь места воздействия.</a:t>
                      </a:r>
                      <a:endParaRPr kumimoji="0" lang="ru-RU" sz="1100" b="0" i="0" u="none" strike="noStrike" cap="none" normalizeH="0" baseline="0" dirty="0">
                        <a:ln>
                          <a:noFill/>
                        </a:ln>
                        <a:solidFill>
                          <a:schemeClr val="tx1"/>
                        </a:solidFill>
                        <a:effectLst/>
                        <a:latin typeface="Arial" pitchFamily="34" charset="0"/>
                        <a:cs typeface="Arial" pitchFamily="34" charset="0"/>
                      </a:endParaRPr>
                    </a:p>
                  </a:txBody>
                  <a:tcPr marL="24688" marR="246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44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a:ln>
                            <a:noFill/>
                          </a:ln>
                          <a:solidFill>
                            <a:srgbClr val="FF0000"/>
                          </a:solidFill>
                          <a:effectLst/>
                          <a:latin typeface="Arial" pitchFamily="34" charset="0"/>
                          <a:cs typeface="Arial" pitchFamily="34" charset="0"/>
                        </a:rPr>
                        <a:t>Относительная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err="1">
                          <a:ln>
                            <a:noFill/>
                          </a:ln>
                          <a:solidFill>
                            <a:srgbClr val="FF0000"/>
                          </a:solidFill>
                          <a:effectLst/>
                          <a:latin typeface="Arial" pitchFamily="34" charset="0"/>
                          <a:cs typeface="Arial" pitchFamily="34" charset="0"/>
                        </a:rPr>
                        <a:t>биодоступность</a:t>
                      </a:r>
                      <a:endParaRPr kumimoji="0" lang="ru-RU" sz="1100" b="1" i="1" u="none" strike="noStrike" cap="none" normalizeH="0" baseline="0" dirty="0">
                        <a:ln>
                          <a:noFill/>
                        </a:ln>
                        <a:solidFill>
                          <a:srgbClr val="FF0000"/>
                        </a:solidFill>
                        <a:effectLst/>
                        <a:latin typeface="Arial" pitchFamily="34" charset="0"/>
                        <a:cs typeface="Arial" pitchFamily="34" charset="0"/>
                      </a:endParaRPr>
                    </a:p>
                  </a:txBody>
                  <a:tcPr marL="24688" marR="2468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175"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Arial" pitchFamily="34" charset="0"/>
                          <a:cs typeface="Arial" pitchFamily="34" charset="0"/>
                        </a:rPr>
                        <a:t>Выраженное в процентах количество лекарственного вещества, высвобожденного из лекарственной формы, которое после его введения достигает рецептора в количестве, достаточном для того, чтобы вызвать биологический эффект.</a:t>
                      </a:r>
                      <a:endParaRPr kumimoji="0" lang="uk-UA" sz="1100" b="0" i="0" u="none" strike="noStrike" cap="none" normalizeH="0" baseline="0" dirty="0">
                        <a:ln>
                          <a:noFill/>
                        </a:ln>
                        <a:solidFill>
                          <a:schemeClr val="tx1"/>
                        </a:solidFill>
                        <a:effectLst/>
                        <a:latin typeface="Arial" pitchFamily="34" charset="0"/>
                        <a:cs typeface="Arial" pitchFamily="34" charset="0"/>
                      </a:endParaRPr>
                    </a:p>
                  </a:txBody>
                  <a:tcPr marL="24688" marR="246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sz="3200" dirty="0">
                <a:latin typeface="Arial" pitchFamily="34" charset="0"/>
                <a:cs typeface="Arial" pitchFamily="34" charset="0"/>
              </a:rPr>
              <a:t>3. </a:t>
            </a:r>
            <a:r>
              <a:rPr lang="uk-UA" sz="3200" dirty="0" err="1">
                <a:latin typeface="Arial" pitchFamily="34" charset="0"/>
                <a:cs typeface="Arial" pitchFamily="34" charset="0"/>
              </a:rPr>
              <a:t>Основные</a:t>
            </a:r>
            <a:r>
              <a:rPr lang="uk-UA" sz="3200" dirty="0">
                <a:latin typeface="Arial" pitchFamily="34" charset="0"/>
                <a:cs typeface="Arial" pitchFamily="34" charset="0"/>
              </a:rPr>
              <a:t> </a:t>
            </a:r>
            <a:r>
              <a:rPr lang="uk-UA" sz="3200" dirty="0" err="1">
                <a:latin typeface="Arial" pitchFamily="34" charset="0"/>
                <a:cs typeface="Arial" pitchFamily="34" charset="0"/>
              </a:rPr>
              <a:t>понятия</a:t>
            </a:r>
            <a:r>
              <a:rPr lang="uk-UA" sz="3200" dirty="0">
                <a:latin typeface="Arial" pitchFamily="34" charset="0"/>
                <a:cs typeface="Arial" pitchFamily="34" charset="0"/>
              </a:rPr>
              <a:t> и </a:t>
            </a:r>
            <a:r>
              <a:rPr lang="uk-UA" sz="3200" dirty="0" err="1">
                <a:latin typeface="Arial" pitchFamily="34" charset="0"/>
                <a:cs typeface="Arial" pitchFamily="34" charset="0"/>
              </a:rPr>
              <a:t>термины</a:t>
            </a:r>
            <a:r>
              <a:rPr lang="uk-UA" sz="3200" dirty="0">
                <a:latin typeface="Arial" pitchFamily="34" charset="0"/>
                <a:cs typeface="Arial" pitchFamily="34" charset="0"/>
              </a:rPr>
              <a:t> биофармации.</a:t>
            </a:r>
            <a:endParaRPr lang="ru-RU" sz="3200" dirty="0"/>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F175EEE4-9CB7-44EC-8410-F72DE1F8347F}" type="slidenum">
              <a:rPr lang="ru-RU" altLang="uk-UA" smtClean="0"/>
              <a:pPr algn="ctr" eaLnBrk="1" hangingPunct="1">
                <a:defRPr/>
              </a:pPr>
              <a:t>14</a:t>
            </a:fld>
            <a:endParaRPr lang="ru-RU" altLang="uk-UA"/>
          </a:p>
        </p:txBody>
      </p:sp>
      <p:graphicFrame>
        <p:nvGraphicFramePr>
          <p:cNvPr id="6" name="Объект 5"/>
          <p:cNvGraphicFramePr>
            <a:graphicFrameLocks noGrp="1"/>
          </p:cNvGraphicFramePr>
          <p:nvPr>
            <p:ph idx="1"/>
          </p:nvPr>
        </p:nvGraphicFramePr>
        <p:xfrm>
          <a:off x="107950" y="1636713"/>
          <a:ext cx="8856663" cy="5048250"/>
        </p:xfrm>
        <a:graphic>
          <a:graphicData uri="http://schemas.openxmlformats.org/drawingml/2006/table">
            <a:tbl>
              <a:tblPr/>
              <a:tblGrid>
                <a:gridCol w="2735858">
                  <a:extLst>
                    <a:ext uri="{9D8B030D-6E8A-4147-A177-3AD203B41FA5}">
                      <a16:colId xmlns:a16="http://schemas.microsoft.com/office/drawing/2014/main" val="20000"/>
                    </a:ext>
                  </a:extLst>
                </a:gridCol>
                <a:gridCol w="6120805">
                  <a:extLst>
                    <a:ext uri="{9D8B030D-6E8A-4147-A177-3AD203B41FA5}">
                      <a16:colId xmlns:a16="http://schemas.microsoft.com/office/drawing/2014/main" val="20001"/>
                    </a:ext>
                  </a:extLst>
                </a:gridCol>
              </a:tblGrid>
              <a:tr h="2227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rgbClr val="FF0000"/>
                          </a:solidFill>
                          <a:effectLst/>
                          <a:latin typeface="Arial" pitchFamily="34" charset="0"/>
                          <a:cs typeface="Arial" pitchFamily="34" charset="0"/>
                        </a:rPr>
                        <a:t>Абсолютная биологическая доступность</a:t>
                      </a:r>
                      <a:endParaRPr kumimoji="0" lang="ru-RU" sz="1200" b="1" i="1" u="none" strike="noStrike" cap="none" normalizeH="0" baseline="0" dirty="0">
                        <a:ln>
                          <a:noFill/>
                        </a:ln>
                        <a:solidFill>
                          <a:srgbClr val="FF0000"/>
                        </a:solidFill>
                        <a:effectLst/>
                        <a:latin typeface="Arial" pitchFamily="34" charset="0"/>
                        <a:cs typeface="Arial" pitchFamily="34"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175"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Arial" pitchFamily="34" charset="0"/>
                          <a:cs typeface="Arial" pitchFamily="34" charset="0"/>
                        </a:rPr>
                        <a:t>Количество лекарственного вещества, введенного в лекарственной форме внутривенно или </a:t>
                      </a:r>
                      <a:r>
                        <a:rPr kumimoji="0" lang="ru-RU" sz="2000" b="0" i="0" u="none" strike="noStrike" cap="none" normalizeH="0" baseline="0" dirty="0" err="1">
                          <a:ln>
                            <a:noFill/>
                          </a:ln>
                          <a:solidFill>
                            <a:schemeClr val="tx1"/>
                          </a:solidFill>
                          <a:effectLst/>
                          <a:latin typeface="Arial" pitchFamily="34" charset="0"/>
                          <a:cs typeface="Arial" pitchFamily="34" charset="0"/>
                        </a:rPr>
                        <a:t>внутрисосудисто</a:t>
                      </a:r>
                      <a:r>
                        <a:rPr kumimoji="0" lang="ru-RU" sz="2000" b="0" i="0" u="none" strike="noStrike" cap="none" normalizeH="0" baseline="0" dirty="0">
                          <a:ln>
                            <a:noFill/>
                          </a:ln>
                          <a:solidFill>
                            <a:schemeClr val="tx1"/>
                          </a:solidFill>
                          <a:effectLst/>
                          <a:latin typeface="Arial" pitchFamily="34" charset="0"/>
                          <a:cs typeface="Arial" pitchFamily="34" charset="0"/>
                        </a:rPr>
                        <a:t>, поступающего в кровоток без влияния эффекта первого прохождения через печень (эффект «</a:t>
                      </a:r>
                      <a:r>
                        <a:rPr kumimoji="0" lang="ru-RU" sz="2000" b="0" i="0" u="none" strike="noStrike" cap="none" normalizeH="0" baseline="0" dirty="0" err="1">
                          <a:ln>
                            <a:noFill/>
                          </a:ln>
                          <a:solidFill>
                            <a:schemeClr val="tx1"/>
                          </a:solidFill>
                          <a:effectLst/>
                          <a:latin typeface="Arial" pitchFamily="34" charset="0"/>
                          <a:cs typeface="Arial" pitchFamily="34" charset="0"/>
                        </a:rPr>
                        <a:t>first</a:t>
                      </a:r>
                      <a:r>
                        <a:rPr kumimoji="0" lang="ru-RU" sz="2000" b="0" i="0" u="none" strike="noStrike" cap="none" normalizeH="0" baseline="0" dirty="0">
                          <a:ln>
                            <a:noFill/>
                          </a:ln>
                          <a:solidFill>
                            <a:schemeClr val="tx1"/>
                          </a:solidFill>
                          <a:effectLst/>
                          <a:latin typeface="Arial" pitchFamily="34" charset="0"/>
                          <a:cs typeface="Arial" pitchFamily="34" charset="0"/>
                        </a:rPr>
                        <a:t> </a:t>
                      </a:r>
                      <a:r>
                        <a:rPr kumimoji="0" lang="ru-RU" sz="2000" b="0" i="0" u="none" strike="noStrike" cap="none" normalizeH="0" baseline="0" dirty="0" err="1">
                          <a:ln>
                            <a:noFill/>
                          </a:ln>
                          <a:solidFill>
                            <a:schemeClr val="tx1"/>
                          </a:solidFill>
                          <a:effectLst/>
                          <a:latin typeface="Arial" pitchFamily="34" charset="0"/>
                          <a:cs typeface="Arial" pitchFamily="34" charset="0"/>
                        </a:rPr>
                        <a:t>pass</a:t>
                      </a:r>
                      <a:r>
                        <a:rPr kumimoji="0" lang="ru-RU" sz="2000" b="0" i="0" u="none" strike="noStrike" cap="none" normalizeH="0" baseline="0" dirty="0">
                          <a:ln>
                            <a:noFill/>
                          </a:ln>
                          <a:solidFill>
                            <a:schemeClr val="tx1"/>
                          </a:solidFill>
                          <a:effectLst/>
                          <a:latin typeface="Arial" pitchFamily="34" charset="0"/>
                          <a:cs typeface="Arial" pitchFamily="34" charset="0"/>
                        </a:rPr>
                        <a:t>») или после корреляции данного эффекта и скорость протекания этого процесса.</a:t>
                      </a:r>
                      <a:endParaRPr kumimoji="0" lang="ru-RU" sz="1200" b="0" i="0" u="none" strike="noStrike" cap="none" normalizeH="0" baseline="0" dirty="0">
                        <a:ln>
                          <a:noFill/>
                        </a:ln>
                        <a:solidFill>
                          <a:schemeClr val="tx1"/>
                        </a:solidFill>
                        <a:effectLst/>
                        <a:latin typeface="Arial" pitchFamily="34" charset="0"/>
                        <a:cs typeface="Arial" pitchFamily="34"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0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rgbClr val="FF0000"/>
                          </a:solidFill>
                          <a:effectLst/>
                          <a:latin typeface="Arial" pitchFamily="34" charset="0"/>
                          <a:cs typeface="Arial" pitchFamily="34" charset="0"/>
                        </a:rPr>
                        <a:t>Физиологическая доступность</a:t>
                      </a:r>
                      <a:endParaRPr kumimoji="0" lang="ru-RU" sz="1200" b="1" i="1" u="none" strike="noStrike" cap="none" normalizeH="0" baseline="0" dirty="0">
                        <a:ln>
                          <a:noFill/>
                        </a:ln>
                        <a:solidFill>
                          <a:srgbClr val="FF0000"/>
                        </a:solidFill>
                        <a:effectLst/>
                        <a:latin typeface="Arial" pitchFamily="34" charset="0"/>
                        <a:cs typeface="Arial" pitchFamily="34"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175"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Arial" pitchFamily="34" charset="0"/>
                          <a:cs typeface="Arial" pitchFamily="34" charset="0"/>
                        </a:rPr>
                        <a:t>Синоним «биологической доступности» или «</a:t>
                      </a:r>
                      <a:r>
                        <a:rPr kumimoji="0" lang="ru-RU" sz="2000" b="0" i="0" u="none" strike="noStrike" cap="none" normalizeH="0" baseline="0" dirty="0" err="1">
                          <a:ln>
                            <a:noFill/>
                          </a:ln>
                          <a:solidFill>
                            <a:schemeClr val="tx1"/>
                          </a:solidFill>
                          <a:effectLst/>
                          <a:latin typeface="Arial" pitchFamily="34" charset="0"/>
                          <a:cs typeface="Arial" pitchFamily="34" charset="0"/>
                        </a:rPr>
                        <a:t>биодоступности</a:t>
                      </a:r>
                      <a:r>
                        <a:rPr kumimoji="0" lang="ru-RU" sz="2000" b="0" i="0" u="none" strike="noStrike" cap="none" normalizeH="0" baseline="0" dirty="0">
                          <a:ln>
                            <a:noFill/>
                          </a:ln>
                          <a:solidFill>
                            <a:schemeClr val="tx1"/>
                          </a:solidFill>
                          <a:effectLst/>
                          <a:latin typeface="Arial" pitchFamily="34" charset="0"/>
                          <a:cs typeface="Arial" pitchFamily="34" charset="0"/>
                        </a:rPr>
                        <a:t>».</a:t>
                      </a:r>
                      <a:endParaRPr kumimoji="0" lang="ru-RU" sz="1200" b="0" i="0" u="none" strike="noStrike" cap="none" normalizeH="0" baseline="0" dirty="0">
                        <a:ln>
                          <a:noFill/>
                        </a:ln>
                        <a:solidFill>
                          <a:schemeClr val="tx1"/>
                        </a:solidFill>
                        <a:effectLst/>
                        <a:latin typeface="Arial" pitchFamily="34" charset="0"/>
                        <a:cs typeface="Arial" pitchFamily="34"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2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rgbClr val="FF0000"/>
                          </a:solidFill>
                          <a:effectLst/>
                          <a:latin typeface="Arial" pitchFamily="34" charset="0"/>
                          <a:cs typeface="Arial" pitchFamily="34" charset="0"/>
                        </a:rPr>
                        <a:t>Системная доступность</a:t>
                      </a:r>
                      <a:endParaRPr kumimoji="0" lang="ru-RU" sz="1200" b="1" i="1" u="none" strike="noStrike" cap="none" normalizeH="0" baseline="0" dirty="0">
                        <a:ln>
                          <a:noFill/>
                        </a:ln>
                        <a:solidFill>
                          <a:srgbClr val="FF0000"/>
                        </a:solidFill>
                        <a:effectLst/>
                        <a:latin typeface="Arial" pitchFamily="34" charset="0"/>
                        <a:cs typeface="Arial" pitchFamily="34"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175"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Arial" pitchFamily="34" charset="0"/>
                          <a:cs typeface="Arial" pitchFamily="34" charset="0"/>
                        </a:rPr>
                        <a:t>Часть общей абсорбированной дозы лекарственного вещества, которая попадает в систему кровообращения после перорального приема. Синоним «биологической доступности» и «</a:t>
                      </a:r>
                      <a:r>
                        <a:rPr kumimoji="0" lang="ru-RU" sz="2000" b="0" i="0" u="none" strike="noStrike" cap="none" normalizeH="0" baseline="0" dirty="0" err="1">
                          <a:ln>
                            <a:noFill/>
                          </a:ln>
                          <a:solidFill>
                            <a:schemeClr val="tx1"/>
                          </a:solidFill>
                          <a:effectLst/>
                          <a:latin typeface="Arial" pitchFamily="34" charset="0"/>
                          <a:cs typeface="Arial" pitchFamily="34" charset="0"/>
                        </a:rPr>
                        <a:t>биодоступности</a:t>
                      </a:r>
                      <a:r>
                        <a:rPr kumimoji="0" lang="ru-RU" sz="2000" b="0" i="0" u="none" strike="noStrike" cap="none" normalizeH="0" baseline="0" dirty="0">
                          <a:ln>
                            <a:noFill/>
                          </a:ln>
                          <a:solidFill>
                            <a:schemeClr val="tx1"/>
                          </a:solidFill>
                          <a:effectLst/>
                          <a:latin typeface="Arial" pitchFamily="34" charset="0"/>
                          <a:cs typeface="Arial" pitchFamily="34" charset="0"/>
                        </a:rPr>
                        <a:t>».</a:t>
                      </a:r>
                      <a:endParaRPr kumimoji="0" lang="ru-RU" sz="1200" b="0" i="0" u="none" strike="noStrike" cap="none" normalizeH="0" baseline="0" dirty="0">
                        <a:ln>
                          <a:noFill/>
                        </a:ln>
                        <a:solidFill>
                          <a:schemeClr val="tx1"/>
                        </a:solidFill>
                        <a:effectLst/>
                        <a:latin typeface="Arial" pitchFamily="34" charset="0"/>
                        <a:cs typeface="Arial" pitchFamily="34"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6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rgbClr val="FF0000"/>
                          </a:solidFill>
                          <a:effectLst/>
                          <a:latin typeface="Arial" pitchFamily="34" charset="0"/>
                          <a:cs typeface="Arial" pitchFamily="34" charset="0"/>
                        </a:rPr>
                        <a:t>Абсорбция (всасываемость)</a:t>
                      </a:r>
                      <a:endParaRPr kumimoji="0" lang="ru-RU" sz="1200" b="1" i="1" u="none" strike="noStrike" cap="none" normalizeH="0" baseline="0" dirty="0">
                        <a:ln>
                          <a:noFill/>
                        </a:ln>
                        <a:solidFill>
                          <a:srgbClr val="FF0000"/>
                        </a:solidFill>
                        <a:effectLst/>
                        <a:latin typeface="Arial" pitchFamily="34" charset="0"/>
                        <a:cs typeface="Arial" pitchFamily="34"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175"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Arial" pitchFamily="34" charset="0"/>
                          <a:cs typeface="Arial" pitchFamily="34" charset="0"/>
                        </a:rPr>
                        <a:t>Процесс перехода лекарственного вещества из места приема в кровоток.</a:t>
                      </a:r>
                      <a:endParaRPr kumimoji="0" lang="uk-UA" sz="1200" b="0" i="0" u="none" strike="noStrike" cap="none" normalizeH="0" baseline="0" dirty="0">
                        <a:ln>
                          <a:noFill/>
                        </a:ln>
                        <a:solidFill>
                          <a:schemeClr val="tx1"/>
                        </a:solidFill>
                        <a:effectLst/>
                        <a:latin typeface="Arial" pitchFamily="34" charset="0"/>
                        <a:cs typeface="Arial" pitchFamily="34"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sz="3200" dirty="0">
                <a:latin typeface="Arial" pitchFamily="34" charset="0"/>
                <a:cs typeface="Arial" pitchFamily="34" charset="0"/>
              </a:rPr>
              <a:t>3. </a:t>
            </a:r>
            <a:r>
              <a:rPr lang="uk-UA" sz="3200" dirty="0" err="1">
                <a:latin typeface="Arial" pitchFamily="34" charset="0"/>
                <a:cs typeface="Arial" pitchFamily="34" charset="0"/>
              </a:rPr>
              <a:t>Основные</a:t>
            </a:r>
            <a:r>
              <a:rPr lang="uk-UA" sz="3200" dirty="0">
                <a:latin typeface="Arial" pitchFamily="34" charset="0"/>
                <a:cs typeface="Arial" pitchFamily="34" charset="0"/>
              </a:rPr>
              <a:t> </a:t>
            </a:r>
            <a:r>
              <a:rPr lang="uk-UA" sz="3200" dirty="0" err="1">
                <a:latin typeface="Arial" pitchFamily="34" charset="0"/>
                <a:cs typeface="Arial" pitchFamily="34" charset="0"/>
              </a:rPr>
              <a:t>понятия</a:t>
            </a:r>
            <a:r>
              <a:rPr lang="uk-UA" sz="3200" dirty="0">
                <a:latin typeface="Arial" pitchFamily="34" charset="0"/>
                <a:cs typeface="Arial" pitchFamily="34" charset="0"/>
              </a:rPr>
              <a:t> и </a:t>
            </a:r>
            <a:r>
              <a:rPr lang="uk-UA" sz="3200" dirty="0" err="1">
                <a:latin typeface="Arial" pitchFamily="34" charset="0"/>
                <a:cs typeface="Arial" pitchFamily="34" charset="0"/>
              </a:rPr>
              <a:t>термины</a:t>
            </a:r>
            <a:r>
              <a:rPr lang="uk-UA" sz="3200" dirty="0">
                <a:latin typeface="Arial" pitchFamily="34" charset="0"/>
                <a:cs typeface="Arial" pitchFamily="34" charset="0"/>
              </a:rPr>
              <a:t> биофармации.</a:t>
            </a:r>
            <a:endParaRPr lang="ru-RU" sz="3200" dirty="0"/>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3FD9D2FF-CD35-44E7-B85E-640B387BE4F3}" type="slidenum">
              <a:rPr lang="ru-RU" altLang="uk-UA" smtClean="0"/>
              <a:pPr algn="ctr" eaLnBrk="1" hangingPunct="1">
                <a:defRPr/>
              </a:pPr>
              <a:t>15</a:t>
            </a:fld>
            <a:endParaRPr lang="ru-RU" altLang="uk-UA"/>
          </a:p>
        </p:txBody>
      </p:sp>
      <p:graphicFrame>
        <p:nvGraphicFramePr>
          <p:cNvPr id="4" name="Объект 3"/>
          <p:cNvGraphicFramePr>
            <a:graphicFrameLocks noGrp="1"/>
          </p:cNvGraphicFramePr>
          <p:nvPr>
            <p:ph idx="1"/>
          </p:nvPr>
        </p:nvGraphicFramePr>
        <p:xfrm>
          <a:off x="179388" y="1377950"/>
          <a:ext cx="8856662" cy="5389563"/>
        </p:xfrm>
        <a:graphic>
          <a:graphicData uri="http://schemas.openxmlformats.org/drawingml/2006/table">
            <a:tbl>
              <a:tblPr/>
              <a:tblGrid>
                <a:gridCol w="2304380">
                  <a:extLst>
                    <a:ext uri="{9D8B030D-6E8A-4147-A177-3AD203B41FA5}">
                      <a16:colId xmlns:a16="http://schemas.microsoft.com/office/drawing/2014/main" val="20000"/>
                    </a:ext>
                  </a:extLst>
                </a:gridCol>
                <a:gridCol w="6552282">
                  <a:extLst>
                    <a:ext uri="{9D8B030D-6E8A-4147-A177-3AD203B41FA5}">
                      <a16:colId xmlns:a16="http://schemas.microsoft.com/office/drawing/2014/main" val="20001"/>
                    </a:ext>
                  </a:extLst>
                </a:gridCol>
              </a:tblGrid>
              <a:tr h="2438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err="1">
                          <a:ln>
                            <a:noFill/>
                          </a:ln>
                          <a:solidFill>
                            <a:srgbClr val="FF0000"/>
                          </a:solidFill>
                          <a:effectLst/>
                          <a:latin typeface="Arial" pitchFamily="34" charset="0"/>
                          <a:cs typeface="Arial" pitchFamily="34" charset="0"/>
                        </a:rPr>
                        <a:t>Ресорбция</a:t>
                      </a:r>
                      <a:endParaRPr kumimoji="0" lang="ru-RU" sz="1600" b="1" i="1" u="none" strike="noStrike" cap="none" normalizeH="0" baseline="0" dirty="0">
                        <a:ln>
                          <a:noFill/>
                        </a:ln>
                        <a:solidFill>
                          <a:srgbClr val="FF0000"/>
                        </a:solidFill>
                        <a:effectLst/>
                        <a:latin typeface="Arial" pitchFamily="34" charset="0"/>
                        <a:cs typeface="Arial" pitchFamily="34" charset="0"/>
                      </a:endParaRPr>
                    </a:p>
                  </a:txBody>
                  <a:tcPr marL="18701" marR="187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175"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err="1">
                          <a:ln>
                            <a:noFill/>
                          </a:ln>
                          <a:solidFill>
                            <a:schemeClr val="tx1"/>
                          </a:solidFill>
                          <a:effectLst/>
                          <a:latin typeface="Arial" pitchFamily="34" charset="0"/>
                          <a:cs typeface="Arial" pitchFamily="34" charset="0"/>
                        </a:rPr>
                        <a:t>Синоним</a:t>
                      </a:r>
                      <a:r>
                        <a:rPr kumimoji="0" lang="uk-UA" sz="1600" b="0" i="0" u="none" strike="noStrike" cap="none" normalizeH="0" baseline="0" dirty="0">
                          <a:ln>
                            <a:noFill/>
                          </a:ln>
                          <a:solidFill>
                            <a:schemeClr val="tx1"/>
                          </a:solidFill>
                          <a:effectLst/>
                          <a:latin typeface="Arial" pitchFamily="34" charset="0"/>
                          <a:cs typeface="Arial" pitchFamily="34" charset="0"/>
                        </a:rPr>
                        <a:t> «</a:t>
                      </a:r>
                      <a:r>
                        <a:rPr kumimoji="0" lang="uk-UA" sz="1600" b="0" i="0" u="none" strike="noStrike" cap="none" normalizeH="0" baseline="0" dirty="0" err="1">
                          <a:ln>
                            <a:noFill/>
                          </a:ln>
                          <a:solidFill>
                            <a:schemeClr val="tx1"/>
                          </a:solidFill>
                          <a:effectLst/>
                          <a:latin typeface="Arial" pitchFamily="34" charset="0"/>
                          <a:cs typeface="Arial" pitchFamily="34" charset="0"/>
                        </a:rPr>
                        <a:t>абсорбции</a:t>
                      </a:r>
                      <a:r>
                        <a:rPr kumimoji="0" lang="uk-UA" sz="1600" b="0" i="0" u="none" strike="noStrike" cap="none" normalizeH="0" baseline="0" dirty="0">
                          <a:ln>
                            <a:noFill/>
                          </a:ln>
                          <a:solidFill>
                            <a:schemeClr val="tx1"/>
                          </a:solidFill>
                          <a:effectLst/>
                          <a:latin typeface="Arial" pitchFamily="34" charset="0"/>
                          <a:cs typeface="Arial" pitchFamily="34" charset="0"/>
                        </a:rPr>
                        <a:t>».</a:t>
                      </a:r>
                    </a:p>
                  </a:txBody>
                  <a:tcPr marL="18701" marR="187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4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a:ln>
                            <a:noFill/>
                          </a:ln>
                          <a:solidFill>
                            <a:srgbClr val="FF0000"/>
                          </a:solidFill>
                          <a:effectLst/>
                          <a:latin typeface="Arial" pitchFamily="34" charset="0"/>
                          <a:cs typeface="Arial" pitchFamily="34" charset="0"/>
                        </a:rPr>
                        <a:t>Константа скорости высвобождения</a:t>
                      </a:r>
                    </a:p>
                  </a:txBody>
                  <a:tcPr marL="18701" marR="187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175"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Общая константа, определяющая скорость проникновения лекарственного вещества из места приема в организм через биологическую мембрану.</a:t>
                      </a:r>
                      <a:endParaRPr kumimoji="0" lang="uk-UA" sz="1600" b="0" i="0" u="none" strike="noStrike" cap="none" normalizeH="0" baseline="0" dirty="0">
                        <a:ln>
                          <a:noFill/>
                        </a:ln>
                        <a:solidFill>
                          <a:schemeClr val="tx1"/>
                        </a:solidFill>
                        <a:effectLst/>
                        <a:latin typeface="Arial" pitchFamily="34" charset="0"/>
                        <a:cs typeface="Arial" pitchFamily="34" charset="0"/>
                      </a:endParaRPr>
                    </a:p>
                  </a:txBody>
                  <a:tcPr marL="18701" marR="187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301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err="1">
                          <a:ln>
                            <a:noFill/>
                          </a:ln>
                          <a:solidFill>
                            <a:srgbClr val="FF0000"/>
                          </a:solidFill>
                          <a:effectLst/>
                          <a:latin typeface="Arial" pitchFamily="34" charset="0"/>
                          <a:cs typeface="Arial" pitchFamily="34" charset="0"/>
                        </a:rPr>
                        <a:t>Биотрансформация</a:t>
                      </a:r>
                      <a:endParaRPr kumimoji="0" lang="ru-RU" sz="1600" b="1" i="1" u="none" strike="noStrike" cap="none" normalizeH="0" baseline="0" dirty="0">
                        <a:ln>
                          <a:noFill/>
                        </a:ln>
                        <a:solidFill>
                          <a:srgbClr val="FF0000"/>
                        </a:solidFill>
                        <a:effectLst/>
                        <a:latin typeface="Arial" pitchFamily="34" charset="0"/>
                        <a:cs typeface="Arial" pitchFamily="34" charset="0"/>
                      </a:endParaRPr>
                    </a:p>
                  </a:txBody>
                  <a:tcPr marL="18701" marR="187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175"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Комплексный процесс, в котором липоидно-растворенные молекулы лекарственного вещества в процессе биохимических реакций меняются каталитическими энзимами (оксидация, редукция, гидролиз, синтез) на метаболиты.</a:t>
                      </a:r>
                      <a:endParaRPr kumimoji="0" lang="uk-UA" sz="1600" b="0" i="0" u="none" strike="noStrike" cap="none" normalizeH="0" baseline="0" dirty="0">
                        <a:ln>
                          <a:noFill/>
                        </a:ln>
                        <a:solidFill>
                          <a:schemeClr val="tx1"/>
                        </a:solidFill>
                        <a:effectLst/>
                        <a:latin typeface="Arial" pitchFamily="34" charset="0"/>
                        <a:cs typeface="Arial" pitchFamily="34" charset="0"/>
                      </a:endParaRPr>
                    </a:p>
                  </a:txBody>
                  <a:tcPr marL="18701" marR="187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52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a:ln>
                            <a:noFill/>
                          </a:ln>
                          <a:solidFill>
                            <a:srgbClr val="FF0000"/>
                          </a:solidFill>
                          <a:effectLst/>
                          <a:latin typeface="Arial" pitchFamily="34" charset="0"/>
                          <a:cs typeface="Arial" pitchFamily="34" charset="0"/>
                        </a:rPr>
                        <a:t>Чистота</a:t>
                      </a:r>
                    </a:p>
                  </a:txBody>
                  <a:tcPr marL="18701" marR="187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175"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Гипотетический объем участка тела, который был избавлен от соответствующего вещества за единицу времени.</a:t>
                      </a:r>
                      <a:endParaRPr kumimoji="0" lang="uk-UA" sz="1600" b="0" i="0" u="none" strike="noStrike" cap="none" normalizeH="0" baseline="0" dirty="0">
                        <a:ln>
                          <a:noFill/>
                        </a:ln>
                        <a:solidFill>
                          <a:schemeClr val="tx1"/>
                        </a:solidFill>
                        <a:effectLst/>
                        <a:latin typeface="Arial" pitchFamily="34" charset="0"/>
                        <a:cs typeface="Arial" pitchFamily="34" charset="0"/>
                      </a:endParaRPr>
                    </a:p>
                  </a:txBody>
                  <a:tcPr marL="18701" marR="187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71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a:ln>
                            <a:noFill/>
                          </a:ln>
                          <a:solidFill>
                            <a:srgbClr val="FF0000"/>
                          </a:solidFill>
                          <a:effectLst/>
                          <a:latin typeface="Arial" pitchFamily="34" charset="0"/>
                          <a:cs typeface="Arial" pitchFamily="34" charset="0"/>
                        </a:rPr>
                        <a:t>Чистота всего тела</a:t>
                      </a:r>
                    </a:p>
                  </a:txBody>
                  <a:tcPr marL="18701" marR="187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175"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Чистота гипотетического объема плазмы в мл (объем дистрибуции), с помощью которой организм освобождается от лекарственного вещества, выделяя его через почки, желчь, легкие, кожу и т.д. и </a:t>
                      </a:r>
                      <a:r>
                        <a:rPr kumimoji="0" lang="ru-RU" sz="1600" b="0" i="0" u="none" strike="noStrike" cap="none" normalizeH="0" baseline="0" dirty="0" err="1">
                          <a:ln>
                            <a:noFill/>
                          </a:ln>
                          <a:solidFill>
                            <a:schemeClr val="tx1"/>
                          </a:solidFill>
                          <a:effectLst/>
                          <a:latin typeface="Arial" pitchFamily="34" charset="0"/>
                          <a:cs typeface="Arial" pitchFamily="34" charset="0"/>
                        </a:rPr>
                        <a:t>метаболизацию</a:t>
                      </a:r>
                      <a:r>
                        <a:rPr kumimoji="0" lang="ru-RU" sz="1600" b="0" i="0" u="none" strike="noStrike" cap="none" normalizeH="0" baseline="0" dirty="0">
                          <a:ln>
                            <a:noFill/>
                          </a:ln>
                          <a:solidFill>
                            <a:schemeClr val="tx1"/>
                          </a:solidFill>
                          <a:effectLst/>
                          <a:latin typeface="Arial" pitchFamily="34" charset="0"/>
                          <a:cs typeface="Arial" pitchFamily="34" charset="0"/>
                        </a:rPr>
                        <a:t>.</a:t>
                      </a:r>
                      <a:endParaRPr kumimoji="0" lang="uk-UA" sz="1600" b="0" i="0" u="none" strike="noStrike" cap="none" normalizeH="0" baseline="0" dirty="0">
                        <a:ln>
                          <a:noFill/>
                        </a:ln>
                        <a:solidFill>
                          <a:schemeClr val="tx1"/>
                        </a:solidFill>
                        <a:effectLst/>
                        <a:latin typeface="Arial" pitchFamily="34" charset="0"/>
                        <a:cs typeface="Arial" pitchFamily="34" charset="0"/>
                      </a:endParaRPr>
                    </a:p>
                  </a:txBody>
                  <a:tcPr marL="18701" marR="187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a:ln>
                            <a:noFill/>
                          </a:ln>
                          <a:solidFill>
                            <a:srgbClr val="FF0000"/>
                          </a:solidFill>
                          <a:effectLst/>
                          <a:latin typeface="Arial" pitchFamily="34" charset="0"/>
                          <a:cs typeface="Arial" pitchFamily="34" charset="0"/>
                        </a:rPr>
                        <a:t>Дистрибуция</a:t>
                      </a:r>
                    </a:p>
                  </a:txBody>
                  <a:tcPr marL="18701" marR="187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175"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Процесс, в ходе которого распределяется или рассеивается лекарственное вещество из крови в одну или большее число частей, в ткани и органы тела.</a:t>
                      </a:r>
                      <a:endParaRPr kumimoji="0" lang="uk-UA" sz="1600" b="0" i="0" u="none" strike="noStrike" cap="none" normalizeH="0" baseline="0" dirty="0">
                        <a:ln>
                          <a:noFill/>
                        </a:ln>
                        <a:solidFill>
                          <a:schemeClr val="tx1"/>
                        </a:solidFill>
                        <a:effectLst/>
                        <a:latin typeface="Arial" pitchFamily="34" charset="0"/>
                        <a:cs typeface="Arial" pitchFamily="34" charset="0"/>
                      </a:endParaRPr>
                    </a:p>
                  </a:txBody>
                  <a:tcPr marL="18701" marR="187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25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a:ln>
                            <a:noFill/>
                          </a:ln>
                          <a:solidFill>
                            <a:srgbClr val="FF0000"/>
                          </a:solidFill>
                          <a:effectLst/>
                          <a:latin typeface="Arial" pitchFamily="34" charset="0"/>
                          <a:cs typeface="Arial" pitchFamily="34" charset="0"/>
                        </a:rPr>
                        <a:t>Константа скорости дистрибуции</a:t>
                      </a:r>
                    </a:p>
                  </a:txBody>
                  <a:tcPr marL="18701" marR="187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175"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Константа скорости перехода лекарственного вещества из системы кровообращения в какой-нибудь или к каким-либо частей тела.</a:t>
                      </a:r>
                      <a:endParaRPr kumimoji="0" lang="uk-UA" sz="1600" b="0" i="0" u="none" strike="noStrike" cap="none" normalizeH="0" baseline="0" dirty="0">
                        <a:ln>
                          <a:noFill/>
                        </a:ln>
                        <a:solidFill>
                          <a:schemeClr val="tx1"/>
                        </a:solidFill>
                        <a:effectLst/>
                        <a:latin typeface="Arial" pitchFamily="34" charset="0"/>
                        <a:cs typeface="Arial" pitchFamily="34" charset="0"/>
                      </a:endParaRPr>
                    </a:p>
                  </a:txBody>
                  <a:tcPr marL="18701" marR="187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sz="3200" dirty="0">
                <a:latin typeface="Arial" pitchFamily="34" charset="0"/>
                <a:cs typeface="Arial" pitchFamily="34" charset="0"/>
              </a:rPr>
              <a:t>3. </a:t>
            </a:r>
            <a:r>
              <a:rPr lang="uk-UA" sz="3200" dirty="0" err="1">
                <a:latin typeface="Arial" pitchFamily="34" charset="0"/>
                <a:cs typeface="Arial" pitchFamily="34" charset="0"/>
              </a:rPr>
              <a:t>Основные</a:t>
            </a:r>
            <a:r>
              <a:rPr lang="uk-UA" sz="3200" dirty="0">
                <a:latin typeface="Arial" pitchFamily="34" charset="0"/>
                <a:cs typeface="Arial" pitchFamily="34" charset="0"/>
              </a:rPr>
              <a:t> </a:t>
            </a:r>
            <a:r>
              <a:rPr lang="uk-UA" sz="3200" dirty="0" err="1">
                <a:latin typeface="Arial" pitchFamily="34" charset="0"/>
                <a:cs typeface="Arial" pitchFamily="34" charset="0"/>
              </a:rPr>
              <a:t>понятия</a:t>
            </a:r>
            <a:r>
              <a:rPr lang="uk-UA" sz="3200" dirty="0">
                <a:latin typeface="Arial" pitchFamily="34" charset="0"/>
                <a:cs typeface="Arial" pitchFamily="34" charset="0"/>
              </a:rPr>
              <a:t> и </a:t>
            </a:r>
            <a:r>
              <a:rPr lang="uk-UA" sz="3200" dirty="0" err="1">
                <a:latin typeface="Arial" pitchFamily="34" charset="0"/>
                <a:cs typeface="Arial" pitchFamily="34" charset="0"/>
              </a:rPr>
              <a:t>термины</a:t>
            </a:r>
            <a:r>
              <a:rPr lang="uk-UA" sz="3200" dirty="0">
                <a:latin typeface="Arial" pitchFamily="34" charset="0"/>
                <a:cs typeface="Arial" pitchFamily="34" charset="0"/>
              </a:rPr>
              <a:t> биофармации.</a:t>
            </a:r>
            <a:endParaRPr lang="ru-RU" sz="3200" dirty="0"/>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103CE6B3-85E2-419C-8337-E6E0103E48EF}" type="slidenum">
              <a:rPr lang="ru-RU" altLang="uk-UA" smtClean="0"/>
              <a:pPr algn="ctr" eaLnBrk="1" hangingPunct="1">
                <a:defRPr/>
              </a:pPr>
              <a:t>16</a:t>
            </a:fld>
            <a:endParaRPr lang="ru-RU" altLang="uk-UA"/>
          </a:p>
        </p:txBody>
      </p:sp>
      <p:graphicFrame>
        <p:nvGraphicFramePr>
          <p:cNvPr id="6" name="Объект 5"/>
          <p:cNvGraphicFramePr>
            <a:graphicFrameLocks noGrp="1"/>
          </p:cNvGraphicFramePr>
          <p:nvPr>
            <p:ph idx="1"/>
          </p:nvPr>
        </p:nvGraphicFramePr>
        <p:xfrm>
          <a:off x="179388" y="1484313"/>
          <a:ext cx="8785225" cy="4989512"/>
        </p:xfrm>
        <a:graphic>
          <a:graphicData uri="http://schemas.openxmlformats.org/drawingml/2006/table">
            <a:tbl>
              <a:tblPr>
                <a:tableStyleId>{5940675A-B579-460E-94D1-54222C63F5DA}</a:tableStyleId>
              </a:tblPr>
              <a:tblGrid>
                <a:gridCol w="3024460">
                  <a:extLst>
                    <a:ext uri="{9D8B030D-6E8A-4147-A177-3AD203B41FA5}">
                      <a16:colId xmlns:a16="http://schemas.microsoft.com/office/drawing/2014/main" val="20000"/>
                    </a:ext>
                  </a:extLst>
                </a:gridCol>
                <a:gridCol w="5760765">
                  <a:extLst>
                    <a:ext uri="{9D8B030D-6E8A-4147-A177-3AD203B41FA5}">
                      <a16:colId xmlns:a16="http://schemas.microsoft.com/office/drawing/2014/main" val="20001"/>
                    </a:ext>
                  </a:extLst>
                </a:gridCol>
              </a:tblGrid>
              <a:tr h="1645825">
                <a:tc>
                  <a:txBody>
                    <a:bodyPr/>
                    <a:lstStyle/>
                    <a:p>
                      <a:pPr>
                        <a:spcAft>
                          <a:spcPts val="0"/>
                        </a:spcAft>
                      </a:pPr>
                      <a:r>
                        <a:rPr lang="ru-RU" sz="1800" b="1" i="1" spc="-5" dirty="0">
                          <a:solidFill>
                            <a:srgbClr val="FF0000"/>
                          </a:solidFill>
                          <a:effectLst/>
                          <a:latin typeface="Arial" pitchFamily="34" charset="0"/>
                          <a:cs typeface="Arial" pitchFamily="34" charset="0"/>
                        </a:rPr>
                        <a:t>Площадь под фармакокинетической кривой</a:t>
                      </a:r>
                      <a:endParaRPr lang="ru-RU" sz="1100" b="1" i="1" dirty="0">
                        <a:solidFill>
                          <a:srgbClr val="FF0000"/>
                        </a:solidFill>
                        <a:effectLst/>
                        <a:latin typeface="Arial" pitchFamily="34" charset="0"/>
                        <a:cs typeface="Arial" pitchFamily="34" charset="0"/>
                      </a:endParaRPr>
                    </a:p>
                  </a:txBody>
                  <a:tcPr marL="25401" marR="25401" marT="0" marB="0" anchor="ctr"/>
                </a:tc>
                <a:tc>
                  <a:txBody>
                    <a:bodyPr/>
                    <a:lstStyle/>
                    <a:p>
                      <a:pPr indent="3175" algn="just">
                        <a:spcAft>
                          <a:spcPts val="0"/>
                        </a:spcAft>
                      </a:pPr>
                      <a:r>
                        <a:rPr lang="ru-RU" sz="1800" spc="-5" noProof="0" dirty="0">
                          <a:effectLst/>
                          <a:latin typeface="Arial" pitchFamily="34" charset="0"/>
                          <a:cs typeface="Arial" pitchFamily="34" charset="0"/>
                        </a:rPr>
                        <a:t>Поверхность в системе координат ограничена отрезком (осью х и кривой), характеризующим концентрацию лекарственного вещества в крови (сыворотке, плазме, моче) в зависимости от времени. Она ограничена во времени или экстраполирована до бесконечности.</a:t>
                      </a:r>
                      <a:endParaRPr lang="uk-UA" sz="1100" noProof="0" dirty="0">
                        <a:effectLst/>
                        <a:latin typeface="Arial" pitchFamily="34" charset="0"/>
                        <a:cs typeface="Arial" pitchFamily="34" charset="0"/>
                      </a:endParaRPr>
                    </a:p>
                  </a:txBody>
                  <a:tcPr marL="25401" marR="25401" marT="0" marB="0"/>
                </a:tc>
                <a:extLst>
                  <a:ext uri="{0D108BD9-81ED-4DB2-BD59-A6C34878D82A}">
                    <a16:rowId xmlns:a16="http://schemas.microsoft.com/office/drawing/2014/main" val="10000"/>
                  </a:ext>
                </a:extLst>
              </a:tr>
              <a:tr h="1371521">
                <a:tc>
                  <a:txBody>
                    <a:bodyPr/>
                    <a:lstStyle/>
                    <a:p>
                      <a:pPr>
                        <a:spcAft>
                          <a:spcPts val="0"/>
                        </a:spcAft>
                      </a:pPr>
                      <a:r>
                        <a:rPr lang="ru-RU" sz="1800" b="1" i="1" spc="-5" dirty="0">
                          <a:solidFill>
                            <a:srgbClr val="FF0000"/>
                          </a:solidFill>
                          <a:effectLst/>
                          <a:latin typeface="Arial" pitchFamily="34" charset="0"/>
                          <a:cs typeface="Arial" pitchFamily="34" charset="0"/>
                        </a:rPr>
                        <a:t>Выделение(экскреция)</a:t>
                      </a:r>
                      <a:endParaRPr lang="ru-RU" sz="1100" b="1" i="1" dirty="0">
                        <a:solidFill>
                          <a:srgbClr val="FF0000"/>
                        </a:solidFill>
                        <a:effectLst/>
                        <a:latin typeface="Arial" pitchFamily="34" charset="0"/>
                        <a:cs typeface="Arial" pitchFamily="34" charset="0"/>
                      </a:endParaRPr>
                    </a:p>
                  </a:txBody>
                  <a:tcPr marL="25401" marR="25401" marT="0" marB="0" anchor="ctr"/>
                </a:tc>
                <a:tc>
                  <a:txBody>
                    <a:bodyPr/>
                    <a:lstStyle/>
                    <a:p>
                      <a:pPr indent="3175" algn="just">
                        <a:spcAft>
                          <a:spcPts val="0"/>
                        </a:spcAft>
                      </a:pPr>
                      <a:r>
                        <a:rPr lang="ru-RU" sz="1800" spc="-5" noProof="0" dirty="0">
                          <a:effectLst/>
                          <a:latin typeface="Arial" pitchFamily="34" charset="0"/>
                          <a:cs typeface="Arial" pitchFamily="34" charset="0"/>
                        </a:rPr>
                        <a:t>Процесс, в ходе которого выводится лекарственное вещество (препарат) из системы кровообращения через почки, с мочой, через желчь и слюну в кишки и кал, через кожу, молочные железы и потовые железы.</a:t>
                      </a:r>
                      <a:endParaRPr lang="uk-UA" sz="1100" noProof="0" dirty="0">
                        <a:effectLst/>
                        <a:latin typeface="Arial" pitchFamily="34" charset="0"/>
                        <a:cs typeface="Arial" pitchFamily="34" charset="0"/>
                      </a:endParaRPr>
                    </a:p>
                  </a:txBody>
                  <a:tcPr marL="25401" marR="25401" marT="0" marB="0"/>
                </a:tc>
                <a:extLst>
                  <a:ext uri="{0D108BD9-81ED-4DB2-BD59-A6C34878D82A}">
                    <a16:rowId xmlns:a16="http://schemas.microsoft.com/office/drawing/2014/main" val="10001"/>
                  </a:ext>
                </a:extLst>
              </a:tr>
              <a:tr h="943246">
                <a:tc>
                  <a:txBody>
                    <a:bodyPr/>
                    <a:lstStyle/>
                    <a:p>
                      <a:pPr>
                        <a:spcAft>
                          <a:spcPts val="0"/>
                        </a:spcAft>
                      </a:pPr>
                      <a:r>
                        <a:rPr lang="ru-RU" sz="1800" b="1" i="1" spc="-5" dirty="0">
                          <a:solidFill>
                            <a:srgbClr val="FF0000"/>
                          </a:solidFill>
                          <a:effectLst/>
                          <a:latin typeface="Arial" pitchFamily="34" charset="0"/>
                          <a:cs typeface="Arial" pitchFamily="34" charset="0"/>
                        </a:rPr>
                        <a:t>Константа всасываемости</a:t>
                      </a:r>
                      <a:endParaRPr lang="ru-RU" sz="1100" b="1" i="1" dirty="0">
                        <a:solidFill>
                          <a:srgbClr val="FF0000"/>
                        </a:solidFill>
                        <a:effectLst/>
                        <a:latin typeface="Arial" pitchFamily="34" charset="0"/>
                        <a:cs typeface="Arial" pitchFamily="34" charset="0"/>
                      </a:endParaRPr>
                    </a:p>
                  </a:txBody>
                  <a:tcPr marL="25401" marR="25401" marT="0" marB="0" anchor="ctr"/>
                </a:tc>
                <a:tc>
                  <a:txBody>
                    <a:bodyPr/>
                    <a:lstStyle/>
                    <a:p>
                      <a:pPr indent="3810" algn="just">
                        <a:spcAft>
                          <a:spcPts val="0"/>
                        </a:spcAft>
                      </a:pPr>
                      <a:r>
                        <a:rPr lang="ru-RU" sz="1800" spc="-5" noProof="0" dirty="0">
                          <a:effectLst/>
                          <a:latin typeface="Arial" pitchFamily="34" charset="0"/>
                          <a:cs typeface="Arial" pitchFamily="34" charset="0"/>
                        </a:rPr>
                        <a:t>Общая константа, определяющая скорость проникновения лекарственного вещества из места приема в организм через биологическую мембрану.</a:t>
                      </a:r>
                      <a:endParaRPr lang="uk-UA" sz="1100" noProof="0" dirty="0">
                        <a:effectLst/>
                        <a:latin typeface="Arial" pitchFamily="34" charset="0"/>
                        <a:cs typeface="Arial" pitchFamily="34" charset="0"/>
                      </a:endParaRPr>
                    </a:p>
                  </a:txBody>
                  <a:tcPr marL="25401" marR="25401" marT="0" marB="0"/>
                </a:tc>
                <a:extLst>
                  <a:ext uri="{0D108BD9-81ED-4DB2-BD59-A6C34878D82A}">
                    <a16:rowId xmlns:a16="http://schemas.microsoft.com/office/drawing/2014/main" val="10002"/>
                  </a:ext>
                </a:extLst>
              </a:tr>
              <a:tr h="1028920">
                <a:tc>
                  <a:txBody>
                    <a:bodyPr/>
                    <a:lstStyle/>
                    <a:p>
                      <a:pPr>
                        <a:spcAft>
                          <a:spcPts val="0"/>
                        </a:spcAft>
                      </a:pPr>
                      <a:r>
                        <a:rPr lang="ru-RU" sz="1800" b="1" i="1" spc="-5" dirty="0">
                          <a:solidFill>
                            <a:srgbClr val="FF0000"/>
                          </a:solidFill>
                          <a:effectLst/>
                          <a:latin typeface="Arial" pitchFamily="34" charset="0"/>
                          <a:cs typeface="Arial" pitchFamily="34" charset="0"/>
                        </a:rPr>
                        <a:t>Константа элиминации</a:t>
                      </a:r>
                      <a:endParaRPr lang="ru-RU" sz="1100" b="1" i="1" dirty="0">
                        <a:solidFill>
                          <a:srgbClr val="FF0000"/>
                        </a:solidFill>
                        <a:effectLst/>
                        <a:latin typeface="Arial" pitchFamily="34" charset="0"/>
                        <a:cs typeface="Arial" pitchFamily="34" charset="0"/>
                      </a:endParaRPr>
                    </a:p>
                  </a:txBody>
                  <a:tcPr marL="25401" marR="25401" marT="0" marB="0" anchor="ctr"/>
                </a:tc>
                <a:tc>
                  <a:txBody>
                    <a:bodyPr/>
                    <a:lstStyle/>
                    <a:p>
                      <a:pPr indent="3810" algn="just">
                        <a:spcAft>
                          <a:spcPts val="0"/>
                        </a:spcAft>
                      </a:pPr>
                      <a:r>
                        <a:rPr lang="ru-RU" sz="1800" spc="-5" noProof="0" dirty="0">
                          <a:effectLst/>
                          <a:latin typeface="Arial" pitchFamily="34" charset="0"/>
                          <a:cs typeface="Arial" pitchFamily="34" charset="0"/>
                        </a:rPr>
                        <a:t>Константа скорости процесса, во время которого эффективное вещество выводится из тела.</a:t>
                      </a:r>
                      <a:endParaRPr lang="uk-UA" sz="1100" noProof="0" dirty="0">
                        <a:effectLst/>
                        <a:latin typeface="Arial" pitchFamily="34" charset="0"/>
                        <a:cs typeface="Arial" pitchFamily="34" charset="0"/>
                      </a:endParaRPr>
                    </a:p>
                  </a:txBody>
                  <a:tcPr marL="25401" marR="25401" marT="0" marB="0"/>
                </a:tc>
                <a:extLst>
                  <a:ext uri="{0D108BD9-81ED-4DB2-BD59-A6C34878D82A}">
                    <a16:rowId xmlns:a16="http://schemas.microsoft.com/office/drawing/2014/main" val="10003"/>
                  </a:ext>
                </a:extLst>
              </a:tr>
            </a:tbl>
          </a:graphicData>
        </a:graphic>
      </p:graphicFrame>
    </p:spTree>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sz="3200" dirty="0">
                <a:latin typeface="Arial" pitchFamily="34" charset="0"/>
                <a:cs typeface="Arial" pitchFamily="34" charset="0"/>
              </a:rPr>
              <a:t>3. </a:t>
            </a:r>
            <a:r>
              <a:rPr lang="uk-UA" sz="3200" dirty="0" err="1">
                <a:latin typeface="Arial" pitchFamily="34" charset="0"/>
                <a:cs typeface="Arial" pitchFamily="34" charset="0"/>
              </a:rPr>
              <a:t>Основные</a:t>
            </a:r>
            <a:r>
              <a:rPr lang="uk-UA" sz="3200" dirty="0">
                <a:latin typeface="Arial" pitchFamily="34" charset="0"/>
                <a:cs typeface="Arial" pitchFamily="34" charset="0"/>
              </a:rPr>
              <a:t> </a:t>
            </a:r>
            <a:r>
              <a:rPr lang="uk-UA" sz="3200" dirty="0" err="1">
                <a:latin typeface="Arial" pitchFamily="34" charset="0"/>
                <a:cs typeface="Arial" pitchFamily="34" charset="0"/>
              </a:rPr>
              <a:t>понятия</a:t>
            </a:r>
            <a:r>
              <a:rPr lang="uk-UA" sz="3200" dirty="0">
                <a:latin typeface="Arial" pitchFamily="34" charset="0"/>
                <a:cs typeface="Arial" pitchFamily="34" charset="0"/>
              </a:rPr>
              <a:t> и </a:t>
            </a:r>
            <a:r>
              <a:rPr lang="uk-UA" sz="3200" dirty="0" err="1">
                <a:latin typeface="Arial" pitchFamily="34" charset="0"/>
                <a:cs typeface="Arial" pitchFamily="34" charset="0"/>
              </a:rPr>
              <a:t>термины</a:t>
            </a:r>
            <a:r>
              <a:rPr lang="uk-UA" sz="3200" dirty="0">
                <a:latin typeface="Arial" pitchFamily="34" charset="0"/>
                <a:cs typeface="Arial" pitchFamily="34" charset="0"/>
              </a:rPr>
              <a:t> биофармации.</a:t>
            </a:r>
            <a:endParaRPr lang="ru-RU" sz="3200" dirty="0"/>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1B1967B4-99D3-4703-92B4-5897655947C6}" type="slidenum">
              <a:rPr lang="ru-RU" altLang="uk-UA" smtClean="0"/>
              <a:pPr algn="ctr" eaLnBrk="1" hangingPunct="1">
                <a:defRPr/>
              </a:pPr>
              <a:t>17</a:t>
            </a:fld>
            <a:endParaRPr lang="ru-RU" altLang="uk-UA"/>
          </a:p>
        </p:txBody>
      </p:sp>
      <p:graphicFrame>
        <p:nvGraphicFramePr>
          <p:cNvPr id="4" name="Объект 3"/>
          <p:cNvGraphicFramePr>
            <a:graphicFrameLocks noGrp="1"/>
          </p:cNvGraphicFramePr>
          <p:nvPr>
            <p:ph idx="1"/>
          </p:nvPr>
        </p:nvGraphicFramePr>
        <p:xfrm>
          <a:off x="179388" y="1557338"/>
          <a:ext cx="8785225" cy="2743200"/>
        </p:xfrm>
        <a:graphic>
          <a:graphicData uri="http://schemas.openxmlformats.org/drawingml/2006/table">
            <a:tbl>
              <a:tblPr>
                <a:tableStyleId>{5940675A-B579-460E-94D1-54222C63F5DA}</a:tableStyleId>
              </a:tblPr>
              <a:tblGrid>
                <a:gridCol w="1872332">
                  <a:extLst>
                    <a:ext uri="{9D8B030D-6E8A-4147-A177-3AD203B41FA5}">
                      <a16:colId xmlns:a16="http://schemas.microsoft.com/office/drawing/2014/main" val="20000"/>
                    </a:ext>
                  </a:extLst>
                </a:gridCol>
                <a:gridCol w="6912893">
                  <a:extLst>
                    <a:ext uri="{9D8B030D-6E8A-4147-A177-3AD203B41FA5}">
                      <a16:colId xmlns:a16="http://schemas.microsoft.com/office/drawing/2014/main" val="20001"/>
                    </a:ext>
                  </a:extLst>
                </a:gridCol>
              </a:tblGrid>
              <a:tr h="791210">
                <a:tc>
                  <a:txBody>
                    <a:bodyPr/>
                    <a:lstStyle/>
                    <a:p>
                      <a:pPr>
                        <a:spcAft>
                          <a:spcPts val="0"/>
                        </a:spcAft>
                      </a:pPr>
                      <a:r>
                        <a:rPr lang="ru-RU" sz="2400" b="1" i="1" spc="-5" dirty="0" err="1">
                          <a:solidFill>
                            <a:srgbClr val="FF0000"/>
                          </a:solidFill>
                          <a:effectLst/>
                        </a:rPr>
                        <a:t>Фармако</a:t>
                      </a:r>
                      <a:r>
                        <a:rPr lang="ru-RU" sz="2400" b="1" i="1" spc="-5" dirty="0">
                          <a:solidFill>
                            <a:srgbClr val="FF0000"/>
                          </a:solidFill>
                          <a:effectLst/>
                        </a:rPr>
                        <a:t>-кинетика</a:t>
                      </a:r>
                      <a:endParaRPr lang="ru-RU" sz="1400" b="1" i="1" dirty="0">
                        <a:solidFill>
                          <a:srgbClr val="FF0000"/>
                        </a:solidFill>
                        <a:effectLst/>
                        <a:latin typeface="Arial" pitchFamily="34" charset="0"/>
                        <a:cs typeface="Arial" pitchFamily="34" charset="0"/>
                      </a:endParaRPr>
                    </a:p>
                  </a:txBody>
                  <a:tcPr marL="25401" marR="25401" marT="0" marB="0" anchor="ctr"/>
                </a:tc>
                <a:tc>
                  <a:txBody>
                    <a:bodyPr/>
                    <a:lstStyle/>
                    <a:p>
                      <a:pPr indent="3810" algn="just">
                        <a:spcAft>
                          <a:spcPts val="0"/>
                        </a:spcAft>
                      </a:pPr>
                      <a:r>
                        <a:rPr lang="ru-RU" sz="2000" spc="-5" dirty="0">
                          <a:effectLst/>
                        </a:rPr>
                        <a:t>Описание изменений во времени концентраций введенного лекарственного средства и его метаболитов в организме охватывает такие транспортные процессы действующего вещества и его метаболитов в организме, как всасывание, распределение, </a:t>
                      </a:r>
                      <a:r>
                        <a:rPr lang="ru-RU" sz="2000" spc="-5" dirty="0" err="1">
                          <a:effectLst/>
                        </a:rPr>
                        <a:t>биотрасформации</a:t>
                      </a:r>
                      <a:r>
                        <a:rPr lang="ru-RU" sz="2000" spc="-5" dirty="0">
                          <a:effectLst/>
                        </a:rPr>
                        <a:t> и элиминация.</a:t>
                      </a:r>
                      <a:endParaRPr lang="ru-RU" sz="1200" dirty="0">
                        <a:effectLst/>
                        <a:latin typeface="Arial" pitchFamily="34" charset="0"/>
                        <a:cs typeface="Arial" pitchFamily="34" charset="0"/>
                      </a:endParaRPr>
                    </a:p>
                  </a:txBody>
                  <a:tcPr marL="25401" marR="25401" marT="0" marB="0"/>
                </a:tc>
                <a:extLst>
                  <a:ext uri="{0D108BD9-81ED-4DB2-BD59-A6C34878D82A}">
                    <a16:rowId xmlns:a16="http://schemas.microsoft.com/office/drawing/2014/main" val="10000"/>
                  </a:ext>
                </a:extLst>
              </a:tr>
              <a:tr h="791210">
                <a:tc>
                  <a:txBody>
                    <a:bodyPr/>
                    <a:lstStyle/>
                    <a:p>
                      <a:pPr>
                        <a:spcAft>
                          <a:spcPts val="0"/>
                        </a:spcAft>
                      </a:pPr>
                      <a:r>
                        <a:rPr lang="en-GB" sz="2400" b="1" i="1" spc="-5" dirty="0">
                          <a:solidFill>
                            <a:srgbClr val="FF0000"/>
                          </a:solidFill>
                          <a:effectLst/>
                        </a:rPr>
                        <a:t>LADMER</a:t>
                      </a:r>
                      <a:endParaRPr lang="en-GB" sz="1400" b="1" i="1" dirty="0">
                        <a:solidFill>
                          <a:srgbClr val="FF0000"/>
                        </a:solidFill>
                        <a:effectLst/>
                        <a:latin typeface="Arial" pitchFamily="34" charset="0"/>
                        <a:cs typeface="Arial" pitchFamily="34" charset="0"/>
                      </a:endParaRPr>
                    </a:p>
                  </a:txBody>
                  <a:tcPr marL="25401" marR="25401" marT="0" marB="0" anchor="ctr"/>
                </a:tc>
                <a:tc>
                  <a:txBody>
                    <a:bodyPr/>
                    <a:lstStyle/>
                    <a:p>
                      <a:pPr indent="3810" algn="just">
                        <a:spcAft>
                          <a:spcPts val="0"/>
                        </a:spcAft>
                      </a:pPr>
                      <a:r>
                        <a:rPr lang="ru-RU" sz="2000" spc="-5" dirty="0">
                          <a:effectLst/>
                        </a:rPr>
                        <a:t>Общий термин, характеризующий отдельные участки взаимодействия лекарственного средства с организмом (</a:t>
                      </a:r>
                      <a:r>
                        <a:rPr lang="en-GB" sz="2000" spc="-5" dirty="0">
                          <a:effectLst/>
                        </a:rPr>
                        <a:t>Liberation, Absorption, Distribution, Metabolism, Elimination, Response)</a:t>
                      </a:r>
                      <a:endParaRPr lang="en-GB" sz="1200" dirty="0">
                        <a:effectLst/>
                        <a:latin typeface="Arial" pitchFamily="34" charset="0"/>
                        <a:cs typeface="Arial" pitchFamily="34" charset="0"/>
                      </a:endParaRPr>
                    </a:p>
                  </a:txBody>
                  <a:tcPr marL="25401" marR="25401" marT="0" marB="0"/>
                </a:tc>
                <a:extLst>
                  <a:ext uri="{0D108BD9-81ED-4DB2-BD59-A6C34878D82A}">
                    <a16:rowId xmlns:a16="http://schemas.microsoft.com/office/drawing/2014/main" val="10001"/>
                  </a:ext>
                </a:extLst>
              </a:tr>
            </a:tbl>
          </a:graphicData>
        </a:graphic>
      </p:graphicFrame>
      <p:pic>
        <p:nvPicPr>
          <p:cNvPr id="19471" name="Picture 2" descr="http://medicineinfo.net/wp-content/uploads/2015/03/wpid-post_19005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775" y="4402138"/>
            <a:ext cx="3743325"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813"/>
            <a:ext cx="8101013" cy="792162"/>
          </a:xfrm>
        </p:spPr>
        <p:txBody>
          <a:bodyPr/>
          <a:lstStyle/>
          <a:p>
            <a:pPr eaLnBrk="1" hangingPunct="1">
              <a:defRPr/>
            </a:pPr>
            <a:r>
              <a:rPr lang="uk-UA" sz="3200" dirty="0">
                <a:latin typeface="Arial" pitchFamily="34" charset="0"/>
                <a:cs typeface="Arial" pitchFamily="34" charset="0"/>
              </a:rPr>
              <a:t>4. </a:t>
            </a:r>
            <a:r>
              <a:rPr lang="uk-UA" sz="3200" dirty="0" err="1">
                <a:latin typeface="Arial" pitchFamily="34" charset="0"/>
                <a:cs typeface="Arial" pitchFamily="34" charset="0"/>
              </a:rPr>
              <a:t>Современные</a:t>
            </a:r>
            <a:r>
              <a:rPr lang="uk-UA" sz="3200" dirty="0">
                <a:latin typeface="Arial" pitchFamily="34" charset="0"/>
                <a:cs typeface="Arial" pitchFamily="34" charset="0"/>
              </a:rPr>
              <a:t> </a:t>
            </a:r>
            <a:r>
              <a:rPr lang="uk-UA" sz="3200" dirty="0" err="1">
                <a:latin typeface="Arial" pitchFamily="34" charset="0"/>
                <a:cs typeface="Arial" pitchFamily="34" charset="0"/>
              </a:rPr>
              <a:t>требования</a:t>
            </a:r>
            <a:r>
              <a:rPr lang="uk-UA" sz="3200" dirty="0">
                <a:latin typeface="Arial" pitchFamily="34" charset="0"/>
                <a:cs typeface="Arial" pitchFamily="34" charset="0"/>
              </a:rPr>
              <a:t> к </a:t>
            </a:r>
            <a:r>
              <a:rPr lang="uk-UA" sz="3200" dirty="0" err="1">
                <a:latin typeface="Arial" pitchFamily="34" charset="0"/>
                <a:cs typeface="Arial" pitchFamily="34" charset="0"/>
              </a:rPr>
              <a:t>оценке</a:t>
            </a:r>
            <a:r>
              <a:rPr lang="uk-UA" sz="3200" dirty="0">
                <a:latin typeface="Arial" pitchFamily="34" charset="0"/>
                <a:cs typeface="Arial" pitchFamily="34" charset="0"/>
              </a:rPr>
              <a:t> </a:t>
            </a:r>
            <a:r>
              <a:rPr lang="uk-UA" sz="3200" dirty="0" err="1">
                <a:latin typeface="Arial" pitchFamily="34" charset="0"/>
                <a:cs typeface="Arial" pitchFamily="34" charset="0"/>
              </a:rPr>
              <a:t>качества</a:t>
            </a:r>
            <a:r>
              <a:rPr lang="uk-UA" sz="3200" dirty="0">
                <a:latin typeface="Arial" pitchFamily="34" charset="0"/>
                <a:cs typeface="Arial" pitchFamily="34" charset="0"/>
              </a:rPr>
              <a:t> </a:t>
            </a:r>
            <a:r>
              <a:rPr lang="uk-UA" sz="3200" dirty="0" err="1">
                <a:latin typeface="Arial" pitchFamily="34" charset="0"/>
                <a:cs typeface="Arial" pitchFamily="34" charset="0"/>
              </a:rPr>
              <a:t>лекарственных</a:t>
            </a:r>
            <a:r>
              <a:rPr lang="uk-UA" sz="3200" dirty="0">
                <a:latin typeface="Arial" pitchFamily="34" charset="0"/>
                <a:cs typeface="Arial" pitchFamily="34" charset="0"/>
              </a:rPr>
              <a:t> </a:t>
            </a:r>
            <a:r>
              <a:rPr lang="uk-UA" sz="3200" dirty="0" err="1">
                <a:latin typeface="Arial" pitchFamily="34" charset="0"/>
                <a:cs typeface="Arial" pitchFamily="34" charset="0"/>
              </a:rPr>
              <a:t>препаратов</a:t>
            </a:r>
            <a:endParaRPr lang="ru-RU" sz="3200" dirty="0"/>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E2ED890F-2754-49B1-BCEA-4FE37E465B66}" type="slidenum">
              <a:rPr lang="ru-RU" altLang="uk-UA" smtClean="0"/>
              <a:pPr algn="ctr" eaLnBrk="1" hangingPunct="1">
                <a:defRPr/>
              </a:pPr>
              <a:t>18</a:t>
            </a:fld>
            <a:endParaRPr lang="ru-RU" altLang="uk-UA"/>
          </a:p>
        </p:txBody>
      </p:sp>
      <p:sp>
        <p:nvSpPr>
          <p:cNvPr id="20484" name="Объект 2"/>
          <p:cNvSpPr>
            <a:spLocks noGrp="1"/>
          </p:cNvSpPr>
          <p:nvPr>
            <p:ph idx="1"/>
          </p:nvPr>
        </p:nvSpPr>
        <p:spPr>
          <a:xfrm>
            <a:off x="107950" y="1341438"/>
            <a:ext cx="7632700" cy="5299075"/>
          </a:xfrm>
        </p:spPr>
        <p:txBody>
          <a:bodyPr/>
          <a:lstStyle/>
          <a:p>
            <a:pPr marL="0" indent="0" eaLnBrk="1" hangingPunct="1">
              <a:buFont typeface="Arial" panose="020B0604020202020204" pitchFamily="34" charset="0"/>
              <a:buNone/>
            </a:pPr>
            <a:r>
              <a:rPr lang="ru-RU" altLang="uk-UA" sz="2200">
                <a:latin typeface="Arial" panose="020B0604020202020204" pitchFamily="34" charset="0"/>
                <a:cs typeface="Arial" panose="020B0604020202020204" pitchFamily="34" charset="0"/>
              </a:rPr>
              <a:t>К лекарственным препаратам выдвигают определенные жесткие требования. Прежде всего, ЛП должен иметь высокую активность избирательность и продолжительность лекарственного воздействия. Также он должен быть безвредным и не вызывать нежелательных побочных эффектов. ЛП должен содержать чистые компоненты и быть достаточно стабильным при хранении. Кроме того, существуют некоторые экономические требования - ЛП должен быть доступным, а соотношение себестоимости и возможной цены - обеспечивать достаточно высокую прибыль от реализации ЛП на фармацевтическом рынке. Все эти факторы определяют срок жизни данного препарата среди других ЛП, обладают подобным действием, и применяются в международной медицинской практике.</a:t>
            </a:r>
            <a:endParaRPr lang="uk-UA" altLang="uk-UA" sz="2200">
              <a:latin typeface="Arial" panose="020B0604020202020204" pitchFamily="34" charset="0"/>
              <a:cs typeface="Arial" panose="020B0604020202020204" pitchFamily="34" charset="0"/>
            </a:endParaRPr>
          </a:p>
        </p:txBody>
      </p:sp>
      <p:pic>
        <p:nvPicPr>
          <p:cNvPr id="20485" name="Picture 2" descr="Картинки по запросу восклицательный знак анимац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2276475"/>
            <a:ext cx="1476375"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813"/>
            <a:ext cx="8101013" cy="792162"/>
          </a:xfrm>
        </p:spPr>
        <p:txBody>
          <a:bodyPr/>
          <a:lstStyle/>
          <a:p>
            <a:pPr eaLnBrk="1" hangingPunct="1">
              <a:defRPr/>
            </a:pPr>
            <a:r>
              <a:rPr lang="uk-UA" sz="3200" dirty="0">
                <a:latin typeface="Arial" pitchFamily="34" charset="0"/>
                <a:cs typeface="Arial" pitchFamily="34" charset="0"/>
              </a:rPr>
              <a:t>4. </a:t>
            </a:r>
            <a:r>
              <a:rPr lang="uk-UA" sz="3200" dirty="0" err="1">
                <a:latin typeface="Arial" pitchFamily="34" charset="0"/>
                <a:cs typeface="Arial" pitchFamily="34" charset="0"/>
              </a:rPr>
              <a:t>Современные</a:t>
            </a:r>
            <a:r>
              <a:rPr lang="uk-UA" sz="3200" dirty="0">
                <a:latin typeface="Arial" pitchFamily="34" charset="0"/>
                <a:cs typeface="Arial" pitchFamily="34" charset="0"/>
              </a:rPr>
              <a:t> </a:t>
            </a:r>
            <a:r>
              <a:rPr lang="uk-UA" sz="3200" dirty="0" err="1">
                <a:latin typeface="Arial" pitchFamily="34" charset="0"/>
                <a:cs typeface="Arial" pitchFamily="34" charset="0"/>
              </a:rPr>
              <a:t>требования</a:t>
            </a:r>
            <a:r>
              <a:rPr lang="uk-UA" sz="3200" dirty="0">
                <a:latin typeface="Arial" pitchFamily="34" charset="0"/>
                <a:cs typeface="Arial" pitchFamily="34" charset="0"/>
              </a:rPr>
              <a:t> к </a:t>
            </a:r>
            <a:r>
              <a:rPr lang="uk-UA" sz="3200" dirty="0" err="1">
                <a:latin typeface="Arial" pitchFamily="34" charset="0"/>
                <a:cs typeface="Arial" pitchFamily="34" charset="0"/>
              </a:rPr>
              <a:t>оценке</a:t>
            </a:r>
            <a:r>
              <a:rPr lang="uk-UA" sz="3200" dirty="0">
                <a:latin typeface="Arial" pitchFamily="34" charset="0"/>
                <a:cs typeface="Arial" pitchFamily="34" charset="0"/>
              </a:rPr>
              <a:t> </a:t>
            </a:r>
            <a:r>
              <a:rPr lang="uk-UA" sz="3200" dirty="0" err="1">
                <a:latin typeface="Arial" pitchFamily="34" charset="0"/>
                <a:cs typeface="Arial" pitchFamily="34" charset="0"/>
              </a:rPr>
              <a:t>качества</a:t>
            </a:r>
            <a:r>
              <a:rPr lang="uk-UA" sz="3200" dirty="0">
                <a:latin typeface="Arial" pitchFamily="34" charset="0"/>
                <a:cs typeface="Arial" pitchFamily="34" charset="0"/>
              </a:rPr>
              <a:t> </a:t>
            </a:r>
            <a:r>
              <a:rPr lang="uk-UA" sz="3200" dirty="0" err="1">
                <a:latin typeface="Arial" pitchFamily="34" charset="0"/>
                <a:cs typeface="Arial" pitchFamily="34" charset="0"/>
              </a:rPr>
              <a:t>лекарственных</a:t>
            </a:r>
            <a:r>
              <a:rPr lang="uk-UA" sz="3200" dirty="0">
                <a:latin typeface="Arial" pitchFamily="34" charset="0"/>
                <a:cs typeface="Arial" pitchFamily="34" charset="0"/>
              </a:rPr>
              <a:t> </a:t>
            </a:r>
            <a:r>
              <a:rPr lang="uk-UA" sz="3200" dirty="0" err="1">
                <a:latin typeface="Arial" pitchFamily="34" charset="0"/>
                <a:cs typeface="Arial" pitchFamily="34" charset="0"/>
              </a:rPr>
              <a:t>препаратов</a:t>
            </a:r>
            <a:endParaRPr lang="ru-RU" sz="3200" dirty="0"/>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3319DF3C-8D83-4056-8051-9D91EA493D4C}" type="slidenum">
              <a:rPr lang="ru-RU" altLang="uk-UA" smtClean="0"/>
              <a:pPr algn="ctr" eaLnBrk="1" hangingPunct="1">
                <a:defRPr/>
              </a:pPr>
              <a:t>19</a:t>
            </a:fld>
            <a:endParaRPr lang="ru-RU" altLang="uk-UA"/>
          </a:p>
        </p:txBody>
      </p:sp>
      <p:sp>
        <p:nvSpPr>
          <p:cNvPr id="3" name="Объект 2"/>
          <p:cNvSpPr>
            <a:spLocks noGrp="1"/>
          </p:cNvSpPr>
          <p:nvPr>
            <p:ph idx="1"/>
          </p:nvPr>
        </p:nvSpPr>
        <p:spPr>
          <a:xfrm>
            <a:off x="179388" y="1341438"/>
            <a:ext cx="5472112" cy="5327650"/>
          </a:xfrm>
        </p:spPr>
        <p:txBody>
          <a:bodyPr/>
          <a:lstStyle/>
          <a:p>
            <a:pPr marL="0" indent="0" eaLnBrk="1" hangingPunct="1">
              <a:buFont typeface="Arial" charset="0"/>
              <a:buNone/>
              <a:defRPr/>
            </a:pPr>
            <a:r>
              <a:rPr lang="ru-RU" sz="2400" dirty="0">
                <a:latin typeface="Arial" pitchFamily="34" charset="0"/>
                <a:cs typeface="Arial" pitchFamily="34" charset="0"/>
              </a:rPr>
              <a:t>Контроль качества екстемпоральних и промышленных лекарственных препаратов осуществляется в соответствии с ГФУ, действующими приказами, инструкциями Минздрава Украины, методическими рекомендациями, информационными письмами.</a:t>
            </a:r>
          </a:p>
          <a:p>
            <a:pPr marL="0" indent="0" eaLnBrk="1" hangingPunct="1">
              <a:buFont typeface="Arial" charset="0"/>
              <a:buNone/>
              <a:defRPr/>
            </a:pPr>
            <a:r>
              <a:rPr lang="ru-RU" sz="2400" dirty="0">
                <a:latin typeface="Arial" pitchFamily="34" charset="0"/>
                <a:cs typeface="Arial" pitchFamily="34" charset="0"/>
              </a:rPr>
              <a:t>Например, в ГФУ 2.0. содержатся статьи на каждую лекарственную форму, в которых приведены общие требования и указано, какие методики анализа следует использовать.</a:t>
            </a:r>
            <a:endParaRPr lang="uk-UA" sz="2400" dirty="0">
              <a:latin typeface="Arial" pitchFamily="34" charset="0"/>
              <a:cs typeface="Arial" pitchFamily="34" charset="0"/>
            </a:endParaRPr>
          </a:p>
          <a:p>
            <a:pPr eaLnBrk="1" hangingPunct="1">
              <a:buFont typeface="Wingdings" pitchFamily="2" charset="2"/>
              <a:buChar char="ü"/>
              <a:defRPr/>
            </a:pPr>
            <a:endParaRPr lang="uk-UA" sz="2400" dirty="0">
              <a:latin typeface="Arial" pitchFamily="34" charset="0"/>
              <a:cs typeface="Arial" pitchFamily="34" charset="0"/>
            </a:endParaRPr>
          </a:p>
        </p:txBody>
      </p:sp>
      <p:pic>
        <p:nvPicPr>
          <p:cNvPr id="7" name="Picture 15" descr="Картинки по запросу державна фармакопея україни 2.0"/>
          <p:cNvPicPr>
            <a:picLocks noChangeAspect="1" noChangeArrowheads="1"/>
          </p:cNvPicPr>
          <p:nvPr/>
        </p:nvPicPr>
        <p:blipFill rotWithShape="1">
          <a:blip r:embed="rId2"/>
          <a:srcRect l="58800" t="13836"/>
          <a:stretch/>
        </p:blipFill>
        <p:spPr bwMode="auto">
          <a:xfrm>
            <a:off x="5867400" y="2420938"/>
            <a:ext cx="2863850" cy="3425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dirty="0"/>
              <a:t>План </a:t>
            </a:r>
            <a:r>
              <a:rPr lang="uk-UA" dirty="0" err="1"/>
              <a:t>лекции</a:t>
            </a:r>
            <a:endParaRPr lang="ru-RU" dirty="0"/>
          </a:p>
        </p:txBody>
      </p:sp>
      <p:sp>
        <p:nvSpPr>
          <p:cNvPr id="4" name="Rectangle 3"/>
          <p:cNvSpPr>
            <a:spLocks noGrp="1" noChangeArrowheads="1"/>
          </p:cNvSpPr>
          <p:nvPr>
            <p:ph idx="1"/>
          </p:nvPr>
        </p:nvSpPr>
        <p:spPr>
          <a:xfrm>
            <a:off x="22225" y="1341438"/>
            <a:ext cx="9109075" cy="2795587"/>
          </a:xfrm>
        </p:spPr>
        <p:txBody>
          <a:bodyPr/>
          <a:lstStyle/>
          <a:p>
            <a:pPr marL="265113" indent="-265113" eaLnBrk="1" hangingPunct="1">
              <a:lnSpc>
                <a:spcPct val="80000"/>
              </a:lnSpc>
              <a:buFont typeface="Wingdings" panose="05000000000000000000" pitchFamily="2" charset="2"/>
              <a:buAutoNum type="arabicPeriod"/>
            </a:pPr>
            <a:r>
              <a:rPr lang="uk-UA" altLang="uk-UA" sz="2600">
                <a:latin typeface="Arial" panose="020B0604020202020204" pitchFamily="34" charset="0"/>
                <a:cs typeface="Arial" panose="020B0604020202020204" pitchFamily="34" charset="0"/>
              </a:rPr>
              <a:t>Биофармация как теоретическая основа технологии лекарств.</a:t>
            </a:r>
          </a:p>
          <a:p>
            <a:pPr marL="265113" indent="-265113" eaLnBrk="1" hangingPunct="1">
              <a:lnSpc>
                <a:spcPct val="80000"/>
              </a:lnSpc>
              <a:buFont typeface="Wingdings" panose="05000000000000000000" pitchFamily="2" charset="2"/>
              <a:buAutoNum type="arabicPeriod"/>
            </a:pPr>
            <a:r>
              <a:rPr lang="uk-UA" altLang="uk-UA" sz="2600">
                <a:latin typeface="Arial" panose="020B0604020202020204" pitchFamily="34" charset="0"/>
                <a:cs typeface="Arial" panose="020B0604020202020204" pitchFamily="34" charset="0"/>
              </a:rPr>
              <a:t>Исторические этапы развития биофармации как науки.</a:t>
            </a:r>
          </a:p>
          <a:p>
            <a:pPr marL="265113" indent="-265113" eaLnBrk="1" hangingPunct="1">
              <a:lnSpc>
                <a:spcPct val="80000"/>
              </a:lnSpc>
              <a:buFont typeface="Wingdings" panose="05000000000000000000" pitchFamily="2" charset="2"/>
              <a:buAutoNum type="arabicPeriod"/>
            </a:pPr>
            <a:r>
              <a:rPr lang="uk-UA" altLang="uk-UA" sz="2600">
                <a:latin typeface="Arial" panose="020B0604020202020204" pitchFamily="34" charset="0"/>
                <a:cs typeface="Arial" panose="020B0604020202020204" pitchFamily="34" charset="0"/>
              </a:rPr>
              <a:t>Основные понятия и термины биофармации.</a:t>
            </a:r>
          </a:p>
          <a:p>
            <a:pPr marL="265113" indent="-265113" eaLnBrk="1" hangingPunct="1">
              <a:lnSpc>
                <a:spcPct val="80000"/>
              </a:lnSpc>
              <a:buFont typeface="Wingdings" panose="05000000000000000000" pitchFamily="2" charset="2"/>
              <a:buAutoNum type="arabicPeriod"/>
            </a:pPr>
            <a:r>
              <a:rPr lang="uk-UA" altLang="uk-UA" sz="2600">
                <a:latin typeface="Arial" panose="020B0604020202020204" pitchFamily="34" charset="0"/>
                <a:cs typeface="Arial" panose="020B0604020202020204" pitchFamily="34" charset="0"/>
              </a:rPr>
              <a:t>Современные требования к оценке качества лекарственных препаратов.</a:t>
            </a:r>
            <a:endParaRPr lang="ru-RU" altLang="uk-UA" sz="2600">
              <a:latin typeface="Arial" panose="020B0604020202020204" pitchFamily="34" charset="0"/>
              <a:cs typeface="Arial" panose="020B0604020202020204" pitchFamily="34" charset="0"/>
            </a:endParaRPr>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4D43E74E-B942-4870-B86A-CDC18302015B}" type="slidenum">
              <a:rPr lang="ru-RU" altLang="uk-UA" smtClean="0"/>
              <a:pPr algn="ctr" eaLnBrk="1" hangingPunct="1">
                <a:defRPr/>
              </a:pPr>
              <a:t>2</a:t>
            </a:fld>
            <a:endParaRPr lang="ru-RU" altLang="uk-UA"/>
          </a:p>
        </p:txBody>
      </p:sp>
      <p:pic>
        <p:nvPicPr>
          <p:cNvPr id="1026" name="Picture 2" descr="http://www.eurobak.kz/uploads/111145_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462" y="3765455"/>
            <a:ext cx="3960440" cy="29356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http://www.brainpillreviews.com/wp-content/uploads/2014/01/Brain-Pi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25143"/>
            <a:ext cx="3600400" cy="19759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https://im3-tub-ua.yandex.net/i?id=e57c56bae9f3404ce126fa366550803a-l&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3765455"/>
            <a:ext cx="2037888" cy="30568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813"/>
            <a:ext cx="8243888" cy="792162"/>
          </a:xfrm>
        </p:spPr>
        <p:txBody>
          <a:bodyPr/>
          <a:lstStyle/>
          <a:p>
            <a:pPr eaLnBrk="1" hangingPunct="1">
              <a:defRPr/>
            </a:pPr>
            <a:r>
              <a:rPr lang="uk-UA" sz="3200" dirty="0">
                <a:latin typeface="Arial" pitchFamily="34" charset="0"/>
                <a:cs typeface="Arial" pitchFamily="34" charset="0"/>
              </a:rPr>
              <a:t>4. </a:t>
            </a:r>
            <a:r>
              <a:rPr lang="uk-UA" sz="3200" dirty="0" err="1">
                <a:latin typeface="Arial" pitchFamily="34" charset="0"/>
                <a:cs typeface="Arial" pitchFamily="34" charset="0"/>
              </a:rPr>
              <a:t>Современные</a:t>
            </a:r>
            <a:r>
              <a:rPr lang="uk-UA" sz="3200" dirty="0">
                <a:latin typeface="Arial" pitchFamily="34" charset="0"/>
                <a:cs typeface="Arial" pitchFamily="34" charset="0"/>
              </a:rPr>
              <a:t> </a:t>
            </a:r>
            <a:r>
              <a:rPr lang="uk-UA" sz="3200" dirty="0" err="1">
                <a:latin typeface="Arial" pitchFamily="34" charset="0"/>
                <a:cs typeface="Arial" pitchFamily="34" charset="0"/>
              </a:rPr>
              <a:t>требования</a:t>
            </a:r>
            <a:r>
              <a:rPr lang="uk-UA" sz="3200" dirty="0">
                <a:latin typeface="Arial" pitchFamily="34" charset="0"/>
                <a:cs typeface="Arial" pitchFamily="34" charset="0"/>
              </a:rPr>
              <a:t> к </a:t>
            </a:r>
            <a:r>
              <a:rPr lang="uk-UA" sz="3200" dirty="0" err="1">
                <a:latin typeface="Arial" pitchFamily="34" charset="0"/>
                <a:cs typeface="Arial" pitchFamily="34" charset="0"/>
              </a:rPr>
              <a:t>оценке</a:t>
            </a:r>
            <a:r>
              <a:rPr lang="uk-UA" sz="3200" dirty="0">
                <a:latin typeface="Arial" pitchFamily="34" charset="0"/>
                <a:cs typeface="Arial" pitchFamily="34" charset="0"/>
              </a:rPr>
              <a:t> </a:t>
            </a:r>
            <a:r>
              <a:rPr lang="uk-UA" sz="3200" dirty="0" err="1">
                <a:latin typeface="Arial" pitchFamily="34" charset="0"/>
                <a:cs typeface="Arial" pitchFamily="34" charset="0"/>
              </a:rPr>
              <a:t>качества</a:t>
            </a:r>
            <a:r>
              <a:rPr lang="uk-UA" sz="3200" dirty="0">
                <a:latin typeface="Arial" pitchFamily="34" charset="0"/>
                <a:cs typeface="Arial" pitchFamily="34" charset="0"/>
              </a:rPr>
              <a:t> </a:t>
            </a:r>
            <a:r>
              <a:rPr lang="uk-UA" sz="3200" dirty="0" err="1">
                <a:latin typeface="Arial" pitchFamily="34" charset="0"/>
                <a:cs typeface="Arial" pitchFamily="34" charset="0"/>
              </a:rPr>
              <a:t>лекарственных</a:t>
            </a:r>
            <a:r>
              <a:rPr lang="uk-UA" sz="3200" dirty="0">
                <a:latin typeface="Arial" pitchFamily="34" charset="0"/>
                <a:cs typeface="Arial" pitchFamily="34" charset="0"/>
              </a:rPr>
              <a:t> </a:t>
            </a:r>
            <a:r>
              <a:rPr lang="uk-UA" sz="3200" dirty="0" err="1">
                <a:latin typeface="Arial" pitchFamily="34" charset="0"/>
                <a:cs typeface="Arial" pitchFamily="34" charset="0"/>
              </a:rPr>
              <a:t>препаратов</a:t>
            </a:r>
            <a:endParaRPr lang="ru-RU" sz="3200" dirty="0"/>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5DD92AE5-5B58-4BDD-A755-B3AB62504987}" type="slidenum">
              <a:rPr lang="ru-RU" altLang="uk-UA" smtClean="0"/>
              <a:pPr algn="ctr" eaLnBrk="1" hangingPunct="1">
                <a:defRPr/>
              </a:pPr>
              <a:t>20</a:t>
            </a:fld>
            <a:endParaRPr lang="ru-RU" altLang="uk-UA"/>
          </a:p>
        </p:txBody>
      </p:sp>
      <p:sp>
        <p:nvSpPr>
          <p:cNvPr id="3" name="Объект 2"/>
          <p:cNvSpPr>
            <a:spLocks noGrp="1"/>
          </p:cNvSpPr>
          <p:nvPr>
            <p:ph idx="1"/>
          </p:nvPr>
        </p:nvSpPr>
        <p:spPr>
          <a:xfrm>
            <a:off x="107950" y="1341438"/>
            <a:ext cx="6480175" cy="5183187"/>
          </a:xfrm>
        </p:spPr>
        <p:txBody>
          <a:bodyPr/>
          <a:lstStyle/>
          <a:p>
            <a:pPr marL="0" indent="0" eaLnBrk="1" hangingPunct="1">
              <a:buFont typeface="Arial" charset="0"/>
              <a:buNone/>
              <a:defRPr/>
            </a:pPr>
            <a:r>
              <a:rPr lang="ru-RU" sz="2400" dirty="0">
                <a:latin typeface="Arial" pitchFamily="34" charset="0"/>
                <a:cs typeface="Arial" pitchFamily="34" charset="0"/>
              </a:rPr>
              <a:t>Государственная фармакопея Украины 2.0 содержит описание методик проведения:</a:t>
            </a:r>
          </a:p>
          <a:p>
            <a:pPr eaLnBrk="1" hangingPunct="1">
              <a:buFont typeface="Wingdings" pitchFamily="2" charset="2"/>
              <a:buChar char="Ø"/>
              <a:defRPr/>
            </a:pPr>
            <a:r>
              <a:rPr lang="ru-RU" sz="2400" dirty="0">
                <a:latin typeface="Arial" pitchFamily="34" charset="0"/>
                <a:cs typeface="Arial" pitchFamily="34" charset="0"/>
              </a:rPr>
              <a:t>физические и физико-химические методы;</a:t>
            </a:r>
          </a:p>
          <a:p>
            <a:pPr eaLnBrk="1" hangingPunct="1">
              <a:buFont typeface="Wingdings" pitchFamily="2" charset="2"/>
              <a:buChar char="Ø"/>
              <a:defRPr/>
            </a:pPr>
            <a:r>
              <a:rPr lang="ru-RU" sz="2400" dirty="0">
                <a:latin typeface="Arial" pitchFamily="34" charset="0"/>
                <a:cs typeface="Arial" pitchFamily="34" charset="0"/>
              </a:rPr>
              <a:t>идентификация;</a:t>
            </a:r>
          </a:p>
          <a:p>
            <a:pPr eaLnBrk="1" hangingPunct="1">
              <a:buFont typeface="Wingdings" pitchFamily="2" charset="2"/>
              <a:buChar char="Ø"/>
              <a:defRPr/>
            </a:pPr>
            <a:r>
              <a:rPr lang="ru-RU" sz="2400" dirty="0">
                <a:latin typeface="Arial" pitchFamily="34" charset="0"/>
                <a:cs typeface="Arial" pitchFamily="34" charset="0"/>
              </a:rPr>
              <a:t>испытания на предельное содержание примесей;</a:t>
            </a:r>
          </a:p>
          <a:p>
            <a:pPr eaLnBrk="1" hangingPunct="1">
              <a:buFont typeface="Wingdings" pitchFamily="2" charset="2"/>
              <a:buChar char="Ø"/>
              <a:defRPr/>
            </a:pPr>
            <a:r>
              <a:rPr lang="ru-RU" sz="2400" dirty="0">
                <a:latin typeface="Arial" pitchFamily="34" charset="0"/>
                <a:cs typeface="Arial" pitchFamily="34" charset="0"/>
              </a:rPr>
              <a:t>методы количественного определения;</a:t>
            </a:r>
          </a:p>
          <a:p>
            <a:pPr eaLnBrk="1" hangingPunct="1">
              <a:buFont typeface="Wingdings" pitchFamily="2" charset="2"/>
              <a:buChar char="Ø"/>
              <a:defRPr/>
            </a:pPr>
            <a:r>
              <a:rPr lang="ru-RU" sz="2400" dirty="0">
                <a:latin typeface="Arial" pitchFamily="34" charset="0"/>
                <a:cs typeface="Arial" pitchFamily="34" charset="0"/>
              </a:rPr>
              <a:t>биологические испытания;</a:t>
            </a:r>
          </a:p>
          <a:p>
            <a:pPr eaLnBrk="1" hangingPunct="1">
              <a:buFont typeface="Wingdings" pitchFamily="2" charset="2"/>
              <a:buChar char="Ø"/>
              <a:defRPr/>
            </a:pPr>
            <a:r>
              <a:rPr lang="ru-RU" sz="2400" dirty="0">
                <a:latin typeface="Arial" pitchFamily="34" charset="0"/>
                <a:cs typeface="Arial" pitchFamily="34" charset="0"/>
              </a:rPr>
              <a:t>биологические методы количественного определения;</a:t>
            </a:r>
          </a:p>
          <a:p>
            <a:pPr eaLnBrk="1" hangingPunct="1">
              <a:buFont typeface="Wingdings" pitchFamily="2" charset="2"/>
              <a:buChar char="Ø"/>
              <a:defRPr/>
            </a:pPr>
            <a:r>
              <a:rPr lang="ru-RU" sz="2400" dirty="0">
                <a:latin typeface="Arial" pitchFamily="34" charset="0"/>
                <a:cs typeface="Arial" pitchFamily="34" charset="0"/>
              </a:rPr>
              <a:t>методы фармакогнозии;</a:t>
            </a:r>
          </a:p>
          <a:p>
            <a:pPr eaLnBrk="1" hangingPunct="1">
              <a:buFont typeface="Wingdings" pitchFamily="2" charset="2"/>
              <a:buChar char="Ø"/>
              <a:defRPr/>
            </a:pPr>
            <a:r>
              <a:rPr lang="ru-RU" sz="2400" dirty="0" err="1">
                <a:latin typeface="Arial" pitchFamily="34" charset="0"/>
                <a:cs typeface="Arial" pitchFamily="34" charset="0"/>
              </a:rPr>
              <a:t>фармако</a:t>
            </a:r>
            <a:r>
              <a:rPr lang="ru-RU" sz="2400" dirty="0">
                <a:latin typeface="Arial" pitchFamily="34" charset="0"/>
                <a:cs typeface="Arial" pitchFamily="34" charset="0"/>
              </a:rPr>
              <a:t>-технологические исследования.</a:t>
            </a:r>
            <a:endParaRPr lang="uk-UA" sz="2400" dirty="0"/>
          </a:p>
        </p:txBody>
      </p:sp>
      <p:pic>
        <p:nvPicPr>
          <p:cNvPr id="7" name="Picture 15" descr="Картинки по запросу державна фармакопея україни 2.0"/>
          <p:cNvPicPr>
            <a:picLocks noChangeAspect="1" noChangeArrowheads="1"/>
          </p:cNvPicPr>
          <p:nvPr/>
        </p:nvPicPr>
        <p:blipFill rotWithShape="1">
          <a:blip r:embed="rId2"/>
          <a:srcRect l="58800" t="13836"/>
          <a:stretch/>
        </p:blipFill>
        <p:spPr bwMode="auto">
          <a:xfrm>
            <a:off x="6588125" y="2420938"/>
            <a:ext cx="2541588" cy="3425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uk-UA" dirty="0"/>
              <a:t>Литература</a:t>
            </a:r>
            <a:endParaRPr lang="ru-RU" dirty="0"/>
          </a:p>
        </p:txBody>
      </p:sp>
      <p:sp>
        <p:nvSpPr>
          <p:cNvPr id="4" name="Rectangle 3"/>
          <p:cNvSpPr>
            <a:spLocks noGrp="1" noChangeArrowheads="1"/>
          </p:cNvSpPr>
          <p:nvPr>
            <p:ph idx="1"/>
          </p:nvPr>
        </p:nvSpPr>
        <p:spPr>
          <a:xfrm>
            <a:off x="107950" y="1341438"/>
            <a:ext cx="8785225" cy="5400675"/>
          </a:xfrm>
        </p:spPr>
        <p:txBody>
          <a:bodyPr/>
          <a:lstStyle/>
          <a:p>
            <a:pPr marL="269875" indent="-269875">
              <a:lnSpc>
                <a:spcPct val="80000"/>
              </a:lnSpc>
              <a:buFont typeface="Wingdings" panose="05000000000000000000" pitchFamily="2" charset="2"/>
              <a:buAutoNum type="arabicPeriod"/>
            </a:pPr>
            <a:r>
              <a:rPr lang="ru-RU" sz="1200" b="1" dirty="0" err="1">
                <a:latin typeface="Arial" panose="020B0604020202020204" pitchFamily="34" charset="0"/>
                <a:cs typeface="Arial" panose="020B0604020202020204" pitchFamily="34" charset="0"/>
              </a:rPr>
              <a:t>Биофармация</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Учеб. для студ. </a:t>
            </a:r>
            <a:r>
              <a:rPr lang="ru-RU" sz="1200" dirty="0" err="1">
                <a:latin typeface="Arial" panose="020B0604020202020204" pitchFamily="34" charset="0"/>
                <a:cs typeface="Arial" panose="020B0604020202020204" pitchFamily="34" charset="0"/>
              </a:rPr>
              <a:t>фармац</a:t>
            </a:r>
            <a:r>
              <a:rPr lang="ru-RU" sz="1200" dirty="0">
                <a:latin typeface="Arial" panose="020B0604020202020204" pitchFamily="34" charset="0"/>
                <a:cs typeface="Arial" panose="020B0604020202020204" pitchFamily="34" charset="0"/>
              </a:rPr>
              <a:t>. вузов и фак. / А. И. Тихонов, Т. Г. Ярных, А. И. </a:t>
            </a:r>
            <a:r>
              <a:rPr lang="ru-RU" sz="1200" dirty="0" err="1">
                <a:latin typeface="Arial" panose="020B0604020202020204" pitchFamily="34" charset="0"/>
                <a:cs typeface="Arial" panose="020B0604020202020204" pitchFamily="34" charset="0"/>
              </a:rPr>
              <a:t>Зупанец</a:t>
            </a:r>
            <a:r>
              <a:rPr lang="ru-RU" sz="1200" dirty="0">
                <a:latin typeface="Arial" panose="020B0604020202020204" pitchFamily="34" charset="0"/>
                <a:cs typeface="Arial" panose="020B0604020202020204" pitchFamily="34" charset="0"/>
              </a:rPr>
              <a:t>, О. С. </a:t>
            </a:r>
            <a:r>
              <a:rPr lang="ru-RU" sz="1200" dirty="0" err="1">
                <a:latin typeface="Arial" panose="020B0604020202020204" pitchFamily="34" charset="0"/>
                <a:cs typeface="Arial" panose="020B0604020202020204" pitchFamily="34" charset="0"/>
              </a:rPr>
              <a:t>Данькевич</a:t>
            </a:r>
            <a:r>
              <a:rPr lang="ru-RU"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ru-RU" sz="1200" dirty="0">
                <a:latin typeface="Arial" panose="020B0604020202020204" pitchFamily="34" charset="0"/>
                <a:cs typeface="Arial" panose="020B0604020202020204" pitchFamily="34" charset="0"/>
              </a:rPr>
              <a:t>Е. Е. </a:t>
            </a:r>
            <a:r>
              <a:rPr lang="ru-RU" sz="1200">
                <a:latin typeface="Arial" panose="020B0604020202020204" pitchFamily="34" charset="0"/>
                <a:cs typeface="Arial" panose="020B0604020202020204" pitchFamily="34" charset="0"/>
              </a:rPr>
              <a:t>Богуцкая</a:t>
            </a:r>
            <a:r>
              <a:rPr lang="ru-RU" sz="1200" dirty="0">
                <a:latin typeface="Arial" panose="020B0604020202020204" pitchFamily="34" charset="0"/>
                <a:cs typeface="Arial" panose="020B0604020202020204" pitchFamily="34" charset="0"/>
              </a:rPr>
              <a:t>, Н. В. Бездетко, Ю. Н. Азаренко; Под ред. А.И. Тихонова. – Х.: Изд-во НФаУ; Золотые страницы, 2003. – 240 с.</a:t>
            </a:r>
            <a:endParaRPr lang="uk-UA" altLang="uk-UA" sz="1200" dirty="0">
              <a:latin typeface="Arial" panose="020B0604020202020204" pitchFamily="34" charset="0"/>
              <a:cs typeface="Arial" panose="020B0604020202020204" pitchFamily="34" charset="0"/>
            </a:endParaRPr>
          </a:p>
          <a:p>
            <a:pPr marL="269875" indent="-269875">
              <a:lnSpc>
                <a:spcPct val="80000"/>
              </a:lnSpc>
              <a:buFont typeface="Wingdings" panose="05000000000000000000" pitchFamily="2" charset="2"/>
              <a:buAutoNum type="arabicPeriod"/>
            </a:pPr>
            <a:r>
              <a:rPr lang="en-US" altLang="uk-UA" sz="1200" b="1" dirty="0">
                <a:latin typeface="Arial" panose="020B0604020202020204" pitchFamily="34" charset="0"/>
                <a:cs typeface="Arial" panose="020B0604020202020204" pitchFamily="34" charset="0"/>
              </a:rPr>
              <a:t>Biopharmaceutics</a:t>
            </a:r>
            <a:r>
              <a:rPr lang="uk-UA" altLang="uk-UA" sz="1200" b="1" dirty="0">
                <a:latin typeface="Arial" panose="020B0604020202020204" pitchFamily="34" charset="0"/>
                <a:cs typeface="Arial" panose="020B0604020202020204" pitchFamily="34" charset="0"/>
              </a:rPr>
              <a:t>.</a:t>
            </a:r>
            <a:r>
              <a:rPr lang="uk-UA" altLang="uk-UA" sz="1200" dirty="0">
                <a:latin typeface="Arial" panose="020B0604020202020204" pitchFamily="34" charset="0"/>
                <a:cs typeface="Arial" panose="020B0604020202020204" pitchFamily="34" charset="0"/>
              </a:rPr>
              <a:t> </a:t>
            </a:r>
            <a:r>
              <a:rPr lang="en-US" altLang="uk-UA" sz="1200" dirty="0">
                <a:latin typeface="Arial" panose="020B0604020202020204" pitchFamily="34" charset="0"/>
                <a:cs typeface="Arial" panose="020B0604020202020204" pitchFamily="34" charset="0"/>
              </a:rPr>
              <a:t>Lectures for English students of the </a:t>
            </a:r>
            <a:r>
              <a:rPr lang="en-US" altLang="uk-UA" sz="1200" dirty="0" err="1">
                <a:latin typeface="Arial" panose="020B0604020202020204" pitchFamily="34" charset="0"/>
                <a:cs typeface="Arial" panose="020B0604020202020204" pitchFamily="34" charset="0"/>
              </a:rPr>
              <a:t>speciality</a:t>
            </a:r>
            <a:r>
              <a:rPr lang="en-US" altLang="uk-UA" sz="1200" dirty="0">
                <a:latin typeface="Arial" panose="020B0604020202020204" pitchFamily="34" charset="0"/>
                <a:cs typeface="Arial" panose="020B0604020202020204" pitchFamily="34" charset="0"/>
              </a:rPr>
              <a:t> «Pharmacy»: a handbook for the out-of-class work of students / A</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I</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Tikhonov</a:t>
            </a:r>
            <a:r>
              <a:rPr lang="uk-UA" altLang="uk-UA" sz="1200" dirty="0">
                <a:latin typeface="Arial" panose="020B0604020202020204" pitchFamily="34" charset="0"/>
                <a:cs typeface="Arial" panose="020B0604020202020204" pitchFamily="34" charset="0"/>
              </a:rPr>
              <a:t>, </a:t>
            </a:r>
            <a:r>
              <a:rPr lang="en-US" altLang="uk-UA" sz="1200" dirty="0">
                <a:latin typeface="Arial" panose="020B0604020202020204" pitchFamily="34" charset="0"/>
                <a:cs typeface="Arial" panose="020B0604020202020204" pitchFamily="34" charset="0"/>
              </a:rPr>
              <a:t>T</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G</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Yarnykh</a:t>
            </a:r>
            <a:r>
              <a:rPr lang="uk-UA" altLang="uk-UA" sz="1200" dirty="0">
                <a:latin typeface="Arial" panose="020B0604020202020204" pitchFamily="34" charset="0"/>
                <a:cs typeface="Arial" panose="020B0604020202020204" pitchFamily="34" charset="0"/>
              </a:rPr>
              <a:t>, </a:t>
            </a:r>
            <a:r>
              <a:rPr lang="en-US" altLang="uk-UA" sz="1200" dirty="0">
                <a:latin typeface="Arial" panose="020B0604020202020204" pitchFamily="34" charset="0"/>
                <a:cs typeface="Arial" panose="020B0604020202020204" pitchFamily="34" charset="0"/>
              </a:rPr>
              <a:t>A</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B</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Yuryeva</a:t>
            </a:r>
            <a:r>
              <a:rPr lang="uk-UA" altLang="uk-UA" sz="1200" dirty="0">
                <a:latin typeface="Arial" panose="020B0604020202020204" pitchFamily="34" charset="0"/>
                <a:cs typeface="Arial" panose="020B0604020202020204" pitchFamily="34" charset="0"/>
              </a:rPr>
              <a:t>, </a:t>
            </a:r>
            <a:r>
              <a:rPr lang="en-US" altLang="uk-UA" sz="1200" dirty="0">
                <a:latin typeface="Arial" panose="020B0604020202020204" pitchFamily="34" charset="0"/>
                <a:cs typeface="Arial" panose="020B0604020202020204" pitchFamily="34" charset="0"/>
              </a:rPr>
              <a:t>L</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N</a:t>
            </a:r>
            <a:r>
              <a:rPr lang="uk-UA"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Podorozhna</a:t>
            </a:r>
            <a:r>
              <a:rPr lang="uk-UA" altLang="uk-UA" sz="1200" dirty="0">
                <a:latin typeface="Arial" panose="020B0604020202020204" pitchFamily="34" charset="0"/>
                <a:cs typeface="Arial" panose="020B0604020202020204" pitchFamily="34" charset="0"/>
              </a:rPr>
              <a:t>, </a:t>
            </a:r>
            <a:r>
              <a:rPr lang="en-US" altLang="uk-UA" sz="1200" dirty="0">
                <a:latin typeface="Arial" panose="020B0604020202020204" pitchFamily="34" charset="0"/>
                <a:cs typeface="Arial" panose="020B0604020202020204" pitchFamily="34" charset="0"/>
              </a:rPr>
              <a:t>S</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S</a:t>
            </a:r>
            <a:r>
              <a:rPr lang="uk-UA"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Zuykina</a:t>
            </a:r>
            <a:r>
              <a:rPr lang="en-US" altLang="uk-UA" sz="1200" dirty="0">
                <a:latin typeface="Arial" panose="020B0604020202020204" pitchFamily="34" charset="0"/>
                <a:cs typeface="Arial" panose="020B0604020202020204" pitchFamily="34" charset="0"/>
              </a:rPr>
              <a:t>; Edited by A</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I</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Tikhonov</a:t>
            </a:r>
            <a:r>
              <a:rPr lang="en-US" altLang="uk-UA" sz="1200" dirty="0">
                <a:latin typeface="Arial" panose="020B0604020202020204" pitchFamily="34" charset="0"/>
                <a:cs typeface="Arial" panose="020B0604020202020204" pitchFamily="34" charset="0"/>
              </a:rPr>
              <a:t>. – </a:t>
            </a:r>
            <a:r>
              <a:rPr lang="en-US" altLang="uk-UA" sz="1200" dirty="0" err="1">
                <a:latin typeface="Arial" panose="020B0604020202020204" pitchFamily="34" charset="0"/>
                <a:cs typeface="Arial" panose="020B0604020202020204" pitchFamily="34" charset="0"/>
              </a:rPr>
              <a:t>Kharkiv</a:t>
            </a:r>
            <a:r>
              <a:rPr lang="en-US"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NUPh</a:t>
            </a:r>
            <a:r>
              <a:rPr lang="en-US" altLang="uk-UA" sz="1200" dirty="0">
                <a:latin typeface="Arial" panose="020B0604020202020204" pitchFamily="34" charset="0"/>
                <a:cs typeface="Arial" panose="020B0604020202020204" pitchFamily="34" charset="0"/>
              </a:rPr>
              <a:t>; Original, 2011. – 140 p.</a:t>
            </a:r>
            <a:endParaRPr lang="uk-UA" altLang="uk-UA" sz="1200" dirty="0">
              <a:latin typeface="Arial" panose="020B0604020202020204" pitchFamily="34" charset="0"/>
              <a:cs typeface="Arial" panose="020B0604020202020204" pitchFamily="34" charset="0"/>
            </a:endParaRPr>
          </a:p>
          <a:p>
            <a:pPr marL="269875" indent="-269875">
              <a:lnSpc>
                <a:spcPct val="80000"/>
              </a:lnSpc>
              <a:buFont typeface="Wingdings" panose="05000000000000000000" pitchFamily="2" charset="2"/>
              <a:buAutoNum type="arabicPeriod"/>
            </a:pPr>
            <a:r>
              <a:rPr lang="ru-RU" altLang="uk-UA" sz="1200" dirty="0">
                <a:latin typeface="Arial" panose="020B0604020202020204" pitchFamily="34" charset="0"/>
                <a:cs typeface="Arial" panose="020B0604020202020204" pitchFamily="34" charset="0"/>
              </a:rPr>
              <a:t>Современное состояние и перспективы развития </a:t>
            </a:r>
            <a:r>
              <a:rPr lang="ru-RU" altLang="uk-UA" sz="1200" dirty="0" err="1">
                <a:latin typeface="Arial" panose="020B0604020202020204" pitchFamily="34" charset="0"/>
                <a:cs typeface="Arial" panose="020B0604020202020204" pitchFamily="34" charset="0"/>
              </a:rPr>
              <a:t>биофармации</a:t>
            </a:r>
            <a:r>
              <a:rPr lang="ru-RU" altLang="uk-UA" sz="1200" dirty="0">
                <a:latin typeface="Arial" panose="020B0604020202020204" pitchFamily="34" charset="0"/>
                <a:cs typeface="Arial" panose="020B0604020202020204" pitchFamily="34" charset="0"/>
              </a:rPr>
              <a:t>. Лекция для студентов специальностей «Фармация» 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Богуцкая</a:t>
            </a:r>
            <a:r>
              <a:rPr lang="ru-RU" altLang="uk-UA" sz="1200" dirty="0">
                <a:latin typeface="Arial" panose="020B0604020202020204" pitchFamily="34" charset="0"/>
                <a:cs typeface="Arial" panose="020B0604020202020204" pitchFamily="34" charset="0"/>
              </a:rPr>
              <a:t> Е.Е., Азаренко Ю.Н. – Х.: Изд-во НФАУ, 2006. – 32 с.</a:t>
            </a:r>
          </a:p>
          <a:p>
            <a:pPr marL="269875" indent="-269875">
              <a:lnSpc>
                <a:spcPct val="80000"/>
              </a:lnSpc>
              <a:buFont typeface="Wingdings" panose="05000000000000000000" pitchFamily="2" charset="2"/>
              <a:buAutoNum type="arabicPeriod"/>
            </a:pPr>
            <a:r>
              <a:rPr lang="ru-RU" altLang="uk-UA" sz="1200" dirty="0">
                <a:latin typeface="Arial" panose="020B0604020202020204" pitchFamily="34" charset="0"/>
                <a:cs typeface="Arial" panose="020B0604020202020204" pitchFamily="34" charset="0"/>
              </a:rPr>
              <a:t>Влияние фармацевтических факторов на терапевтическую эффективность лекарственных препаратов. Лекция для студентов специальностей «Фармация» 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Богуцкая</a:t>
            </a:r>
            <a:r>
              <a:rPr lang="ru-RU" altLang="uk-UA" sz="1200" dirty="0">
                <a:latin typeface="Arial" panose="020B0604020202020204" pitchFamily="34" charset="0"/>
                <a:cs typeface="Arial" panose="020B0604020202020204" pitchFamily="34" charset="0"/>
              </a:rPr>
              <a:t> Е.Е., Азаренко Ю.Н. – Х.: Изд-во НФАУ, 2007; Ч. 1 – 32 с.; Ч. 2 – 32 с.</a:t>
            </a:r>
          </a:p>
          <a:p>
            <a:pPr marL="269875" indent="-269875">
              <a:lnSpc>
                <a:spcPct val="80000"/>
              </a:lnSpc>
              <a:buFont typeface="Wingdings" panose="05000000000000000000" pitchFamily="2" charset="2"/>
              <a:buAutoNum type="arabicPeriod"/>
            </a:pPr>
            <a:r>
              <a:rPr lang="ru-RU" altLang="uk-UA" sz="1200" dirty="0" err="1">
                <a:latin typeface="Arial" panose="020B0604020202020204" pitchFamily="34" charset="0"/>
                <a:cs typeface="Arial" panose="020B0604020202020204" pitchFamily="34" charset="0"/>
              </a:rPr>
              <a:t>Фармако</a:t>
            </a:r>
            <a:r>
              <a:rPr lang="ru-RU" altLang="uk-UA" sz="1200" dirty="0">
                <a:latin typeface="Arial" panose="020B0604020202020204" pitchFamily="34" charset="0"/>
                <a:cs typeface="Arial" panose="020B0604020202020204" pitchFamily="34" charset="0"/>
              </a:rPr>
              <a:t>-технологические методы оценки </a:t>
            </a:r>
            <a:r>
              <a:rPr lang="ru-RU" altLang="uk-UA" sz="1200" dirty="0" err="1">
                <a:latin typeface="Arial" panose="020B0604020202020204" pitchFamily="34" charset="0"/>
                <a:cs typeface="Arial" panose="020B0604020202020204" pitchFamily="34" charset="0"/>
              </a:rPr>
              <a:t>распадаемости</a:t>
            </a:r>
            <a:r>
              <a:rPr lang="ru-RU" altLang="uk-UA" sz="1200" dirty="0">
                <a:latin typeface="Arial" panose="020B0604020202020204" pitchFamily="34" charset="0"/>
                <a:cs typeface="Arial" panose="020B0604020202020204" pitchFamily="34" charset="0"/>
              </a:rPr>
              <a:t>, растворения и высвобождения лекарственных веществ из лекарственных препаратов. Лекция для студентов специальностей «Фармация» 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Богуцкая</a:t>
            </a:r>
            <a:r>
              <a:rPr lang="ru-RU" altLang="uk-UA" sz="1200" dirty="0">
                <a:latin typeface="Arial" panose="020B0604020202020204" pitchFamily="34" charset="0"/>
                <a:cs typeface="Arial" panose="020B0604020202020204" pitchFamily="34" charset="0"/>
              </a:rPr>
              <a:t> Е.Е., Азаренко Ю.Н. – Х.: Изд-во НФАУ, 2006. – 44 с.</a:t>
            </a:r>
          </a:p>
          <a:p>
            <a:pPr marL="269875" indent="-269875">
              <a:lnSpc>
                <a:spcPct val="80000"/>
              </a:lnSpc>
              <a:buFont typeface="Wingdings" panose="05000000000000000000" pitchFamily="2" charset="2"/>
              <a:buAutoNum type="arabicPeriod"/>
            </a:pPr>
            <a:r>
              <a:rPr lang="ru-RU" altLang="uk-UA" sz="1200" dirty="0">
                <a:latin typeface="Arial" panose="020B0604020202020204" pitchFamily="34" charset="0"/>
                <a:cs typeface="Arial" panose="020B0604020202020204" pitchFamily="34" charset="0"/>
              </a:rPr>
              <a:t>Биологическая доступность лекарственных препаратов и методы ее определения. Лекция для студентов специальности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Чушенко</a:t>
            </a:r>
            <a:r>
              <a:rPr lang="ru-RU" altLang="uk-UA" sz="1200" dirty="0">
                <a:latin typeface="Arial" panose="020B0604020202020204" pitchFamily="34" charset="0"/>
                <a:cs typeface="Arial" panose="020B0604020202020204" pitchFamily="34" charset="0"/>
              </a:rPr>
              <a:t> В.Н., Азаренко Ю.Н. – Х.: Изд-во НФАУ, 2008. – 32 с.</a:t>
            </a:r>
          </a:p>
          <a:p>
            <a:pPr marL="269875" indent="-269875">
              <a:lnSpc>
                <a:spcPct val="80000"/>
              </a:lnSpc>
              <a:buFont typeface="Wingdings" panose="05000000000000000000" pitchFamily="2" charset="2"/>
              <a:buAutoNum type="arabicPeriod"/>
            </a:pPr>
            <a:r>
              <a:rPr lang="ru-RU" altLang="uk-UA" sz="1200" dirty="0">
                <a:latin typeface="Arial" panose="020B0604020202020204" pitchFamily="34" charset="0"/>
                <a:cs typeface="Arial" panose="020B0604020202020204" pitchFamily="34" charset="0"/>
              </a:rPr>
              <a:t>Биоэквивалентность. Ее роль в оценке качества лекарственных средств. Бренды. </a:t>
            </a:r>
            <a:r>
              <a:rPr lang="ru-RU" altLang="uk-UA" sz="1200" dirty="0" err="1">
                <a:latin typeface="Arial" panose="020B0604020202020204" pitchFamily="34" charset="0"/>
                <a:cs typeface="Arial" panose="020B0604020202020204" pitchFamily="34" charset="0"/>
              </a:rPr>
              <a:t>Генерики</a:t>
            </a:r>
            <a:r>
              <a:rPr lang="ru-RU" altLang="uk-UA" sz="1200" dirty="0">
                <a:latin typeface="Arial" panose="020B0604020202020204" pitchFamily="34" charset="0"/>
                <a:cs typeface="Arial" panose="020B0604020202020204" pitchFamily="34" charset="0"/>
              </a:rPr>
              <a:t>. Лекция для студентов специальности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Чушенко</a:t>
            </a:r>
            <a:r>
              <a:rPr lang="ru-RU" altLang="uk-UA" sz="1200" dirty="0">
                <a:latin typeface="Arial" panose="020B0604020202020204" pitchFamily="34" charset="0"/>
                <a:cs typeface="Arial" panose="020B0604020202020204" pitchFamily="34" charset="0"/>
              </a:rPr>
              <a:t> В.Н., Азаренко Ю.Н. – Х.: Изд-во НФАУ, 2008. – 36 с.</a:t>
            </a:r>
          </a:p>
          <a:p>
            <a:pPr marL="269875" indent="-269875">
              <a:lnSpc>
                <a:spcPct val="80000"/>
              </a:lnSpc>
              <a:buFont typeface="Wingdings" panose="05000000000000000000" pitchFamily="2" charset="2"/>
              <a:buAutoNum type="arabicPeriod"/>
            </a:pPr>
            <a:r>
              <a:rPr lang="ru-RU" altLang="uk-UA" sz="1200" dirty="0">
                <a:latin typeface="Arial" panose="020B0604020202020204" pitchFamily="34" charset="0"/>
                <a:cs typeface="Arial" panose="020B0604020202020204" pitchFamily="34" charset="0"/>
              </a:rPr>
              <a:t>Роль </a:t>
            </a:r>
            <a:r>
              <a:rPr lang="ru-RU" altLang="uk-UA" sz="1200" dirty="0" err="1">
                <a:latin typeface="Arial" panose="020B0604020202020204" pitchFamily="34" charset="0"/>
                <a:cs typeface="Arial" panose="020B0604020202020204" pitchFamily="34" charset="0"/>
              </a:rPr>
              <a:t>биофармации</a:t>
            </a:r>
            <a:r>
              <a:rPr lang="ru-RU" altLang="uk-UA" sz="1200" dirty="0">
                <a:latin typeface="Arial" panose="020B0604020202020204" pitchFamily="34" charset="0"/>
                <a:cs typeface="Arial" panose="020B0604020202020204" pitchFamily="34" charset="0"/>
              </a:rPr>
              <a:t> в разработке лекарственных препаратов. Современные требования к оценке качества лекарственных препаратов. Лекция для студентов специальности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Чушенко</a:t>
            </a:r>
            <a:r>
              <a:rPr lang="ru-RU" altLang="uk-UA" sz="1200" dirty="0">
                <a:latin typeface="Arial" panose="020B0604020202020204" pitchFamily="34" charset="0"/>
                <a:cs typeface="Arial" panose="020B0604020202020204" pitchFamily="34" charset="0"/>
              </a:rPr>
              <a:t> В.Н., Азаренко Ю.Н. – Х.: Изд-во НФАУ, 2008. – 40 с.</a:t>
            </a:r>
          </a:p>
          <a:p>
            <a:pPr marL="269875" indent="-269875">
              <a:lnSpc>
                <a:spcPct val="80000"/>
              </a:lnSpc>
              <a:buFont typeface="Wingdings" panose="05000000000000000000" pitchFamily="2" charset="2"/>
              <a:buAutoNum type="arabicPeriod"/>
            </a:pPr>
            <a:r>
              <a:rPr lang="uk-UA" altLang="uk-UA" sz="1200" dirty="0" err="1">
                <a:latin typeface="Arial" panose="020B0604020202020204" pitchFamily="34" charset="0"/>
                <a:cs typeface="Arial" panose="020B0604020202020204" pitchFamily="34" charset="0"/>
              </a:rPr>
              <a:t>Перцев</a:t>
            </a:r>
            <a:r>
              <a:rPr lang="uk-UA" altLang="uk-UA" sz="1200" dirty="0">
                <a:latin typeface="Arial" panose="020B0604020202020204" pitchFamily="34" charset="0"/>
                <a:cs typeface="Arial" panose="020B0604020202020204" pitchFamily="34" charset="0"/>
              </a:rPr>
              <a:t> І.М., </a:t>
            </a:r>
            <a:r>
              <a:rPr lang="uk-UA" altLang="uk-UA" sz="1200" dirty="0" err="1">
                <a:latin typeface="Arial" panose="020B0604020202020204" pitchFamily="34" charset="0"/>
                <a:cs typeface="Arial" panose="020B0604020202020204" pitchFamily="34" charset="0"/>
              </a:rPr>
              <a:t>Пімінов</a:t>
            </a:r>
            <a:r>
              <a:rPr lang="uk-UA" altLang="uk-UA" sz="1200" dirty="0">
                <a:latin typeface="Arial" panose="020B0604020202020204" pitchFamily="34" charset="0"/>
                <a:cs typeface="Arial" panose="020B0604020202020204" pitchFamily="34" charset="0"/>
              </a:rPr>
              <a:t> О.Х., Слободянюк М.М. та ін. Фармацевтичні та медико-біологічні аспекти ліків. Навчальний посібник / За ред. І.М. Перцева / Видання друге, перероблене та доповнене. – Вінниця: НОВА КНИГА, 2007. – 728 с.</a:t>
            </a:r>
            <a:endParaRPr lang="ru-RU" altLang="uk-UA" sz="1200" dirty="0">
              <a:latin typeface="Arial" panose="020B0604020202020204" pitchFamily="34" charset="0"/>
              <a:cs typeface="Arial" panose="020B0604020202020204" pitchFamily="34" charset="0"/>
            </a:endParaRPr>
          </a:p>
          <a:p>
            <a:pPr marL="269875" indent="-269875">
              <a:lnSpc>
                <a:spcPct val="80000"/>
              </a:lnSpc>
              <a:buFont typeface="Wingdings" panose="05000000000000000000" pitchFamily="2" charset="2"/>
              <a:buAutoNum type="arabicPeriod"/>
            </a:pPr>
            <a:r>
              <a:rPr lang="uk-UA" altLang="uk-UA" sz="1200" dirty="0" err="1">
                <a:latin typeface="Arial" panose="020B0604020202020204" pitchFamily="34" charset="0"/>
                <a:cs typeface="Arial" panose="020B0604020202020204" pitchFamily="34" charset="0"/>
              </a:rPr>
              <a:t>Перцев</a:t>
            </a:r>
            <a:r>
              <a:rPr lang="uk-UA" altLang="uk-UA" sz="1200" dirty="0">
                <a:latin typeface="Arial" panose="020B0604020202020204" pitchFamily="34" charset="0"/>
                <a:cs typeface="Arial" panose="020B0604020202020204" pitchFamily="34" charset="0"/>
              </a:rPr>
              <a:t> І.М., </a:t>
            </a:r>
            <a:r>
              <a:rPr lang="uk-UA" altLang="uk-UA" sz="1200" dirty="0" err="1">
                <a:latin typeface="Arial" panose="020B0604020202020204" pitchFamily="34" charset="0"/>
                <a:cs typeface="Arial" panose="020B0604020202020204" pitchFamily="34" charset="0"/>
              </a:rPr>
              <a:t>Пімінов</a:t>
            </a:r>
            <a:r>
              <a:rPr lang="uk-UA" altLang="uk-UA" sz="1200" dirty="0">
                <a:latin typeface="Arial" panose="020B0604020202020204" pitchFamily="34" charset="0"/>
                <a:cs typeface="Arial" panose="020B0604020202020204" pitchFamily="34" charset="0"/>
              </a:rPr>
              <a:t> О.Х., Слободянюк М.М. та ін. Фармацевтичні та медико-біологічні аспекти ліків. Навчальний посібник / За ред. І.М. Перцева / Видання друге, перероблене та доповнене. – Вінниця: НОВА КНИГА, 2007. – 728 с.</a:t>
            </a:r>
          </a:p>
          <a:p>
            <a:pPr marL="269875" indent="-269875">
              <a:lnSpc>
                <a:spcPct val="80000"/>
              </a:lnSpc>
              <a:buFont typeface="Wingdings" panose="05000000000000000000" pitchFamily="2" charset="2"/>
              <a:buAutoNum type="arabicPeriod"/>
            </a:pPr>
            <a:r>
              <a:rPr lang="ru-RU" altLang="uk-UA" sz="1200" dirty="0" err="1">
                <a:latin typeface="Arial" panose="020B0604020202020204" pitchFamily="34" charset="0"/>
                <a:cs typeface="Arial" panose="020B0604020202020204" pitchFamily="34" charset="0"/>
              </a:rPr>
              <a:t>Тенцова</a:t>
            </a:r>
            <a:r>
              <a:rPr lang="ru-RU" altLang="uk-UA" sz="1200" dirty="0">
                <a:latin typeface="Arial" panose="020B0604020202020204" pitchFamily="34" charset="0"/>
                <a:cs typeface="Arial" panose="020B0604020202020204" pitchFamily="34" charset="0"/>
              </a:rPr>
              <a:t> А.И., </a:t>
            </a:r>
            <a:r>
              <a:rPr lang="ru-RU" altLang="uk-UA" sz="1200" dirty="0" err="1">
                <a:latin typeface="Arial" panose="020B0604020202020204" pitchFamily="34" charset="0"/>
                <a:cs typeface="Arial" panose="020B0604020202020204" pitchFamily="34" charset="0"/>
              </a:rPr>
              <a:t>Ажгихин</a:t>
            </a:r>
            <a:r>
              <a:rPr lang="ru-RU" altLang="uk-UA" sz="1200" dirty="0">
                <a:latin typeface="Arial" panose="020B0604020202020204" pitchFamily="34" charset="0"/>
                <a:cs typeface="Arial" panose="020B0604020202020204" pitchFamily="34" charset="0"/>
              </a:rPr>
              <a:t> И.С. Лекарственная форма и терапевтическая эффективность лекарств (Введение в </a:t>
            </a:r>
            <a:r>
              <a:rPr lang="ru-RU" altLang="uk-UA" sz="1200" dirty="0" err="1">
                <a:latin typeface="Arial" panose="020B0604020202020204" pitchFamily="34" charset="0"/>
                <a:cs typeface="Arial" panose="020B0604020202020204" pitchFamily="34" charset="0"/>
              </a:rPr>
              <a:t>биофармацию</a:t>
            </a:r>
            <a:r>
              <a:rPr lang="ru-RU" altLang="uk-UA" sz="1200" dirty="0">
                <a:latin typeface="Arial" panose="020B0604020202020204" pitchFamily="34" charset="0"/>
                <a:cs typeface="Arial" panose="020B0604020202020204" pitchFamily="34" charset="0"/>
              </a:rPr>
              <a:t>). </a:t>
            </a:r>
            <a:r>
              <a:rPr lang="uk-UA" altLang="uk-UA" sz="1200" dirty="0">
                <a:latin typeface="Arial" panose="020B0604020202020204" pitchFamily="34" charset="0"/>
                <a:cs typeface="Arial" panose="020B0604020202020204" pitchFamily="34" charset="0"/>
              </a:rPr>
              <a:t>– М.: Медицина, 1974. – 334 с.</a:t>
            </a:r>
          </a:p>
          <a:p>
            <a:pPr marL="269875" indent="-269875">
              <a:lnSpc>
                <a:spcPct val="80000"/>
              </a:lnSpc>
              <a:buFont typeface="Wingdings" panose="05000000000000000000" pitchFamily="2" charset="2"/>
              <a:buAutoNum type="arabicPeriod"/>
            </a:pPr>
            <a:r>
              <a:rPr lang="uk-UA" altLang="uk-UA" sz="1200" dirty="0" err="1">
                <a:latin typeface="Arial" panose="020B0604020202020204" pitchFamily="34" charset="0"/>
                <a:cs typeface="Arial" panose="020B0604020202020204" pitchFamily="34" charset="0"/>
              </a:rPr>
              <a:t>Половко</a:t>
            </a:r>
            <a:r>
              <a:rPr lang="uk-UA" altLang="uk-UA" sz="1200" dirty="0">
                <a:latin typeface="Arial" panose="020B0604020202020204" pitchFamily="34" charset="0"/>
                <a:cs typeface="Arial" panose="020B0604020202020204" pitchFamily="34" charset="0"/>
              </a:rPr>
              <a:t> Н.П., Вишневська Л.І., Шпичак О.С. Оцінка біофармацевтичних факторів при розробці та виробництві нових лікарських засобів // Сучасні досягнення фармацевтичної технології і біотехнології : збірник наукових праць, випуск 2. – X.: Вид-во НФаУ, 2017. – С. 155-160.</a:t>
            </a:r>
            <a:endParaRPr lang="ru-RU" altLang="uk-UA" sz="1200" dirty="0">
              <a:latin typeface="Arial" panose="020B0604020202020204" pitchFamily="34" charset="0"/>
              <a:cs typeface="Arial" panose="020B0604020202020204" pitchFamily="34" charset="0"/>
            </a:endParaRPr>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fld id="{5CDD7EB9-C3CC-4B65-ABCC-A057A0B8A660}" type="slidenum">
              <a:rPr lang="ru-RU">
                <a:solidFill>
                  <a:schemeClr val="tx1"/>
                </a:solidFill>
              </a:rPr>
              <a:pPr algn="ctr" eaLnBrk="1" hangingPunct="1">
                <a:defRPr/>
              </a:pPr>
              <a:t>21</a:t>
            </a:fld>
            <a:endParaRPr lang="ru-RU" dirty="0">
              <a:solidFill>
                <a:schemeClr val="tx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nodeType="after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nodeType="after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260648"/>
            <a:ext cx="6696744" cy="1944216"/>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defRPr/>
            </a:pPr>
            <a:r>
              <a:rPr lang="uk-UA" sz="6000" i="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Благодарю</a:t>
            </a:r>
            <a:r>
              <a:rPr lang="uk-UA" sz="6000"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за </a:t>
            </a:r>
            <a:r>
              <a:rPr lang="uk-UA" sz="6000" i="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внимание</a:t>
            </a:r>
            <a:r>
              <a:rPr lang="uk-UA" sz="6000"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a:t>
            </a:r>
            <a:endParaRPr lang="ru-RU" sz="6000"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sz="2800" dirty="0">
                <a:latin typeface="Arial" pitchFamily="34" charset="0"/>
                <a:cs typeface="Arial" pitchFamily="34" charset="0"/>
              </a:rPr>
              <a:t>1. </a:t>
            </a:r>
            <a:r>
              <a:rPr lang="uk-UA" sz="2800" dirty="0" err="1">
                <a:latin typeface="Arial" pitchFamily="34" charset="0"/>
                <a:cs typeface="Arial" pitchFamily="34" charset="0"/>
              </a:rPr>
              <a:t>Биофармация</a:t>
            </a:r>
            <a:r>
              <a:rPr lang="uk-UA" sz="2800" dirty="0">
                <a:latin typeface="Arial" pitchFamily="34" charset="0"/>
                <a:cs typeface="Arial" pitchFamily="34" charset="0"/>
              </a:rPr>
              <a:t> </a:t>
            </a:r>
            <a:r>
              <a:rPr lang="uk-UA" sz="2800" dirty="0" err="1">
                <a:latin typeface="Arial" pitchFamily="34" charset="0"/>
                <a:cs typeface="Arial" pitchFamily="34" charset="0"/>
              </a:rPr>
              <a:t>как</a:t>
            </a:r>
            <a:r>
              <a:rPr lang="uk-UA" sz="2800" dirty="0">
                <a:latin typeface="Arial" pitchFamily="34" charset="0"/>
                <a:cs typeface="Arial" pitchFamily="34" charset="0"/>
              </a:rPr>
              <a:t> </a:t>
            </a:r>
            <a:r>
              <a:rPr lang="uk-UA" sz="2800" dirty="0" err="1">
                <a:latin typeface="Arial" pitchFamily="34" charset="0"/>
                <a:cs typeface="Arial" pitchFamily="34" charset="0"/>
              </a:rPr>
              <a:t>теоретическая</a:t>
            </a:r>
            <a:r>
              <a:rPr lang="uk-UA" sz="2800" dirty="0">
                <a:latin typeface="Arial" pitchFamily="34" charset="0"/>
                <a:cs typeface="Arial" pitchFamily="34" charset="0"/>
              </a:rPr>
              <a:t> основа </a:t>
            </a:r>
            <a:r>
              <a:rPr lang="uk-UA" sz="2800" dirty="0" err="1">
                <a:latin typeface="Arial" pitchFamily="34" charset="0"/>
                <a:cs typeface="Arial" pitchFamily="34" charset="0"/>
              </a:rPr>
              <a:t>технологии</a:t>
            </a:r>
            <a:r>
              <a:rPr lang="uk-UA" sz="2800" dirty="0">
                <a:latin typeface="Arial" pitchFamily="34" charset="0"/>
                <a:cs typeface="Arial" pitchFamily="34" charset="0"/>
              </a:rPr>
              <a:t> </a:t>
            </a:r>
            <a:r>
              <a:rPr lang="uk-UA" sz="2800" dirty="0" err="1">
                <a:latin typeface="Arial" pitchFamily="34" charset="0"/>
                <a:cs typeface="Arial" pitchFamily="34" charset="0"/>
              </a:rPr>
              <a:t>лекарств</a:t>
            </a:r>
            <a:r>
              <a:rPr lang="uk-UA" sz="2800" dirty="0">
                <a:latin typeface="Arial" pitchFamily="34" charset="0"/>
                <a:cs typeface="Arial" pitchFamily="34" charset="0"/>
              </a:rPr>
              <a:t>.</a:t>
            </a:r>
            <a:endParaRPr lang="ru-RU" sz="2800" dirty="0"/>
          </a:p>
        </p:txBody>
      </p:sp>
      <p:sp>
        <p:nvSpPr>
          <p:cNvPr id="3" name="Объект 2"/>
          <p:cNvSpPr>
            <a:spLocks noGrp="1"/>
          </p:cNvSpPr>
          <p:nvPr>
            <p:ph idx="1"/>
          </p:nvPr>
        </p:nvSpPr>
        <p:spPr>
          <a:xfrm>
            <a:off x="0" y="1417638"/>
            <a:ext cx="7769225" cy="2205037"/>
          </a:xfrm>
        </p:spPr>
        <p:style>
          <a:lnRef idx="1">
            <a:schemeClr val="accent3"/>
          </a:lnRef>
          <a:fillRef idx="2">
            <a:schemeClr val="accent3"/>
          </a:fillRef>
          <a:effectRef idx="1">
            <a:schemeClr val="accent3"/>
          </a:effectRef>
          <a:fontRef idx="minor">
            <a:schemeClr val="dk1"/>
          </a:fontRef>
        </p:style>
        <p:txBody>
          <a:bodyPr/>
          <a:lstStyle/>
          <a:p>
            <a:pPr marL="0" indent="0" eaLnBrk="1" hangingPunct="1">
              <a:buFont typeface="Arial" charset="0"/>
              <a:buNone/>
              <a:defRPr/>
            </a:pPr>
            <a:r>
              <a:rPr lang="ru-RU" i="1" dirty="0" err="1">
                <a:solidFill>
                  <a:schemeClr val="tx1"/>
                </a:solidFill>
              </a:rPr>
              <a:t>Биофармация</a:t>
            </a:r>
            <a:r>
              <a:rPr lang="ru-RU" i="1" dirty="0">
                <a:solidFill>
                  <a:schemeClr val="tx1"/>
                </a:solidFill>
              </a:rPr>
              <a:t> - наука, изучающая </a:t>
            </a:r>
            <a:r>
              <a:rPr lang="ru-RU" i="1" dirty="0" err="1">
                <a:solidFill>
                  <a:schemeClr val="tx1"/>
                </a:solidFill>
              </a:rPr>
              <a:t>зависи-мость</a:t>
            </a:r>
            <a:r>
              <a:rPr lang="ru-RU" i="1" dirty="0">
                <a:solidFill>
                  <a:schemeClr val="tx1"/>
                </a:solidFill>
              </a:rPr>
              <a:t> терапевтического действия лекарственных препаратов на организм от различных переменных факторов.</a:t>
            </a:r>
            <a:endParaRPr lang="ru-RU" dirty="0"/>
          </a:p>
        </p:txBody>
      </p:sp>
      <p:pic>
        <p:nvPicPr>
          <p:cNvPr id="5" name="Picture 10" descr="images[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225" y="1484784"/>
            <a:ext cx="1374775" cy="20701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6" name="Овал 5"/>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88B99ADE-6AE6-4D85-A63F-CDB888F8E994}" type="slidenum">
              <a:rPr lang="ru-RU" altLang="uk-UA" smtClean="0"/>
              <a:pPr algn="ctr" eaLnBrk="1" hangingPunct="1">
                <a:defRPr/>
              </a:pPr>
              <a:t>3</a:t>
            </a:fld>
            <a:endParaRPr lang="ru-RU" altLang="uk-UA"/>
          </a:p>
        </p:txBody>
      </p:sp>
      <p:sp>
        <p:nvSpPr>
          <p:cNvPr id="5126" name="Прямоугольник 6"/>
          <p:cNvSpPr>
            <a:spLocks noChangeArrowheads="1"/>
          </p:cNvSpPr>
          <p:nvPr/>
        </p:nvSpPr>
        <p:spPr bwMode="auto">
          <a:xfrm>
            <a:off x="20638" y="3625850"/>
            <a:ext cx="4140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52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152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152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152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152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152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152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152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152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uk-UA" sz="1800" i="1">
                <a:latin typeface="Arial" panose="020B0604020202020204" pitchFamily="34" charset="0"/>
              </a:rPr>
              <a:t>изучает влияние физических и физико-химических свойств действующих и вспомогательных веществ в лекарственных препа-ратах, в различных лекарственных формах в одинаковых дозах на их терапевтический эффект</a:t>
            </a:r>
            <a:endParaRPr lang="ru-RU" altLang="uk-UA" sz="1800">
              <a:latin typeface="Arial" panose="020B0604020202020204" pitchFamily="34" charset="0"/>
            </a:endParaRPr>
          </a:p>
        </p:txBody>
      </p:sp>
      <p:sp>
        <p:nvSpPr>
          <p:cNvPr id="8" name="Прямоугольник 7"/>
          <p:cNvSpPr/>
          <p:nvPr/>
        </p:nvSpPr>
        <p:spPr>
          <a:xfrm>
            <a:off x="0" y="5657850"/>
            <a:ext cx="9144000" cy="12001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hangingPunct="1">
              <a:defRPr/>
            </a:pPr>
            <a:r>
              <a:rPr lang="en-US" i="1" dirty="0"/>
              <a:t>Biopharmaceutics is the study of the physical and chemical properties of a drug, and its dosage </a:t>
            </a:r>
          </a:p>
          <a:p>
            <a:pPr eaLnBrk="1" hangingPunct="1">
              <a:defRPr/>
            </a:pPr>
            <a:r>
              <a:rPr lang="en-US" i="1" dirty="0"/>
              <a:t>form, as related to the onset, duration</a:t>
            </a:r>
            <a:r>
              <a:rPr lang="uk-UA" i="1" dirty="0"/>
              <a:t> </a:t>
            </a:r>
            <a:r>
              <a:rPr lang="en-US" i="1" dirty="0"/>
              <a:t>and intensity of drug action, including </a:t>
            </a:r>
            <a:r>
              <a:rPr lang="en-US" i="1" dirty="0" err="1"/>
              <a:t>coconstituents</a:t>
            </a:r>
            <a:r>
              <a:rPr lang="en-US" i="1" dirty="0"/>
              <a:t> </a:t>
            </a:r>
          </a:p>
          <a:p>
            <a:pPr eaLnBrk="1" hangingPunct="1">
              <a:defRPr/>
            </a:pPr>
            <a:r>
              <a:rPr lang="en-US" i="1" dirty="0"/>
              <a:t>and mode of manufacture.</a:t>
            </a:r>
          </a:p>
          <a:p>
            <a:pPr eaLnBrk="1" hangingPunct="1">
              <a:defRPr/>
            </a:pPr>
            <a:r>
              <a:rPr lang="en-US" b="1" i="1" dirty="0" err="1"/>
              <a:t>Farlex</a:t>
            </a:r>
            <a:r>
              <a:rPr lang="en-US" b="1" i="1" dirty="0"/>
              <a:t> Partner Medical Dictionary © </a:t>
            </a:r>
            <a:r>
              <a:rPr lang="en-US" b="1" i="1" dirty="0" err="1"/>
              <a:t>Farlex</a:t>
            </a:r>
            <a:r>
              <a:rPr lang="en-US" b="1" i="1" dirty="0"/>
              <a:t> 2012</a:t>
            </a:r>
          </a:p>
        </p:txBody>
      </p:sp>
      <p:sp>
        <p:nvSpPr>
          <p:cNvPr id="5128" name="Прямоугольник 8"/>
          <p:cNvSpPr>
            <a:spLocks noChangeArrowheads="1"/>
          </p:cNvSpPr>
          <p:nvPr/>
        </p:nvSpPr>
        <p:spPr bwMode="auto">
          <a:xfrm>
            <a:off x="4160838" y="3625850"/>
            <a:ext cx="5003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Clr>
                <a:schemeClr val="hlink"/>
              </a:buClr>
              <a:buSzPct val="65000"/>
              <a:buFontTx/>
              <a:buNone/>
            </a:pPr>
            <a:r>
              <a:rPr lang="ru-RU" altLang="uk-UA" sz="1800" b="1">
                <a:latin typeface="Arial" panose="020B0604020202020204" pitchFamily="34" charset="0"/>
              </a:rPr>
              <a:t>Целью биофармации </a:t>
            </a:r>
            <a:r>
              <a:rPr lang="ru-RU" altLang="uk-UA" sz="1800">
                <a:latin typeface="Arial" panose="020B0604020202020204" pitchFamily="34" charset="0"/>
              </a:rPr>
              <a:t>является теоретическое и экспериментальное обоснование создания новых лекарст-венных препаратов и усовершенствова-ние существующих с учетом повышения их терапевтического эффекта и умень-шения побочного действия на организм</a:t>
            </a:r>
          </a:p>
        </p:txBody>
      </p:sp>
      <p:sp>
        <p:nvSpPr>
          <p:cNvPr id="10" name="Нашивка 9"/>
          <p:cNvSpPr/>
          <p:nvPr/>
        </p:nvSpPr>
        <p:spPr>
          <a:xfrm>
            <a:off x="4031940" y="3830885"/>
            <a:ext cx="648072" cy="1296144"/>
          </a:xfrm>
          <a:prstGeom prst="chevron">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ru-RU">
              <a:solidFill>
                <a:schemeClr val="tx1"/>
              </a:solidFill>
            </a:endParaRPr>
          </a:p>
        </p:txBody>
      </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sz="2800" dirty="0">
                <a:latin typeface="Arial" pitchFamily="34" charset="0"/>
                <a:cs typeface="Arial" pitchFamily="34" charset="0"/>
              </a:rPr>
              <a:t>1. </a:t>
            </a:r>
            <a:r>
              <a:rPr lang="uk-UA" sz="2800" dirty="0" err="1">
                <a:latin typeface="Arial" pitchFamily="34" charset="0"/>
                <a:cs typeface="Arial" pitchFamily="34" charset="0"/>
              </a:rPr>
              <a:t>Биофармация</a:t>
            </a:r>
            <a:r>
              <a:rPr lang="uk-UA" sz="2800" dirty="0">
                <a:latin typeface="Arial" pitchFamily="34" charset="0"/>
                <a:cs typeface="Arial" pitchFamily="34" charset="0"/>
              </a:rPr>
              <a:t> </a:t>
            </a:r>
            <a:r>
              <a:rPr lang="uk-UA" sz="2800" dirty="0" err="1">
                <a:latin typeface="Arial" pitchFamily="34" charset="0"/>
                <a:cs typeface="Arial" pitchFamily="34" charset="0"/>
              </a:rPr>
              <a:t>как</a:t>
            </a:r>
            <a:r>
              <a:rPr lang="uk-UA" sz="2800" dirty="0">
                <a:latin typeface="Arial" pitchFamily="34" charset="0"/>
                <a:cs typeface="Arial" pitchFamily="34" charset="0"/>
              </a:rPr>
              <a:t> </a:t>
            </a:r>
            <a:r>
              <a:rPr lang="uk-UA" sz="2800" dirty="0" err="1">
                <a:latin typeface="Arial" pitchFamily="34" charset="0"/>
                <a:cs typeface="Arial" pitchFamily="34" charset="0"/>
              </a:rPr>
              <a:t>теоретическая</a:t>
            </a:r>
            <a:r>
              <a:rPr lang="uk-UA" sz="2800" dirty="0">
                <a:latin typeface="Arial" pitchFamily="34" charset="0"/>
                <a:cs typeface="Arial" pitchFamily="34" charset="0"/>
              </a:rPr>
              <a:t> основа </a:t>
            </a:r>
            <a:r>
              <a:rPr lang="uk-UA" sz="2800" dirty="0" err="1">
                <a:latin typeface="Arial" pitchFamily="34" charset="0"/>
                <a:cs typeface="Arial" pitchFamily="34" charset="0"/>
              </a:rPr>
              <a:t>технологии</a:t>
            </a:r>
            <a:r>
              <a:rPr lang="uk-UA" sz="2800" dirty="0">
                <a:latin typeface="Arial" pitchFamily="34" charset="0"/>
                <a:cs typeface="Arial" pitchFamily="34" charset="0"/>
              </a:rPr>
              <a:t> </a:t>
            </a:r>
            <a:r>
              <a:rPr lang="uk-UA" sz="2800" dirty="0" err="1">
                <a:latin typeface="Arial" pitchFamily="34" charset="0"/>
                <a:cs typeface="Arial" pitchFamily="34" charset="0"/>
              </a:rPr>
              <a:t>лекарств</a:t>
            </a:r>
            <a:r>
              <a:rPr lang="uk-UA" sz="2800" dirty="0">
                <a:latin typeface="Arial" pitchFamily="34" charset="0"/>
                <a:cs typeface="Arial" pitchFamily="34" charset="0"/>
              </a:rPr>
              <a:t>.</a:t>
            </a:r>
            <a:endParaRPr lang="ru-RU" sz="2800" dirty="0"/>
          </a:p>
        </p:txBody>
      </p:sp>
      <p:sp>
        <p:nvSpPr>
          <p:cNvPr id="6" name="Овал 5"/>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8E08F3D0-2CB4-4860-8878-280BA698E89C}" type="slidenum">
              <a:rPr lang="ru-RU" altLang="uk-UA" smtClean="0"/>
              <a:pPr algn="ctr" eaLnBrk="1" hangingPunct="1">
                <a:defRPr/>
              </a:pPr>
              <a:t>4</a:t>
            </a:fld>
            <a:endParaRPr lang="ru-RU" altLang="uk-UA"/>
          </a:p>
        </p:txBody>
      </p:sp>
      <p:sp>
        <p:nvSpPr>
          <p:cNvPr id="6148" name="TextBox 10"/>
          <p:cNvSpPr txBox="1">
            <a:spLocks noChangeArrowheads="1"/>
          </p:cNvSpPr>
          <p:nvPr/>
        </p:nvSpPr>
        <p:spPr bwMode="auto">
          <a:xfrm>
            <a:off x="515938" y="1422400"/>
            <a:ext cx="81057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uk-UA" sz="2400">
                <a:latin typeface="Arial" panose="020B0604020202020204" pitchFamily="34" charset="0"/>
              </a:rPr>
              <a:t>Биофармация сейчас составляет теоретическую и практическую основу разработки новых лекарственных препаратов, позволяя спрогнозировать тип и силу ожидаемой фармакологической активности и возможные побочные эффекты, учитывая тип выбранной лекарственной формы, вспомогательных веществ, способа изготовления и тому подобное.</a:t>
            </a:r>
          </a:p>
        </p:txBody>
      </p:sp>
      <p:pic>
        <p:nvPicPr>
          <p:cNvPr id="6149" name="Picture 4" descr="http://atl.nuph.edu.ua/wp-content/uploads/2013/10/image6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1163"/>
            <a:ext cx="70929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Прямоугольник 11"/>
          <p:cNvSpPr>
            <a:spLocks noChangeArrowheads="1"/>
          </p:cNvSpPr>
          <p:nvPr/>
        </p:nvSpPr>
        <p:spPr bwMode="auto">
          <a:xfrm>
            <a:off x="7059613" y="4652963"/>
            <a:ext cx="20812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uk-UA" sz="1800"/>
              <a:t>Спецкурс “Биофармация” был введен на кафедре АТЛ с 1986 г. </a:t>
            </a:r>
          </a:p>
        </p:txBody>
      </p:sp>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http://medistok.ru/wp-content/uploads/2013/03/Mirape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786063"/>
            <a:ext cx="2935288"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lstStyle/>
          <a:p>
            <a:pPr eaLnBrk="1" hangingPunct="1">
              <a:defRPr/>
            </a:pPr>
            <a:r>
              <a:rPr lang="uk-UA" sz="2800" dirty="0">
                <a:latin typeface="Arial" pitchFamily="34" charset="0"/>
                <a:cs typeface="Arial" pitchFamily="34" charset="0"/>
              </a:rPr>
              <a:t>1. </a:t>
            </a:r>
            <a:r>
              <a:rPr lang="uk-UA" sz="2800" dirty="0" err="1">
                <a:latin typeface="Arial" pitchFamily="34" charset="0"/>
                <a:cs typeface="Arial" pitchFamily="34" charset="0"/>
              </a:rPr>
              <a:t>Биофармация</a:t>
            </a:r>
            <a:r>
              <a:rPr lang="uk-UA" sz="2800" dirty="0">
                <a:latin typeface="Arial" pitchFamily="34" charset="0"/>
                <a:cs typeface="Arial" pitchFamily="34" charset="0"/>
              </a:rPr>
              <a:t> </a:t>
            </a:r>
            <a:r>
              <a:rPr lang="uk-UA" sz="2800" dirty="0" err="1">
                <a:latin typeface="Arial" pitchFamily="34" charset="0"/>
                <a:cs typeface="Arial" pitchFamily="34" charset="0"/>
              </a:rPr>
              <a:t>как</a:t>
            </a:r>
            <a:r>
              <a:rPr lang="uk-UA" sz="2800" dirty="0">
                <a:latin typeface="Arial" pitchFamily="34" charset="0"/>
                <a:cs typeface="Arial" pitchFamily="34" charset="0"/>
              </a:rPr>
              <a:t> </a:t>
            </a:r>
            <a:r>
              <a:rPr lang="uk-UA" sz="2800" dirty="0" err="1">
                <a:latin typeface="Arial" pitchFamily="34" charset="0"/>
                <a:cs typeface="Arial" pitchFamily="34" charset="0"/>
              </a:rPr>
              <a:t>теоретическая</a:t>
            </a:r>
            <a:r>
              <a:rPr lang="uk-UA" sz="2800" dirty="0">
                <a:latin typeface="Arial" pitchFamily="34" charset="0"/>
                <a:cs typeface="Arial" pitchFamily="34" charset="0"/>
              </a:rPr>
              <a:t> основа </a:t>
            </a:r>
            <a:r>
              <a:rPr lang="uk-UA" sz="2800" dirty="0" err="1">
                <a:latin typeface="Arial" pitchFamily="34" charset="0"/>
                <a:cs typeface="Arial" pitchFamily="34" charset="0"/>
              </a:rPr>
              <a:t>технологии</a:t>
            </a:r>
            <a:r>
              <a:rPr lang="uk-UA" sz="2800" dirty="0">
                <a:latin typeface="Arial" pitchFamily="34" charset="0"/>
                <a:cs typeface="Arial" pitchFamily="34" charset="0"/>
              </a:rPr>
              <a:t> </a:t>
            </a:r>
            <a:r>
              <a:rPr lang="uk-UA" sz="2800" dirty="0" err="1">
                <a:latin typeface="Arial" pitchFamily="34" charset="0"/>
                <a:cs typeface="Arial" pitchFamily="34" charset="0"/>
              </a:rPr>
              <a:t>лекарств</a:t>
            </a:r>
            <a:r>
              <a:rPr lang="uk-UA" sz="2800" dirty="0">
                <a:latin typeface="Arial" pitchFamily="34" charset="0"/>
                <a:cs typeface="Arial" pitchFamily="34" charset="0"/>
              </a:rPr>
              <a:t>.</a:t>
            </a:r>
            <a:endParaRPr lang="ru-RU" sz="2800" dirty="0"/>
          </a:p>
        </p:txBody>
      </p:sp>
      <p:sp>
        <p:nvSpPr>
          <p:cNvPr id="6" name="Овал 5"/>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F39EE604-0455-4945-A4F5-4F00EA8E1B2E}" type="slidenum">
              <a:rPr lang="ru-RU" altLang="uk-UA" smtClean="0"/>
              <a:pPr algn="ctr" eaLnBrk="1" hangingPunct="1">
                <a:defRPr/>
              </a:pPr>
              <a:t>5</a:t>
            </a:fld>
            <a:endParaRPr lang="ru-RU" altLang="uk-UA"/>
          </a:p>
        </p:txBody>
      </p:sp>
      <p:sp>
        <p:nvSpPr>
          <p:cNvPr id="4" name="Rectangle 2"/>
          <p:cNvSpPr>
            <a:spLocks noChangeArrowheads="1"/>
          </p:cNvSpPr>
          <p:nvPr/>
        </p:nvSpPr>
        <p:spPr bwMode="auto">
          <a:xfrm>
            <a:off x="2916238" y="1530350"/>
            <a:ext cx="6227762" cy="5172075"/>
          </a:xfrm>
          <a:prstGeom prst="rect">
            <a:avLst/>
          </a:prstGeom>
          <a:noFill/>
          <a:ln/>
        </p:spPr>
        <p:style>
          <a:lnRef idx="2">
            <a:schemeClr val="accent6"/>
          </a:lnRef>
          <a:fillRef idx="1">
            <a:schemeClr val="lt1"/>
          </a:fillRef>
          <a:effectRef idx="0">
            <a:schemeClr val="accent6"/>
          </a:effectRef>
          <a:fontRef idx="minor">
            <a:schemeClr val="dk1"/>
          </a:fontRef>
        </p:style>
        <p:txBody>
          <a:bodyPr anchor="ctr">
            <a:spAutoFit/>
          </a:bodyPr>
          <a:lstStyle/>
          <a:p>
            <a:pPr indent="450850" algn="just">
              <a:defRPr/>
            </a:pPr>
            <a:r>
              <a:rPr lang="ru-RU" sz="2200" dirty="0" err="1">
                <a:solidFill>
                  <a:srgbClr val="000000"/>
                </a:solidFill>
                <a:latin typeface="Arial" pitchFamily="34" charset="0"/>
                <a:cs typeface="Arial" pitchFamily="34" charset="0"/>
              </a:rPr>
              <a:t>Биофармация</a:t>
            </a:r>
            <a:r>
              <a:rPr lang="ru-RU" sz="2200" dirty="0">
                <a:solidFill>
                  <a:srgbClr val="000000"/>
                </a:solidFill>
                <a:latin typeface="Arial" pitchFamily="34" charset="0"/>
                <a:cs typeface="Arial" pitchFamily="34" charset="0"/>
              </a:rPr>
              <a:t> опирается на знания математики, физики, неорганической и органической химии, фармацевтической химии, физиологии, анатомии, биохимии, фармакологии, технологии лекарств, поэтому в ее терминологии часто используются фармакологические, химические и технологические понятия.</a:t>
            </a:r>
          </a:p>
          <a:p>
            <a:pPr indent="450850" algn="just">
              <a:defRPr/>
            </a:pPr>
            <a:r>
              <a:rPr lang="ru-RU" sz="2200" dirty="0">
                <a:solidFill>
                  <a:srgbClr val="000000"/>
                </a:solidFill>
                <a:latin typeface="Arial" pitchFamily="34" charset="0"/>
                <a:cs typeface="Arial" pitchFamily="34" charset="0"/>
              </a:rPr>
              <a:t>В отличие от фармакологии </a:t>
            </a:r>
            <a:r>
              <a:rPr lang="ru-RU" sz="2200" b="1" dirty="0" err="1">
                <a:solidFill>
                  <a:srgbClr val="000000"/>
                </a:solidFill>
                <a:latin typeface="Arial" pitchFamily="34" charset="0"/>
                <a:cs typeface="Arial" pitchFamily="34" charset="0"/>
              </a:rPr>
              <a:t>биофармация</a:t>
            </a:r>
            <a:r>
              <a:rPr lang="ru-RU" sz="2200" b="1" dirty="0">
                <a:solidFill>
                  <a:srgbClr val="000000"/>
                </a:solidFill>
                <a:latin typeface="Arial" pitchFamily="34" charset="0"/>
                <a:cs typeface="Arial" pitchFamily="34" charset="0"/>
              </a:rPr>
              <a:t> не изучает </a:t>
            </a:r>
            <a:r>
              <a:rPr lang="ru-RU" sz="2200" dirty="0">
                <a:solidFill>
                  <a:srgbClr val="000000"/>
                </a:solidFill>
                <a:latin typeface="Arial" pitchFamily="34" charset="0"/>
                <a:cs typeface="Arial" pitchFamily="34" charset="0"/>
              </a:rPr>
              <a:t>механизмы действия и места введения лекарственного или вспомогательного вещества.</a:t>
            </a:r>
          </a:p>
          <a:p>
            <a:pPr indent="450850" algn="just">
              <a:defRPr/>
            </a:pPr>
            <a:r>
              <a:rPr lang="ru-RU" sz="2200" dirty="0">
                <a:solidFill>
                  <a:srgbClr val="000000"/>
                </a:solidFill>
                <a:latin typeface="Arial" pitchFamily="34" charset="0"/>
                <a:cs typeface="Arial" pitchFamily="34" charset="0"/>
              </a:rPr>
              <a:t>Она исследует исключительное влияние переменных факторов на </a:t>
            </a:r>
            <a:r>
              <a:rPr lang="ru-RU" sz="2200" dirty="0" err="1">
                <a:solidFill>
                  <a:srgbClr val="000000"/>
                </a:solidFill>
                <a:latin typeface="Arial" pitchFamily="34" charset="0"/>
                <a:cs typeface="Arial" pitchFamily="34" charset="0"/>
              </a:rPr>
              <a:t>фармакодинамику</a:t>
            </a:r>
            <a:r>
              <a:rPr lang="ru-RU" sz="2200" dirty="0">
                <a:solidFill>
                  <a:srgbClr val="000000"/>
                </a:solidFill>
                <a:latin typeface="Arial" pitchFamily="34" charset="0"/>
                <a:cs typeface="Arial" pitchFamily="34" charset="0"/>
              </a:rPr>
              <a:t> и </a:t>
            </a:r>
            <a:r>
              <a:rPr lang="ru-RU" sz="2200" dirty="0" err="1">
                <a:solidFill>
                  <a:srgbClr val="000000"/>
                </a:solidFill>
                <a:latin typeface="Arial" pitchFamily="34" charset="0"/>
                <a:cs typeface="Arial" pitchFamily="34" charset="0"/>
              </a:rPr>
              <a:t>фармакокинетику</a:t>
            </a:r>
            <a:r>
              <a:rPr lang="ru-RU" sz="2200" dirty="0">
                <a:solidFill>
                  <a:srgbClr val="000000"/>
                </a:solidFill>
                <a:latin typeface="Arial" pitchFamily="34" charset="0"/>
                <a:cs typeface="Arial" pitchFamily="34" charset="0"/>
              </a:rPr>
              <a:t> препаратов.</a:t>
            </a:r>
            <a:endParaRPr lang="uk-UA" sz="2200" dirty="0">
              <a:solidFill>
                <a:schemeClr val="tx1"/>
              </a:solidFill>
              <a:latin typeface="Arial" pitchFamily="34" charset="0"/>
              <a:cs typeface="Arial" pitchFamily="34" charset="0"/>
            </a:endParaRPr>
          </a:p>
        </p:txBody>
      </p:sp>
    </p:spTree>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308100"/>
            <a:ext cx="9144000" cy="5549900"/>
          </a:xfrm>
        </p:spPr>
        <p:txBody>
          <a:bodyPr/>
          <a:lstStyle/>
          <a:p>
            <a:pPr marL="0" indent="0" eaLnBrk="1" hangingPunct="1">
              <a:buFont typeface="Arial" charset="0"/>
              <a:buNone/>
              <a:defRPr/>
            </a:pPr>
            <a:r>
              <a:rPr lang="ru-RU" sz="1800" b="1" dirty="0">
                <a:latin typeface="Arial" pitchFamily="34" charset="0"/>
                <a:cs typeface="Arial" pitchFamily="34" charset="0"/>
              </a:rPr>
              <a:t>Основные направления развития современной биофармации </a:t>
            </a:r>
            <a:r>
              <a:rPr lang="uk-UA" sz="1800" b="1" dirty="0">
                <a:latin typeface="Arial" pitchFamily="34" charset="0"/>
                <a:cs typeface="Arial" pitchFamily="34" charset="0"/>
              </a:rPr>
              <a:t>:</a:t>
            </a:r>
          </a:p>
          <a:p>
            <a:pPr marL="0" indent="176213" eaLnBrk="1" hangingPunct="1">
              <a:spcBef>
                <a:spcPts val="200"/>
              </a:spcBef>
              <a:buFont typeface="Arial" charset="0"/>
              <a:buChar char="•"/>
              <a:defRPr/>
            </a:pPr>
            <a:r>
              <a:rPr lang="ru-RU" sz="1800" dirty="0">
                <a:latin typeface="Arial" pitchFamily="34" charset="0"/>
                <a:cs typeface="Arial" pitchFamily="34" charset="0"/>
              </a:rPr>
              <a:t>Разработка экспериментально-теоретических основ биофармацевтического скрининга;</a:t>
            </a:r>
          </a:p>
          <a:p>
            <a:pPr marL="0" indent="176213" eaLnBrk="1" hangingPunct="1">
              <a:spcBef>
                <a:spcPts val="200"/>
              </a:spcBef>
              <a:buFont typeface="Arial" charset="0"/>
              <a:buChar char="•"/>
              <a:defRPr/>
            </a:pPr>
            <a:r>
              <a:rPr lang="ru-RU" sz="1800" dirty="0">
                <a:latin typeface="Arial" pitchFamily="34" charset="0"/>
                <a:cs typeface="Arial" pitchFamily="34" charset="0"/>
              </a:rPr>
              <a:t>Изучение влияния фармацевтических и других переменных факторов на процессы высвобождения и всасывания лекарственных веществ из лекарственных форм;</a:t>
            </a:r>
          </a:p>
          <a:p>
            <a:pPr marL="0" indent="176213" eaLnBrk="1" hangingPunct="1">
              <a:spcBef>
                <a:spcPts val="200"/>
              </a:spcBef>
              <a:buFont typeface="Arial" charset="0"/>
              <a:buChar char="•"/>
              <a:defRPr/>
            </a:pPr>
            <a:r>
              <a:rPr lang="ru-RU" sz="1800" dirty="0">
                <a:latin typeface="Arial" pitchFamily="34" charset="0"/>
                <a:cs typeface="Arial" pitchFamily="34" charset="0"/>
              </a:rPr>
              <a:t>Изучение </a:t>
            </a:r>
            <a:r>
              <a:rPr lang="ru-RU" sz="1800" dirty="0" err="1">
                <a:latin typeface="Arial" pitchFamily="34" charset="0"/>
                <a:cs typeface="Arial" pitchFamily="34" charset="0"/>
              </a:rPr>
              <a:t>фармакокинетики</a:t>
            </a:r>
            <a:r>
              <a:rPr lang="ru-RU" sz="1800" dirty="0">
                <a:latin typeface="Arial" pitchFamily="34" charset="0"/>
                <a:cs typeface="Arial" pitchFamily="34" charset="0"/>
              </a:rPr>
              <a:t> лекарственных препаратов для оптимизации соединения вспомогательных веществ и способов введения препаратов;</a:t>
            </a:r>
          </a:p>
          <a:p>
            <a:pPr marL="0" indent="176213" eaLnBrk="1" hangingPunct="1">
              <a:spcBef>
                <a:spcPts val="200"/>
              </a:spcBef>
              <a:buFont typeface="Arial" charset="0"/>
              <a:buChar char="•"/>
              <a:defRPr/>
            </a:pPr>
            <a:r>
              <a:rPr lang="ru-RU" sz="1800" dirty="0">
                <a:latin typeface="Arial" pitchFamily="34" charset="0"/>
                <a:cs typeface="Arial" pitchFamily="34" charset="0"/>
              </a:rPr>
              <a:t>Изучение механизмов биофармацевтических процессов, происходящих при взаимодействии компонентов готовой лекарственной формы с белками и липидами мембран различных клеток;</a:t>
            </a:r>
          </a:p>
          <a:p>
            <a:pPr marL="0" indent="176213" eaLnBrk="1" hangingPunct="1">
              <a:spcBef>
                <a:spcPts val="200"/>
              </a:spcBef>
              <a:buFont typeface="Arial" charset="0"/>
              <a:buChar char="•"/>
              <a:defRPr/>
            </a:pPr>
            <a:r>
              <a:rPr lang="ru-RU" sz="1800" dirty="0">
                <a:latin typeface="Arial" pitchFamily="34" charset="0"/>
                <a:cs typeface="Arial" pitchFamily="34" charset="0"/>
              </a:rPr>
              <a:t>Разработка высокочувствительных и избирательных методов анализа фармакологически активных субстанций в биологических жидкостях человека и животных;</a:t>
            </a:r>
          </a:p>
          <a:p>
            <a:pPr marL="0" indent="176213" eaLnBrk="1" hangingPunct="1">
              <a:spcBef>
                <a:spcPts val="200"/>
              </a:spcBef>
              <a:buFont typeface="Arial" charset="0"/>
              <a:buChar char="•"/>
              <a:defRPr/>
            </a:pPr>
            <a:r>
              <a:rPr lang="ru-RU" sz="1800" dirty="0">
                <a:latin typeface="Arial" pitchFamily="34" charset="0"/>
                <a:cs typeface="Arial" pitchFamily="34" charset="0"/>
              </a:rPr>
              <a:t>Поиск новых модуляторов </a:t>
            </a:r>
            <a:r>
              <a:rPr lang="ru-RU" sz="1800" dirty="0" err="1">
                <a:latin typeface="Arial" pitchFamily="34" charset="0"/>
                <a:cs typeface="Arial" pitchFamily="34" charset="0"/>
              </a:rPr>
              <a:t>биодоступности</a:t>
            </a:r>
            <a:r>
              <a:rPr lang="ru-RU" sz="1800" dirty="0">
                <a:latin typeface="Arial" pitchFamily="34" charset="0"/>
                <a:cs typeface="Arial" pitchFamily="34" charset="0"/>
              </a:rPr>
              <a:t>;</a:t>
            </a:r>
          </a:p>
          <a:p>
            <a:pPr marL="0" indent="176213" eaLnBrk="1" hangingPunct="1">
              <a:spcBef>
                <a:spcPts val="200"/>
              </a:spcBef>
              <a:buFont typeface="Arial" charset="0"/>
              <a:buChar char="•"/>
              <a:defRPr/>
            </a:pPr>
            <a:r>
              <a:rPr lang="ru-RU" sz="1800" dirty="0">
                <a:latin typeface="Arial" pitchFamily="34" charset="0"/>
                <a:cs typeface="Arial" pitchFamily="34" charset="0"/>
              </a:rPr>
              <a:t>Создание новых лекарственных форм с заданными биофармацевтическими свойствами, которые должны обеспечивать оптимальную </a:t>
            </a:r>
            <a:r>
              <a:rPr lang="ru-RU" sz="1800" dirty="0" err="1">
                <a:latin typeface="Arial" pitchFamily="34" charset="0"/>
                <a:cs typeface="Arial" pitchFamily="34" charset="0"/>
              </a:rPr>
              <a:t>биодоступность</a:t>
            </a:r>
            <a:r>
              <a:rPr lang="ru-RU" sz="1800" dirty="0">
                <a:latin typeface="Arial" pitchFamily="34" charset="0"/>
                <a:cs typeface="Arial" pitchFamily="34" charset="0"/>
              </a:rPr>
              <a:t> действующих веществ;</a:t>
            </a:r>
          </a:p>
          <a:p>
            <a:pPr marL="0" indent="176213" eaLnBrk="1" hangingPunct="1">
              <a:spcBef>
                <a:spcPts val="200"/>
              </a:spcBef>
              <a:buFont typeface="Arial" charset="0"/>
              <a:buChar char="•"/>
              <a:defRPr/>
            </a:pPr>
            <a:r>
              <a:rPr lang="ru-RU" sz="1800" dirty="0">
                <a:latin typeface="Arial" pitchFamily="34" charset="0"/>
                <a:cs typeface="Arial" pitchFamily="34" charset="0"/>
              </a:rPr>
              <a:t>Изучение биоэквивалентности лекарственных препаратов.</a:t>
            </a:r>
            <a:endParaRPr lang="uk-UA" sz="1800" dirty="0">
              <a:latin typeface="Arial" pitchFamily="34" charset="0"/>
              <a:cs typeface="Arial" pitchFamily="34" charset="0"/>
            </a:endParaRPr>
          </a:p>
        </p:txBody>
      </p:sp>
      <p:sp>
        <p:nvSpPr>
          <p:cNvPr id="4" name="Заголовок 1"/>
          <p:cNvSpPr txBox="1">
            <a:spLocks/>
          </p:cNvSpPr>
          <p:nvPr/>
        </p:nvSpPr>
        <p:spPr>
          <a:xfrm>
            <a:off x="468313" y="333375"/>
            <a:ext cx="7283450" cy="792163"/>
          </a:xfrm>
          <a:prstGeom prst="rect">
            <a:avLst/>
          </a:prstGeom>
        </p:spPr>
        <p:txBody>
          <a:bodyPr anchor="ctr"/>
          <a:lstStyle>
            <a:lvl1pPr algn="ctr" rtl="0" eaLnBrk="1" fontAlgn="base" hangingPunct="1">
              <a:spcBef>
                <a:spcPct val="0"/>
              </a:spcBef>
              <a:spcAft>
                <a:spcPct val="0"/>
              </a:spcAft>
              <a:defRPr sz="4800" b="1" kern="1200">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800" b="1">
                <a:solidFill>
                  <a:schemeClr val="bg1"/>
                </a:solidFill>
                <a:latin typeface="Calibri" pitchFamily="34" charset="0"/>
              </a:defRPr>
            </a:lvl2pPr>
            <a:lvl3pPr algn="ctr" rtl="0" eaLnBrk="1" fontAlgn="base" hangingPunct="1">
              <a:spcBef>
                <a:spcPct val="0"/>
              </a:spcBef>
              <a:spcAft>
                <a:spcPct val="0"/>
              </a:spcAft>
              <a:defRPr sz="4800" b="1">
                <a:solidFill>
                  <a:schemeClr val="bg1"/>
                </a:solidFill>
                <a:latin typeface="Calibri" pitchFamily="34" charset="0"/>
              </a:defRPr>
            </a:lvl3pPr>
            <a:lvl4pPr algn="ctr" rtl="0" eaLnBrk="1" fontAlgn="base" hangingPunct="1">
              <a:spcBef>
                <a:spcPct val="0"/>
              </a:spcBef>
              <a:spcAft>
                <a:spcPct val="0"/>
              </a:spcAft>
              <a:defRPr sz="4800" b="1">
                <a:solidFill>
                  <a:schemeClr val="bg1"/>
                </a:solidFill>
                <a:latin typeface="Calibri" pitchFamily="34" charset="0"/>
              </a:defRPr>
            </a:lvl4pPr>
            <a:lvl5pPr algn="ctr" rtl="0" eaLnBrk="1" fontAlgn="base" hangingPunct="1">
              <a:spcBef>
                <a:spcPct val="0"/>
              </a:spcBef>
              <a:spcAft>
                <a:spcPct val="0"/>
              </a:spcAft>
              <a:defRPr sz="4800" b="1">
                <a:solidFill>
                  <a:schemeClr val="bg1"/>
                </a:solidFill>
                <a:latin typeface="Calibri" pitchFamily="34" charset="0"/>
              </a:defRPr>
            </a:lvl5pPr>
            <a:lvl6pPr marL="457200" algn="ctr" rtl="0" eaLnBrk="1" fontAlgn="base" hangingPunct="1">
              <a:spcBef>
                <a:spcPct val="0"/>
              </a:spcBef>
              <a:spcAft>
                <a:spcPct val="0"/>
              </a:spcAft>
              <a:defRPr sz="4800" b="1">
                <a:solidFill>
                  <a:schemeClr val="bg1"/>
                </a:solidFill>
                <a:latin typeface="Calibri" pitchFamily="34" charset="0"/>
              </a:defRPr>
            </a:lvl6pPr>
            <a:lvl7pPr marL="914400" algn="ctr" rtl="0" eaLnBrk="1" fontAlgn="base" hangingPunct="1">
              <a:spcBef>
                <a:spcPct val="0"/>
              </a:spcBef>
              <a:spcAft>
                <a:spcPct val="0"/>
              </a:spcAft>
              <a:defRPr sz="4800" b="1">
                <a:solidFill>
                  <a:schemeClr val="bg1"/>
                </a:solidFill>
                <a:latin typeface="Calibri" pitchFamily="34" charset="0"/>
              </a:defRPr>
            </a:lvl7pPr>
            <a:lvl8pPr marL="1371600" algn="ctr" rtl="0" eaLnBrk="1" fontAlgn="base" hangingPunct="1">
              <a:spcBef>
                <a:spcPct val="0"/>
              </a:spcBef>
              <a:spcAft>
                <a:spcPct val="0"/>
              </a:spcAft>
              <a:defRPr sz="4800" b="1">
                <a:solidFill>
                  <a:schemeClr val="bg1"/>
                </a:solidFill>
                <a:latin typeface="Calibri" pitchFamily="34" charset="0"/>
              </a:defRPr>
            </a:lvl8pPr>
            <a:lvl9pPr marL="1828800" algn="ctr" rtl="0" eaLnBrk="1" fontAlgn="base" hangingPunct="1">
              <a:spcBef>
                <a:spcPct val="0"/>
              </a:spcBef>
              <a:spcAft>
                <a:spcPct val="0"/>
              </a:spcAft>
              <a:defRPr sz="4800" b="1">
                <a:solidFill>
                  <a:schemeClr val="bg1"/>
                </a:solidFill>
                <a:latin typeface="Calibri" pitchFamily="34" charset="0"/>
              </a:defRPr>
            </a:lvl9pPr>
          </a:lstStyle>
          <a:p>
            <a:pPr>
              <a:defRPr/>
            </a:pPr>
            <a:r>
              <a:rPr lang="uk-UA" sz="2800" dirty="0">
                <a:latin typeface="Arial" pitchFamily="34" charset="0"/>
                <a:cs typeface="Arial" pitchFamily="34" charset="0"/>
              </a:rPr>
              <a:t>1. </a:t>
            </a:r>
            <a:r>
              <a:rPr lang="uk-UA" sz="2800" dirty="0" err="1">
                <a:latin typeface="Arial" pitchFamily="34" charset="0"/>
                <a:cs typeface="Arial" pitchFamily="34" charset="0"/>
              </a:rPr>
              <a:t>Биофармация</a:t>
            </a:r>
            <a:r>
              <a:rPr lang="uk-UA" sz="2800" dirty="0">
                <a:latin typeface="Arial" pitchFamily="34" charset="0"/>
                <a:cs typeface="Arial" pitchFamily="34" charset="0"/>
              </a:rPr>
              <a:t> </a:t>
            </a:r>
            <a:r>
              <a:rPr lang="uk-UA" sz="2800" dirty="0" err="1">
                <a:latin typeface="Arial" pitchFamily="34" charset="0"/>
                <a:cs typeface="Arial" pitchFamily="34" charset="0"/>
              </a:rPr>
              <a:t>как</a:t>
            </a:r>
            <a:r>
              <a:rPr lang="uk-UA" sz="2800" dirty="0">
                <a:latin typeface="Arial" pitchFamily="34" charset="0"/>
                <a:cs typeface="Arial" pitchFamily="34" charset="0"/>
              </a:rPr>
              <a:t> </a:t>
            </a:r>
            <a:r>
              <a:rPr lang="uk-UA" sz="2800" dirty="0" err="1">
                <a:latin typeface="Arial" pitchFamily="34" charset="0"/>
                <a:cs typeface="Arial" pitchFamily="34" charset="0"/>
              </a:rPr>
              <a:t>теоретическая</a:t>
            </a:r>
            <a:r>
              <a:rPr lang="uk-UA" sz="2800" dirty="0">
                <a:latin typeface="Arial" pitchFamily="34" charset="0"/>
                <a:cs typeface="Arial" pitchFamily="34" charset="0"/>
              </a:rPr>
              <a:t> основа </a:t>
            </a:r>
            <a:r>
              <a:rPr lang="uk-UA" sz="2800" dirty="0" err="1">
                <a:latin typeface="Arial" pitchFamily="34" charset="0"/>
                <a:cs typeface="Arial" pitchFamily="34" charset="0"/>
              </a:rPr>
              <a:t>технологии</a:t>
            </a:r>
            <a:r>
              <a:rPr lang="uk-UA" sz="2800" dirty="0">
                <a:latin typeface="Arial" pitchFamily="34" charset="0"/>
                <a:cs typeface="Arial" pitchFamily="34" charset="0"/>
              </a:rPr>
              <a:t> </a:t>
            </a:r>
            <a:r>
              <a:rPr lang="uk-UA" sz="2800" dirty="0" err="1">
                <a:latin typeface="Arial" pitchFamily="34" charset="0"/>
                <a:cs typeface="Arial" pitchFamily="34" charset="0"/>
              </a:rPr>
              <a:t>лекарств</a:t>
            </a:r>
            <a:r>
              <a:rPr lang="uk-UA" sz="2800" dirty="0">
                <a:latin typeface="Arial" pitchFamily="34" charset="0"/>
                <a:cs typeface="Arial" pitchFamily="34" charset="0"/>
              </a:rPr>
              <a:t>.</a:t>
            </a:r>
            <a:endParaRPr lang="ru-RU" sz="2800" dirty="0"/>
          </a:p>
        </p:txBody>
      </p:sp>
      <p:sp>
        <p:nvSpPr>
          <p:cNvPr id="6" name="Овал 5"/>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3E82ABE2-27DB-4B39-987A-0DCDDABBC345}" type="slidenum">
              <a:rPr lang="ru-RU" altLang="uk-UA" smtClean="0"/>
              <a:pPr algn="ctr" eaLnBrk="1" hangingPunct="1">
                <a:defRPr/>
              </a:pPr>
              <a:t>6</a:t>
            </a:fld>
            <a:endParaRPr lang="ru-RU" altLang="uk-UA"/>
          </a:p>
        </p:txBody>
      </p:sp>
    </p:spTree>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sz="3200" dirty="0">
                <a:latin typeface="Arial" pitchFamily="34" charset="0"/>
                <a:cs typeface="Arial" pitchFamily="34" charset="0"/>
              </a:rPr>
              <a:t>2. </a:t>
            </a:r>
            <a:r>
              <a:rPr lang="uk-UA" sz="3200" dirty="0" err="1">
                <a:latin typeface="Arial" pitchFamily="34" charset="0"/>
                <a:cs typeface="Arial" pitchFamily="34" charset="0"/>
              </a:rPr>
              <a:t>Исторические</a:t>
            </a:r>
            <a:r>
              <a:rPr lang="uk-UA" sz="3200" dirty="0">
                <a:latin typeface="Arial" pitchFamily="34" charset="0"/>
                <a:cs typeface="Arial" pitchFamily="34" charset="0"/>
              </a:rPr>
              <a:t> </a:t>
            </a:r>
            <a:r>
              <a:rPr lang="uk-UA" sz="3200" dirty="0" err="1">
                <a:latin typeface="Arial" pitchFamily="34" charset="0"/>
                <a:cs typeface="Arial" pitchFamily="34" charset="0"/>
              </a:rPr>
              <a:t>этапы</a:t>
            </a:r>
            <a:r>
              <a:rPr lang="uk-UA" sz="3200" dirty="0">
                <a:latin typeface="Arial" pitchFamily="34" charset="0"/>
                <a:cs typeface="Arial" pitchFamily="34" charset="0"/>
              </a:rPr>
              <a:t> </a:t>
            </a:r>
            <a:r>
              <a:rPr lang="uk-UA" sz="3200" dirty="0" err="1">
                <a:latin typeface="Arial" pitchFamily="34" charset="0"/>
                <a:cs typeface="Arial" pitchFamily="34" charset="0"/>
              </a:rPr>
              <a:t>развития</a:t>
            </a:r>
            <a:r>
              <a:rPr lang="uk-UA" sz="3200" dirty="0">
                <a:latin typeface="Arial" pitchFamily="34" charset="0"/>
                <a:cs typeface="Arial" pitchFamily="34" charset="0"/>
              </a:rPr>
              <a:t> биофармации </a:t>
            </a:r>
            <a:r>
              <a:rPr lang="uk-UA" sz="3200" dirty="0" err="1">
                <a:latin typeface="Arial" pitchFamily="34" charset="0"/>
                <a:cs typeface="Arial" pitchFamily="34" charset="0"/>
              </a:rPr>
              <a:t>как</a:t>
            </a:r>
            <a:r>
              <a:rPr lang="uk-UA" sz="3200" dirty="0">
                <a:latin typeface="Arial" pitchFamily="34" charset="0"/>
                <a:cs typeface="Arial" pitchFamily="34" charset="0"/>
              </a:rPr>
              <a:t> науки.</a:t>
            </a:r>
            <a:endParaRPr lang="ru-RU" sz="3200" dirty="0"/>
          </a:p>
        </p:txBody>
      </p:sp>
      <p:sp>
        <p:nvSpPr>
          <p:cNvPr id="3" name="Объект 2"/>
          <p:cNvSpPr>
            <a:spLocks noGrp="1"/>
          </p:cNvSpPr>
          <p:nvPr>
            <p:ph idx="1"/>
          </p:nvPr>
        </p:nvSpPr>
        <p:spPr>
          <a:xfrm>
            <a:off x="0" y="1401763"/>
            <a:ext cx="9144000" cy="3106737"/>
          </a:xfrm>
        </p:spPr>
        <p:style>
          <a:lnRef idx="2">
            <a:schemeClr val="accent4"/>
          </a:lnRef>
          <a:fillRef idx="1">
            <a:schemeClr val="lt1"/>
          </a:fillRef>
          <a:effectRef idx="0">
            <a:schemeClr val="accent4"/>
          </a:effectRef>
          <a:fontRef idx="minor">
            <a:schemeClr val="dk1"/>
          </a:fontRef>
        </p:style>
        <p:txBody>
          <a:bodyPr/>
          <a:lstStyle/>
          <a:p>
            <a:pPr marL="0" indent="0" eaLnBrk="1" hangingPunct="1">
              <a:buFont typeface="Arial" charset="0"/>
              <a:buNone/>
              <a:defRPr/>
            </a:pPr>
            <a:r>
              <a:rPr lang="ru-RU" sz="2800" dirty="0">
                <a:latin typeface="Arial" pitchFamily="34" charset="0"/>
                <a:cs typeface="Arial" pitchFamily="34" charset="0"/>
              </a:rPr>
              <a:t>Предпосылкой формирования биофармации как науки является установление фактов </a:t>
            </a:r>
            <a:r>
              <a:rPr lang="ru-RU" sz="2800" dirty="0" err="1">
                <a:latin typeface="Arial" pitchFamily="34" charset="0"/>
                <a:cs typeface="Arial" pitchFamily="34" charset="0"/>
              </a:rPr>
              <a:t>терапевтичес</a:t>
            </a:r>
            <a:r>
              <a:rPr lang="ru-RU" sz="2800" dirty="0">
                <a:latin typeface="Arial" pitchFamily="34" charset="0"/>
                <a:cs typeface="Arial" pitchFamily="34" charset="0"/>
              </a:rPr>
              <a:t>-кой неэквивалентности лекарственных препаратов (лекарственные препараты разных производителей с одинаковой действующей веществом в аналогичных количествах обнаруживают разную терапевтическую активность).</a:t>
            </a:r>
            <a:endParaRPr lang="uk-UA" sz="2800" dirty="0"/>
          </a:p>
        </p:txBody>
      </p:sp>
      <p:pic>
        <p:nvPicPr>
          <p:cNvPr id="9220" name="Picture 2" descr="http://hollydolly.com.ua/images/Vitamini_dlya_zreniya_na_kazhdij_den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581525"/>
            <a:ext cx="34925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7FEA7F02-ECB6-4919-8D17-F7F41430616F}" type="slidenum">
              <a:rPr lang="ru-RU" altLang="uk-UA" smtClean="0"/>
              <a:pPr algn="ctr" eaLnBrk="1" hangingPunct="1">
                <a:defRPr/>
              </a:pPr>
              <a:t>7</a:t>
            </a:fld>
            <a:endParaRPr lang="ru-RU" altLang="uk-UA"/>
          </a:p>
        </p:txBody>
      </p:sp>
      <p:sp>
        <p:nvSpPr>
          <p:cNvPr id="6" name="Прямоугольник 5"/>
          <p:cNvSpPr/>
          <p:nvPr/>
        </p:nvSpPr>
        <p:spPr>
          <a:xfrm>
            <a:off x="0" y="4581525"/>
            <a:ext cx="5435600" cy="193833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lang="ru-RU" sz="2000" dirty="0">
                <a:latin typeface="Arial" pitchFamily="34" charset="0"/>
                <a:cs typeface="Arial" pitchFamily="34" charset="0"/>
              </a:rPr>
              <a:t>Это было обусловлено рядом причин: организация технологического процесса, использование разных вспомогательных веществ, степень измельчения субстанций и тому подобное. Так, появился термин «фармацевтические факторы».</a:t>
            </a:r>
            <a:endParaRPr lang="uk-UA" sz="2000" dirty="0">
              <a:latin typeface="Arial" pitchFamily="34" charset="0"/>
              <a:cs typeface="Arial" pitchFamily="34" charset="0"/>
            </a:endParaRPr>
          </a:p>
        </p:txBody>
      </p:sp>
    </p:spTree>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sz="3200" dirty="0">
                <a:latin typeface="Arial" pitchFamily="34" charset="0"/>
                <a:cs typeface="Arial" pitchFamily="34" charset="0"/>
              </a:rPr>
              <a:t>2. </a:t>
            </a:r>
            <a:r>
              <a:rPr lang="uk-UA" sz="3200" dirty="0" err="1">
                <a:latin typeface="Arial" pitchFamily="34" charset="0"/>
                <a:cs typeface="Arial" pitchFamily="34" charset="0"/>
              </a:rPr>
              <a:t>Исторические</a:t>
            </a:r>
            <a:r>
              <a:rPr lang="uk-UA" sz="3200" dirty="0">
                <a:latin typeface="Arial" pitchFamily="34" charset="0"/>
                <a:cs typeface="Arial" pitchFamily="34" charset="0"/>
              </a:rPr>
              <a:t> </a:t>
            </a:r>
            <a:r>
              <a:rPr lang="uk-UA" sz="3200" dirty="0" err="1">
                <a:latin typeface="Arial" pitchFamily="34" charset="0"/>
                <a:cs typeface="Arial" pitchFamily="34" charset="0"/>
              </a:rPr>
              <a:t>этапы</a:t>
            </a:r>
            <a:r>
              <a:rPr lang="uk-UA" sz="3200" dirty="0">
                <a:latin typeface="Arial" pitchFamily="34" charset="0"/>
                <a:cs typeface="Arial" pitchFamily="34" charset="0"/>
              </a:rPr>
              <a:t> </a:t>
            </a:r>
            <a:r>
              <a:rPr lang="uk-UA" sz="3200" dirty="0" err="1">
                <a:latin typeface="Arial" pitchFamily="34" charset="0"/>
                <a:cs typeface="Arial" pitchFamily="34" charset="0"/>
              </a:rPr>
              <a:t>развития</a:t>
            </a:r>
            <a:r>
              <a:rPr lang="uk-UA" sz="3200" dirty="0">
                <a:latin typeface="Arial" pitchFamily="34" charset="0"/>
                <a:cs typeface="Arial" pitchFamily="34" charset="0"/>
              </a:rPr>
              <a:t> биофармации </a:t>
            </a:r>
            <a:r>
              <a:rPr lang="uk-UA" sz="3200" dirty="0" err="1">
                <a:latin typeface="Arial" pitchFamily="34" charset="0"/>
                <a:cs typeface="Arial" pitchFamily="34" charset="0"/>
              </a:rPr>
              <a:t>как</a:t>
            </a:r>
            <a:r>
              <a:rPr lang="uk-UA" sz="3200" dirty="0">
                <a:latin typeface="Arial" pitchFamily="34" charset="0"/>
                <a:cs typeface="Arial" pitchFamily="34" charset="0"/>
              </a:rPr>
              <a:t> науки.</a:t>
            </a:r>
            <a:endParaRPr lang="ru-RU" sz="3200" dirty="0"/>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09DE1753-E761-4881-A692-C8DEFE9B83C9}" type="slidenum">
              <a:rPr lang="ru-RU" altLang="uk-UA" smtClean="0"/>
              <a:pPr algn="ctr" eaLnBrk="1" hangingPunct="1">
                <a:defRPr/>
              </a:pPr>
              <a:t>8</a:t>
            </a:fld>
            <a:endParaRPr lang="ru-RU" altLang="uk-UA"/>
          </a:p>
        </p:txBody>
      </p:sp>
      <p:sp>
        <p:nvSpPr>
          <p:cNvPr id="10244" name="Объект 6"/>
          <p:cNvSpPr>
            <a:spLocks noGrp="1"/>
          </p:cNvSpPr>
          <p:nvPr>
            <p:ph idx="1"/>
          </p:nvPr>
        </p:nvSpPr>
        <p:spPr>
          <a:xfrm>
            <a:off x="103188" y="1341438"/>
            <a:ext cx="8861425" cy="5208587"/>
          </a:xfrm>
        </p:spPr>
        <p:txBody>
          <a:bodyPr/>
          <a:lstStyle/>
          <a:p>
            <a:pPr eaLnBrk="1" hangingPunct="1"/>
            <a:r>
              <a:rPr lang="ru-RU" altLang="uk-UA" sz="2800">
                <a:latin typeface="Arial" panose="020B0604020202020204" pitchFamily="34" charset="0"/>
                <a:cs typeface="Arial" panose="020B0604020202020204" pitchFamily="34" charset="0"/>
              </a:rPr>
              <a:t>Основоположниками биофармации считаются американские ученые </a:t>
            </a:r>
            <a:r>
              <a:rPr lang="ru-RU" altLang="uk-UA" sz="2800" b="1">
                <a:latin typeface="Arial" panose="020B0604020202020204" pitchFamily="34" charset="0"/>
                <a:cs typeface="Arial" panose="020B0604020202020204" pitchFamily="34" charset="0"/>
              </a:rPr>
              <a:t>Леви и Вагнер</a:t>
            </a:r>
            <a:r>
              <a:rPr lang="ru-RU" altLang="uk-UA" sz="2800">
                <a:latin typeface="Arial" panose="020B0604020202020204" pitchFamily="34" charset="0"/>
                <a:cs typeface="Arial" panose="020B0604020202020204" pitchFamily="34" charset="0"/>
              </a:rPr>
              <a:t>, благодаря работам которых был принят термин «биофармация», используемый в большинстве европейских стран как эквивалент английского термина«</a:t>
            </a:r>
            <a:r>
              <a:rPr lang="en-GB" altLang="uk-UA" sz="2800">
                <a:latin typeface="Arial" panose="020B0604020202020204" pitchFamily="34" charset="0"/>
                <a:cs typeface="Arial" panose="020B0604020202020204" pitchFamily="34" charset="0"/>
              </a:rPr>
              <a:t>bio</a:t>
            </a:r>
            <a:r>
              <a:rPr lang="en-US" altLang="uk-UA" sz="2800">
                <a:latin typeface="Arial" panose="020B0604020202020204" pitchFamily="34" charset="0"/>
                <a:cs typeface="Arial" panose="020B0604020202020204" pitchFamily="34" charset="0"/>
              </a:rPr>
              <a:t>ph</a:t>
            </a:r>
            <a:r>
              <a:rPr lang="en-GB" altLang="uk-UA" sz="2800">
                <a:latin typeface="Arial" panose="020B0604020202020204" pitchFamily="34" charset="0"/>
                <a:cs typeface="Arial" panose="020B0604020202020204" pitchFamily="34" charset="0"/>
              </a:rPr>
              <a:t>armaceutics».</a:t>
            </a:r>
          </a:p>
          <a:p>
            <a:pPr eaLnBrk="1" hangingPunct="1"/>
            <a:r>
              <a:rPr lang="ru-RU" altLang="uk-UA" sz="2800">
                <a:latin typeface="Arial" panose="020B0604020202020204" pitchFamily="34" charset="0"/>
                <a:cs typeface="Arial" panose="020B0604020202020204" pitchFamily="34" charset="0"/>
              </a:rPr>
              <a:t>Сам термин «биофармация» появился впервые в научной фармации США в 60-х годах 20-го столетия и вскоре получил всеобщее международное признание</a:t>
            </a:r>
            <a:r>
              <a:rPr lang="uk-UA" altLang="uk-UA" sz="2800">
                <a:latin typeface="Arial" panose="020B0604020202020204" pitchFamily="34" charset="0"/>
                <a:cs typeface="Arial" panose="020B0604020202020204" pitchFamily="34" charset="0"/>
              </a:rPr>
              <a:t>.</a:t>
            </a:r>
            <a:br>
              <a:rPr lang="ru-RU" altLang="uk-UA">
                <a:latin typeface="Arial" panose="020B0604020202020204" pitchFamily="34" charset="0"/>
                <a:cs typeface="Arial" panose="020B0604020202020204" pitchFamily="34" charset="0"/>
              </a:rPr>
            </a:br>
            <a:endParaRPr lang="ru-RU" altLang="uk-UA">
              <a:latin typeface="Arial" panose="020B0604020202020204" pitchFamily="34" charset="0"/>
              <a:cs typeface="Arial" panose="020B0604020202020204" pitchFamily="34" charset="0"/>
            </a:endParaRPr>
          </a:p>
        </p:txBody>
      </p:sp>
      <p:pic>
        <p:nvPicPr>
          <p:cNvPr id="10245" name="Picture 2" descr="https://im1-tub-ua.yandex.net/i?id=d3920a63db6ccd070bcd8a19db04d94d-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775" y="5373688"/>
            <a:ext cx="295275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sz="3200" dirty="0">
                <a:latin typeface="Arial" pitchFamily="34" charset="0"/>
                <a:cs typeface="Arial" pitchFamily="34" charset="0"/>
              </a:rPr>
              <a:t>2. </a:t>
            </a:r>
            <a:r>
              <a:rPr lang="uk-UA" sz="3200" dirty="0" err="1">
                <a:latin typeface="Arial" pitchFamily="34" charset="0"/>
                <a:cs typeface="Arial" pitchFamily="34" charset="0"/>
              </a:rPr>
              <a:t>Исторические</a:t>
            </a:r>
            <a:r>
              <a:rPr lang="uk-UA" sz="3200" dirty="0">
                <a:latin typeface="Arial" pitchFamily="34" charset="0"/>
                <a:cs typeface="Arial" pitchFamily="34" charset="0"/>
              </a:rPr>
              <a:t> </a:t>
            </a:r>
            <a:r>
              <a:rPr lang="uk-UA" sz="3200" dirty="0" err="1">
                <a:latin typeface="Arial" pitchFamily="34" charset="0"/>
                <a:cs typeface="Arial" pitchFamily="34" charset="0"/>
              </a:rPr>
              <a:t>этапы</a:t>
            </a:r>
            <a:r>
              <a:rPr lang="uk-UA" sz="3200" dirty="0">
                <a:latin typeface="Arial" pitchFamily="34" charset="0"/>
                <a:cs typeface="Arial" pitchFamily="34" charset="0"/>
              </a:rPr>
              <a:t> </a:t>
            </a:r>
            <a:r>
              <a:rPr lang="uk-UA" sz="3200" dirty="0" err="1">
                <a:latin typeface="Arial" pitchFamily="34" charset="0"/>
                <a:cs typeface="Arial" pitchFamily="34" charset="0"/>
              </a:rPr>
              <a:t>развития</a:t>
            </a:r>
            <a:r>
              <a:rPr lang="uk-UA" sz="3200" dirty="0">
                <a:latin typeface="Arial" pitchFamily="34" charset="0"/>
                <a:cs typeface="Arial" pitchFamily="34" charset="0"/>
              </a:rPr>
              <a:t> биофармации </a:t>
            </a:r>
            <a:r>
              <a:rPr lang="uk-UA" sz="3200" dirty="0" err="1">
                <a:latin typeface="Arial" pitchFamily="34" charset="0"/>
                <a:cs typeface="Arial" pitchFamily="34" charset="0"/>
              </a:rPr>
              <a:t>как</a:t>
            </a:r>
            <a:r>
              <a:rPr lang="uk-UA" sz="3200" dirty="0">
                <a:latin typeface="Arial" pitchFamily="34" charset="0"/>
                <a:cs typeface="Arial" pitchFamily="34" charset="0"/>
              </a:rPr>
              <a:t> науки.</a:t>
            </a:r>
            <a:endParaRPr lang="ru-RU" sz="3200" dirty="0"/>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35B8AA44-9A0E-4904-BFEF-8D30D1993646}" type="slidenum">
              <a:rPr lang="ru-RU" altLang="uk-UA" smtClean="0"/>
              <a:pPr algn="ctr" eaLnBrk="1" hangingPunct="1">
                <a:defRPr/>
              </a:pPr>
              <a:t>9</a:t>
            </a:fld>
            <a:endParaRPr lang="ru-RU" altLang="uk-UA"/>
          </a:p>
        </p:txBody>
      </p:sp>
      <p:sp>
        <p:nvSpPr>
          <p:cNvPr id="7" name="Объект 6"/>
          <p:cNvSpPr>
            <a:spLocks noGrp="1"/>
          </p:cNvSpPr>
          <p:nvPr>
            <p:ph idx="1"/>
          </p:nvPr>
        </p:nvSpPr>
        <p:spPr>
          <a:xfrm>
            <a:off x="103188" y="1341438"/>
            <a:ext cx="9040812" cy="5616575"/>
          </a:xfrm>
        </p:spPr>
        <p:txBody>
          <a:bodyPr/>
          <a:lstStyle/>
          <a:p>
            <a:pPr eaLnBrk="1" hangingPunct="1">
              <a:buFont typeface="Arial" charset="0"/>
              <a:buChar char="•"/>
              <a:defRPr/>
            </a:pPr>
            <a:r>
              <a:rPr lang="ru-RU" sz="2000" dirty="0">
                <a:latin typeface="Arial" pitchFamily="34" charset="0"/>
                <a:cs typeface="Arial" pitchFamily="34" charset="0"/>
              </a:rPr>
              <a:t>Первым случаем (получившим широкую огласку) точно установленной терапевтической неэквивалентности препаратов, содержащих одинаковые дозы одного и того же вещества был зафиксирован в США</a:t>
            </a:r>
            <a:r>
              <a:rPr lang="uk-UA" sz="2000" dirty="0">
                <a:latin typeface="Arial" pitchFamily="34" charset="0"/>
                <a:cs typeface="Arial" pitchFamily="34" charset="0"/>
              </a:rPr>
              <a:t>.</a:t>
            </a:r>
          </a:p>
          <a:p>
            <a:pPr eaLnBrk="1" hangingPunct="1">
              <a:buFont typeface="Arial" charset="0"/>
              <a:buChar char="•"/>
              <a:defRPr/>
            </a:pPr>
            <a:r>
              <a:rPr lang="ru-RU" sz="2000" dirty="0">
                <a:latin typeface="Arial" pitchFamily="34" charset="0"/>
                <a:cs typeface="Arial" pitchFamily="34" charset="0"/>
              </a:rPr>
              <a:t>При назначении в одной из клиник США таблеток одного лекарственного препарата, действующего специфически на процессы свертывания крови, приобретенного от двух различных фармацевтических фирм, содержащих одинаковые дозы, неожиданно было обнаружено, что таблетки одной фирмы оказались в 2 раза активнее таблеток другой фирмы.</a:t>
            </a:r>
          </a:p>
          <a:p>
            <a:pPr eaLnBrk="1" hangingPunct="1">
              <a:buFont typeface="Arial" charset="0"/>
              <a:buChar char="•"/>
              <a:defRPr/>
            </a:pPr>
            <a:r>
              <a:rPr lang="ru-RU" sz="2000" dirty="0">
                <a:latin typeface="Arial" pitchFamily="34" charset="0"/>
                <a:cs typeface="Arial" pitchFamily="34" charset="0"/>
              </a:rPr>
              <a:t>Химическим анализом не обнаружено никаких </a:t>
            </a:r>
          </a:p>
          <a:p>
            <a:pPr marL="0" indent="0" eaLnBrk="1" hangingPunct="1">
              <a:buFont typeface="Arial" panose="020B0604020202020204" pitchFamily="34" charset="0"/>
              <a:buNone/>
              <a:defRPr/>
            </a:pPr>
            <a:r>
              <a:rPr lang="ru-RU" sz="2000" dirty="0">
                <a:latin typeface="Arial" pitchFamily="34" charset="0"/>
                <a:cs typeface="Arial" pitchFamily="34" charset="0"/>
              </a:rPr>
              <a:t>отклонений в содержании лекарственного вещества </a:t>
            </a:r>
          </a:p>
          <a:p>
            <a:pPr marL="0" indent="0" eaLnBrk="1" hangingPunct="1">
              <a:buFont typeface="Arial" panose="020B0604020202020204" pitchFamily="34" charset="0"/>
              <a:buNone/>
              <a:defRPr/>
            </a:pPr>
            <a:r>
              <a:rPr lang="ru-RU" sz="2000" dirty="0">
                <a:latin typeface="Arial" pitchFamily="34" charset="0"/>
                <a:cs typeface="Arial" pitchFamily="34" charset="0"/>
              </a:rPr>
              <a:t>в таблетках обеих фирм</a:t>
            </a:r>
            <a:r>
              <a:rPr lang="uk-UA" sz="2000" dirty="0">
                <a:latin typeface="Arial" pitchFamily="34" charset="0"/>
                <a:cs typeface="Arial" pitchFamily="34" charset="0"/>
              </a:rPr>
              <a:t>.</a:t>
            </a:r>
          </a:p>
          <a:p>
            <a:pPr eaLnBrk="1" hangingPunct="1">
              <a:buFont typeface="Arial" charset="0"/>
              <a:buChar char="•"/>
              <a:defRPr/>
            </a:pPr>
            <a:r>
              <a:rPr lang="ru-RU" sz="2000" dirty="0">
                <a:latin typeface="Arial" pitchFamily="34" charset="0"/>
                <a:cs typeface="Arial" pitchFamily="34" charset="0"/>
              </a:rPr>
              <a:t>Позже подобное явление было обнаружено у многих</a:t>
            </a:r>
          </a:p>
          <a:p>
            <a:pPr marL="0" indent="0" eaLnBrk="1" hangingPunct="1">
              <a:buFont typeface="Arial" panose="020B0604020202020204" pitchFamily="34" charset="0"/>
              <a:buNone/>
              <a:defRPr/>
            </a:pPr>
            <a:r>
              <a:rPr lang="ru-RU" sz="2000" dirty="0">
                <a:latin typeface="Arial" pitchFamily="34" charset="0"/>
                <a:cs typeface="Arial" pitchFamily="34" charset="0"/>
              </a:rPr>
              <a:t>антибиотиков (тетрациклина, левомицетина, </a:t>
            </a:r>
            <a:r>
              <a:rPr lang="ru-RU" sz="2000" dirty="0" err="1">
                <a:latin typeface="Arial" pitchFamily="34" charset="0"/>
                <a:cs typeface="Arial" pitchFamily="34" charset="0"/>
              </a:rPr>
              <a:t>эритроми</a:t>
            </a:r>
            <a:r>
              <a:rPr lang="ru-RU" sz="2000" dirty="0">
                <a:latin typeface="Arial" pitchFamily="34" charset="0"/>
                <a:cs typeface="Arial" pitchFamily="34" charset="0"/>
              </a:rPr>
              <a:t>-</a:t>
            </a:r>
          </a:p>
          <a:p>
            <a:pPr marL="0" indent="0" eaLnBrk="1" hangingPunct="1">
              <a:buFont typeface="Arial" panose="020B0604020202020204" pitchFamily="34" charset="0"/>
              <a:buNone/>
              <a:defRPr/>
            </a:pPr>
            <a:r>
              <a:rPr lang="ru-RU" sz="2000" dirty="0" err="1">
                <a:latin typeface="Arial" pitchFamily="34" charset="0"/>
                <a:cs typeface="Arial" pitchFamily="34" charset="0"/>
              </a:rPr>
              <a:t>цина</a:t>
            </a:r>
            <a:r>
              <a:rPr lang="ru-RU" sz="2000" dirty="0">
                <a:latin typeface="Arial" pitchFamily="34" charset="0"/>
                <a:cs typeface="Arial" pitchFamily="34" charset="0"/>
              </a:rPr>
              <a:t>), стероидных гормонов, сульфаниламидов и др.</a:t>
            </a:r>
            <a:endParaRPr lang="uk-UA" sz="2000" dirty="0">
              <a:latin typeface="Arial" pitchFamily="34" charset="0"/>
              <a:cs typeface="Arial" pitchFamily="34" charset="0"/>
            </a:endParaRPr>
          </a:p>
        </p:txBody>
      </p:sp>
      <p:pic>
        <p:nvPicPr>
          <p:cNvPr id="11269" name="Picture 2" descr="http://www.gifmania.ru/Animated-Gifs-Lyudi/Animations-Professions/Images-Nurses/Nurses-6118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4292600"/>
            <a:ext cx="21955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theme/theme1.xml><?xml version="1.0" encoding="utf-8"?>
<a:theme xmlns:a="http://schemas.openxmlformats.org/drawingml/2006/main" name="First_Aid">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First_Aid</Template>
  <TotalTime>209</TotalTime>
  <Words>1827</Words>
  <Application>Microsoft Office PowerPoint</Application>
  <PresentationFormat>Екран (4:3)</PresentationFormat>
  <Paragraphs>169</Paragraphs>
  <Slides>22</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22</vt:i4>
      </vt:variant>
    </vt:vector>
  </HeadingPairs>
  <TitlesOfParts>
    <vt:vector size="27" baseType="lpstr">
      <vt:lpstr>Arial</vt:lpstr>
      <vt:lpstr>Arial Black</vt:lpstr>
      <vt:lpstr>Calibri</vt:lpstr>
      <vt:lpstr>Wingdings</vt:lpstr>
      <vt:lpstr>First_Aid</vt:lpstr>
      <vt:lpstr>Биофармация, как теоретическая основа технологии лекарственных препаратов. Исторический обзор развития биофармации. Современные требования к оценке качества лекарственных препаратов.</vt:lpstr>
      <vt:lpstr>План лекции</vt:lpstr>
      <vt:lpstr>1. Биофармация как теоретическая основа технологии лекарств.</vt:lpstr>
      <vt:lpstr>1. Биофармация как теоретическая основа технологии лекарств.</vt:lpstr>
      <vt:lpstr>1. Биофармация как теоретическая основа технологии лекарств.</vt:lpstr>
      <vt:lpstr>Презентація PowerPoint</vt:lpstr>
      <vt:lpstr>2. Исторические этапы развития биофармации как науки.</vt:lpstr>
      <vt:lpstr>2. Исторические этапы развития биофармации как науки.</vt:lpstr>
      <vt:lpstr>2. Исторические этапы развития биофармации как науки.</vt:lpstr>
      <vt:lpstr>2. Исторические этапы развития биофармации как науки.</vt:lpstr>
      <vt:lpstr>3. Основные понятия и термины биофармации.</vt:lpstr>
      <vt:lpstr>3. Основные понятия и термины биофармации.</vt:lpstr>
      <vt:lpstr>3. Основные понятия и термины биофармации.</vt:lpstr>
      <vt:lpstr>3. Основные понятия и термины биофармации.</vt:lpstr>
      <vt:lpstr>3. Основные понятия и термины биофармации.</vt:lpstr>
      <vt:lpstr>3. Основные понятия и термины биофармации.</vt:lpstr>
      <vt:lpstr>3. Основные понятия и термины биофармации.</vt:lpstr>
      <vt:lpstr>4. Современные требования к оценке качества лекарственных препаратов</vt:lpstr>
      <vt:lpstr>4. Современные требования к оценке качества лекарственных препаратов</vt:lpstr>
      <vt:lpstr>4. Современные требования к оценке качества лекарственных препаратов</vt:lpstr>
      <vt:lpstr>Литература</vt:lpstr>
      <vt:lpstr>Благодарю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Первая помощь</dc:subject>
  <dc:creator>HOME</dc:creator>
  <dc:description>http://propowerpoint.ru - Бесплатные шаблоны для презентаций. Полезные советы и уроки PowerPoint .</dc:description>
  <cp:lastModifiedBy>Oleg</cp:lastModifiedBy>
  <cp:revision>61</cp:revision>
  <dcterms:created xsi:type="dcterms:W3CDTF">2017-03-12T21:24:09Z</dcterms:created>
  <dcterms:modified xsi:type="dcterms:W3CDTF">2018-03-04T21:12:47Z</dcterms:modified>
</cp:coreProperties>
</file>