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4"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75"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EA2A5-5CBE-42ED-8023-E1CE49F27FB5}"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uk-UA"/>
        </a:p>
      </dgm:t>
    </dgm:pt>
    <dgm:pt modelId="{8DAB19F0-091C-4704-BF2D-75D7AC99F65D}">
      <dgm:prSet phldrT="[Текст]" custT="1"/>
      <dgm:spPr/>
      <dgm:t>
        <a:bodyPr/>
        <a:lstStyle/>
        <a:p>
          <a:r>
            <a:rPr lang="uk-UA" sz="2400" dirty="0" smtClean="0">
              <a:solidFill>
                <a:schemeClr val="bg2">
                  <a:lumMod val="10000"/>
                </a:schemeClr>
              </a:solidFill>
              <a:latin typeface="Arial" pitchFamily="34" charset="0"/>
              <a:cs typeface="Arial" pitchFamily="34" charset="0"/>
            </a:rPr>
            <a:t>Заміна </a:t>
          </a:r>
          <a:r>
            <a:rPr lang="ru-RU" sz="2400" dirty="0" smtClean="0">
              <a:solidFill>
                <a:schemeClr val="bg2">
                  <a:lumMod val="10000"/>
                </a:schemeClr>
              </a:solidFill>
              <a:latin typeface="Arial" pitchFamily="34" charset="0"/>
              <a:cs typeface="Arial" pitchFamily="34" charset="0"/>
            </a:rPr>
            <a:t>р</a:t>
          </a:r>
          <a:r>
            <a:rPr lang="uk-UA" sz="2400" dirty="0" err="1" smtClean="0">
              <a:solidFill>
                <a:schemeClr val="bg2">
                  <a:lumMod val="10000"/>
                </a:schemeClr>
              </a:solidFill>
              <a:latin typeface="Arial" pitchFamily="34" charset="0"/>
              <a:cs typeface="Arial" pitchFamily="34" charset="0"/>
            </a:rPr>
            <a:t>озчинника</a:t>
          </a:r>
          <a:endParaRPr lang="uk-UA" sz="2400" dirty="0">
            <a:solidFill>
              <a:schemeClr val="bg2">
                <a:lumMod val="10000"/>
              </a:schemeClr>
            </a:solidFill>
            <a:latin typeface="Arial" pitchFamily="34" charset="0"/>
            <a:cs typeface="Arial" pitchFamily="34" charset="0"/>
          </a:endParaRPr>
        </a:p>
      </dgm:t>
    </dgm:pt>
    <dgm:pt modelId="{291A730B-B5A3-4CDC-94BE-FFBD01060333}" type="parTrans" cxnId="{A72DEF3D-1262-41AF-A941-6C32F897C215}">
      <dgm:prSet/>
      <dgm:spPr/>
      <dgm:t>
        <a:bodyPr/>
        <a:lstStyle/>
        <a:p>
          <a:endParaRPr lang="uk-UA" sz="2400">
            <a:solidFill>
              <a:schemeClr val="bg2">
                <a:lumMod val="10000"/>
              </a:schemeClr>
            </a:solidFill>
            <a:latin typeface="Arial" pitchFamily="34" charset="0"/>
            <a:cs typeface="Arial" pitchFamily="34" charset="0"/>
          </a:endParaRPr>
        </a:p>
      </dgm:t>
    </dgm:pt>
    <dgm:pt modelId="{49159916-6289-4B78-B7C8-0C60235517E0}" type="sibTrans" cxnId="{A72DEF3D-1262-41AF-A941-6C32F897C215}">
      <dgm:prSet/>
      <dgm:spPr/>
      <dgm:t>
        <a:bodyPr/>
        <a:lstStyle/>
        <a:p>
          <a:endParaRPr lang="uk-UA" sz="2400">
            <a:solidFill>
              <a:schemeClr val="bg2">
                <a:lumMod val="10000"/>
              </a:schemeClr>
            </a:solidFill>
            <a:latin typeface="Arial" pitchFamily="34" charset="0"/>
            <a:cs typeface="Arial" pitchFamily="34" charset="0"/>
          </a:endParaRPr>
        </a:p>
      </dgm:t>
    </dgm:pt>
    <dgm:pt modelId="{042EDEA8-D1C4-405C-A60F-45268A2E1BE8}">
      <dgm:prSet phldrT="[Текст]" custT="1"/>
      <dgm:spPr/>
      <dgm:t>
        <a:bodyPr/>
        <a:lstStyle/>
        <a:p>
          <a:r>
            <a:rPr lang="ru-RU" sz="2400" dirty="0" err="1" smtClean="0">
              <a:solidFill>
                <a:schemeClr val="bg2">
                  <a:lumMod val="10000"/>
                </a:schemeClr>
              </a:solidFill>
              <a:latin typeface="Arial" pitchFamily="34" charset="0"/>
              <a:cs typeface="Arial" pitchFamily="34" charset="0"/>
            </a:rPr>
            <a:t>Введеня</a:t>
          </a:r>
          <a:r>
            <a:rPr lang="ru-RU" sz="2400" dirty="0" smtClean="0">
              <a:solidFill>
                <a:schemeClr val="bg2">
                  <a:lumMod val="10000"/>
                </a:schemeClr>
              </a:solidFill>
              <a:latin typeface="Arial" pitchFamily="34" charset="0"/>
              <a:cs typeface="Arial" pitchFamily="34" charset="0"/>
            </a:rPr>
            <a:t> в </a:t>
          </a:r>
          <a:r>
            <a:rPr lang="uk-UA" sz="2400" dirty="0" smtClean="0">
              <a:solidFill>
                <a:schemeClr val="bg2">
                  <a:lumMod val="10000"/>
                </a:schemeClr>
              </a:solidFill>
              <a:latin typeface="Arial" pitchFamily="34" charset="0"/>
              <a:cs typeface="Arial" pitchFamily="34" charset="0"/>
            </a:rPr>
            <a:t>рідкі або</a:t>
          </a:r>
          <a:r>
            <a:rPr lang="ru-RU" sz="2400" dirty="0" smtClean="0">
              <a:solidFill>
                <a:schemeClr val="bg2">
                  <a:lumMod val="10000"/>
                </a:schemeClr>
              </a:solidFill>
              <a:latin typeface="Arial" pitchFamily="34" charset="0"/>
              <a:cs typeface="Arial" pitchFamily="34" charset="0"/>
            </a:rPr>
            <a:t> </a:t>
          </a:r>
          <a:r>
            <a:rPr lang="ru-RU" sz="2400" dirty="0" err="1" smtClean="0">
              <a:solidFill>
                <a:schemeClr val="bg2">
                  <a:lumMod val="10000"/>
                </a:schemeClr>
              </a:solidFill>
              <a:latin typeface="Arial" pitchFamily="34" charset="0"/>
              <a:cs typeface="Arial" pitchFamily="34" charset="0"/>
            </a:rPr>
            <a:t>м’я</a:t>
          </a:r>
          <a:r>
            <a:rPr lang="uk-UA" sz="2400" dirty="0" err="1" smtClean="0">
              <a:solidFill>
                <a:schemeClr val="bg2">
                  <a:lumMod val="10000"/>
                </a:schemeClr>
              </a:solidFill>
              <a:latin typeface="Arial" pitchFamily="34" charset="0"/>
              <a:cs typeface="Arial" pitchFamily="34" charset="0"/>
            </a:rPr>
            <a:t>кі</a:t>
          </a:r>
          <a:r>
            <a:rPr lang="ru-RU" sz="2400" dirty="0" smtClean="0">
              <a:solidFill>
                <a:schemeClr val="bg2">
                  <a:lumMod val="10000"/>
                </a:schemeClr>
              </a:solidFill>
              <a:latin typeface="Arial" pitchFamily="34" charset="0"/>
              <a:cs typeface="Arial" pitchFamily="34" charset="0"/>
            </a:rPr>
            <a:t> л</a:t>
          </a:r>
          <a:r>
            <a:rPr lang="uk-UA" sz="2400" dirty="0" smtClean="0">
              <a:solidFill>
                <a:schemeClr val="bg2">
                  <a:lumMod val="10000"/>
                </a:schemeClr>
              </a:solidFill>
              <a:latin typeface="Arial" pitchFamily="34" charset="0"/>
              <a:cs typeface="Arial" pitchFamily="34" charset="0"/>
            </a:rPr>
            <a:t>і</a:t>
          </a:r>
          <a:r>
            <a:rPr lang="ru-RU" sz="2400" dirty="0" err="1" smtClean="0">
              <a:solidFill>
                <a:schemeClr val="bg2">
                  <a:lumMod val="10000"/>
                </a:schemeClr>
              </a:solidFill>
              <a:latin typeface="Arial" pitchFamily="34" charset="0"/>
              <a:cs typeface="Arial" pitchFamily="34" charset="0"/>
            </a:rPr>
            <a:t>карс</a:t>
          </a:r>
          <a:r>
            <a:rPr lang="uk-UA" sz="2400" dirty="0" err="1" smtClean="0">
              <a:solidFill>
                <a:schemeClr val="bg2">
                  <a:lumMod val="10000"/>
                </a:schemeClr>
              </a:solidFill>
              <a:latin typeface="Arial" pitchFamily="34" charset="0"/>
              <a:cs typeface="Arial" pitchFamily="34" charset="0"/>
            </a:rPr>
            <a:t>ькі</a:t>
          </a:r>
          <a:r>
            <a:rPr lang="ru-RU" sz="2400" dirty="0" smtClean="0">
              <a:solidFill>
                <a:schemeClr val="bg2">
                  <a:lumMod val="10000"/>
                </a:schemeClr>
              </a:solidFill>
              <a:latin typeface="Arial" pitchFamily="34" charset="0"/>
              <a:cs typeface="Arial" pitchFamily="34" charset="0"/>
            </a:rPr>
            <a:t> форм</a:t>
          </a:r>
          <a:r>
            <a:rPr lang="uk-UA" sz="2400" dirty="0" smtClean="0">
              <a:solidFill>
                <a:schemeClr val="bg2">
                  <a:lumMod val="10000"/>
                </a:schemeClr>
              </a:solidFill>
              <a:latin typeface="Arial" pitchFamily="34" charset="0"/>
              <a:cs typeface="Arial" pitchFamily="34" charset="0"/>
            </a:rPr>
            <a:t>и</a:t>
          </a:r>
          <a:r>
            <a:rPr lang="ru-RU" sz="2400" dirty="0" smtClean="0">
              <a:solidFill>
                <a:schemeClr val="bg2">
                  <a:lumMod val="10000"/>
                </a:schemeClr>
              </a:solidFill>
              <a:latin typeface="Arial" pitchFamily="34" charset="0"/>
              <a:cs typeface="Arial" pitchFamily="34" charset="0"/>
            </a:rPr>
            <a:t> р</a:t>
          </a:r>
          <a:r>
            <a:rPr lang="uk-UA" sz="2400" dirty="0" smtClean="0">
              <a:solidFill>
                <a:schemeClr val="bg2">
                  <a:lumMod val="10000"/>
                </a:schemeClr>
              </a:solidFill>
              <a:latin typeface="Arial" pitchFamily="34" charset="0"/>
              <a:cs typeface="Arial" pitchFamily="34" charset="0"/>
            </a:rPr>
            <a:t>і</a:t>
          </a:r>
          <a:r>
            <a:rPr lang="ru-RU" sz="2400" dirty="0" smtClean="0">
              <a:solidFill>
                <a:schemeClr val="bg2">
                  <a:lumMod val="10000"/>
                </a:schemeClr>
              </a:solidFill>
              <a:latin typeface="Arial" pitchFamily="34" charset="0"/>
              <a:cs typeface="Arial" pitchFamily="34" charset="0"/>
            </a:rPr>
            <a:t>з</a:t>
          </a:r>
          <a:r>
            <a:rPr lang="uk-UA" sz="2400" dirty="0" smtClean="0">
              <a:solidFill>
                <a:schemeClr val="bg2">
                  <a:lumMod val="10000"/>
                </a:schemeClr>
              </a:solidFill>
              <a:latin typeface="Arial" pitchFamily="34" charset="0"/>
              <a:cs typeface="Arial" pitchFamily="34" charset="0"/>
            </a:rPr>
            <a:t>них допоміжних речовин</a:t>
          </a:r>
          <a:endParaRPr lang="uk-UA" sz="2400" dirty="0">
            <a:solidFill>
              <a:schemeClr val="bg2">
                <a:lumMod val="10000"/>
              </a:schemeClr>
            </a:solidFill>
            <a:latin typeface="Arial" pitchFamily="34" charset="0"/>
            <a:cs typeface="Arial" pitchFamily="34" charset="0"/>
          </a:endParaRPr>
        </a:p>
      </dgm:t>
    </dgm:pt>
    <dgm:pt modelId="{E2E0A6B4-7E57-48C7-9547-E84F18C9AD1B}" type="parTrans" cxnId="{889874C3-4DC5-40A2-9E1D-F99E78E7C29D}">
      <dgm:prSet/>
      <dgm:spPr/>
      <dgm:t>
        <a:bodyPr/>
        <a:lstStyle/>
        <a:p>
          <a:endParaRPr lang="uk-UA" sz="2400">
            <a:solidFill>
              <a:schemeClr val="bg2">
                <a:lumMod val="10000"/>
              </a:schemeClr>
            </a:solidFill>
            <a:latin typeface="Arial" pitchFamily="34" charset="0"/>
            <a:cs typeface="Arial" pitchFamily="34" charset="0"/>
          </a:endParaRPr>
        </a:p>
      </dgm:t>
    </dgm:pt>
    <dgm:pt modelId="{DEED102B-E294-4538-AEEF-881C0A89F948}" type="sibTrans" cxnId="{889874C3-4DC5-40A2-9E1D-F99E78E7C29D}">
      <dgm:prSet/>
      <dgm:spPr/>
      <dgm:t>
        <a:bodyPr/>
        <a:lstStyle/>
        <a:p>
          <a:endParaRPr lang="uk-UA" sz="2400">
            <a:solidFill>
              <a:schemeClr val="bg2">
                <a:lumMod val="10000"/>
              </a:schemeClr>
            </a:solidFill>
            <a:latin typeface="Arial" pitchFamily="34" charset="0"/>
            <a:cs typeface="Arial" pitchFamily="34" charset="0"/>
          </a:endParaRPr>
        </a:p>
      </dgm:t>
    </dgm:pt>
    <dgm:pt modelId="{BDD83BD8-7A6C-46F9-9F4F-765193AC9ACA}">
      <dgm:prSet phldrT="[Текст]" custT="1"/>
      <dgm:spPr/>
      <dgm:t>
        <a:bodyPr/>
        <a:lstStyle/>
        <a:p>
          <a:r>
            <a:rPr lang="uk-UA" sz="2400" dirty="0" smtClean="0">
              <a:solidFill>
                <a:schemeClr val="bg2">
                  <a:lumMod val="10000"/>
                </a:schemeClr>
              </a:solidFill>
              <a:latin typeface="Arial" pitchFamily="34" charset="0"/>
              <a:cs typeface="Arial" pitchFamily="34" charset="0"/>
            </a:rPr>
            <a:t>У процесі зберігання лікарських форм</a:t>
          </a:r>
          <a:endParaRPr lang="uk-UA" sz="2400" dirty="0">
            <a:solidFill>
              <a:schemeClr val="bg2">
                <a:lumMod val="10000"/>
              </a:schemeClr>
            </a:solidFill>
            <a:latin typeface="Arial" pitchFamily="34" charset="0"/>
            <a:cs typeface="Arial" pitchFamily="34" charset="0"/>
          </a:endParaRPr>
        </a:p>
      </dgm:t>
    </dgm:pt>
    <dgm:pt modelId="{86BC1E28-F8B8-47F5-9538-B0521ACB7B3F}" type="parTrans" cxnId="{DFBAC90B-A34F-4DD9-8D68-3A4B404988C0}">
      <dgm:prSet/>
      <dgm:spPr/>
      <dgm:t>
        <a:bodyPr/>
        <a:lstStyle/>
        <a:p>
          <a:endParaRPr lang="uk-UA" sz="2400">
            <a:solidFill>
              <a:schemeClr val="bg2">
                <a:lumMod val="10000"/>
              </a:schemeClr>
            </a:solidFill>
            <a:latin typeface="Arial" pitchFamily="34" charset="0"/>
            <a:cs typeface="Arial" pitchFamily="34" charset="0"/>
          </a:endParaRPr>
        </a:p>
      </dgm:t>
    </dgm:pt>
    <dgm:pt modelId="{CA77E9AD-9A69-4E73-B168-7649E3C9CB8D}" type="sibTrans" cxnId="{DFBAC90B-A34F-4DD9-8D68-3A4B404988C0}">
      <dgm:prSet/>
      <dgm:spPr/>
      <dgm:t>
        <a:bodyPr/>
        <a:lstStyle/>
        <a:p>
          <a:endParaRPr lang="uk-UA" sz="2400">
            <a:solidFill>
              <a:schemeClr val="bg2">
                <a:lumMod val="10000"/>
              </a:schemeClr>
            </a:solidFill>
            <a:latin typeface="Arial" pitchFamily="34" charset="0"/>
            <a:cs typeface="Arial" pitchFamily="34" charset="0"/>
          </a:endParaRPr>
        </a:p>
      </dgm:t>
    </dgm:pt>
    <dgm:pt modelId="{CAE88D11-953F-47C9-93CE-BB8E7B40D5B7}">
      <dgm:prSet custT="1"/>
      <dgm:spPr/>
      <dgm:t>
        <a:bodyPr/>
        <a:lstStyle/>
        <a:p>
          <a:r>
            <a:rPr lang="ru-RU" sz="2400" dirty="0" smtClean="0">
              <a:solidFill>
                <a:schemeClr val="bg2">
                  <a:lumMod val="10000"/>
                </a:schemeClr>
              </a:solidFill>
              <a:latin typeface="Arial" pitchFamily="34" charset="0"/>
              <a:cs typeface="Arial" pitchFamily="34" charset="0"/>
            </a:rPr>
            <a:t>Сушка, </a:t>
          </a:r>
          <a:r>
            <a:rPr lang="ru-RU" sz="2400" dirty="0" err="1" smtClean="0">
              <a:solidFill>
                <a:schemeClr val="bg2">
                  <a:lumMod val="10000"/>
                </a:schemeClr>
              </a:solidFill>
              <a:latin typeface="Arial" pitchFamily="34" charset="0"/>
              <a:cs typeface="Arial" pitchFamily="34" charset="0"/>
            </a:rPr>
            <a:t>очищення</a:t>
          </a:r>
          <a:r>
            <a:rPr lang="ru-RU" sz="2400" dirty="0" smtClean="0">
              <a:solidFill>
                <a:schemeClr val="bg2">
                  <a:lumMod val="10000"/>
                </a:schemeClr>
              </a:solidFill>
              <a:latin typeface="Arial" pitchFamily="34" charset="0"/>
              <a:cs typeface="Arial" pitchFamily="34" charset="0"/>
            </a:rPr>
            <a:t>, </a:t>
          </a:r>
          <a:r>
            <a:rPr lang="ru-RU" sz="2400" dirty="0" err="1" smtClean="0">
              <a:solidFill>
                <a:schemeClr val="bg2">
                  <a:lumMod val="10000"/>
                </a:schemeClr>
              </a:solidFill>
              <a:latin typeface="Arial" pitchFamily="34" charset="0"/>
              <a:cs typeface="Arial" pitchFamily="34" charset="0"/>
            </a:rPr>
            <a:t>виготовлення</a:t>
          </a:r>
          <a:r>
            <a:rPr lang="ru-RU" sz="2400" dirty="0" smtClean="0">
              <a:solidFill>
                <a:schemeClr val="bg2">
                  <a:lumMod val="10000"/>
                </a:schemeClr>
              </a:solidFill>
              <a:latin typeface="Arial" pitchFamily="34" charset="0"/>
              <a:cs typeface="Arial" pitchFamily="34" charset="0"/>
            </a:rPr>
            <a:t> </a:t>
          </a:r>
          <a:r>
            <a:rPr lang="ru-RU" sz="2400" dirty="0" err="1" smtClean="0">
              <a:solidFill>
                <a:schemeClr val="bg2">
                  <a:lumMod val="10000"/>
                </a:schemeClr>
              </a:solidFill>
              <a:latin typeface="Arial" pitchFamily="34" charset="0"/>
              <a:cs typeface="Arial" pitchFamily="34" charset="0"/>
            </a:rPr>
            <a:t>лікарських</a:t>
          </a:r>
          <a:r>
            <a:rPr lang="ru-RU" sz="2400" dirty="0" smtClean="0">
              <a:solidFill>
                <a:schemeClr val="bg2">
                  <a:lumMod val="10000"/>
                </a:schemeClr>
              </a:solidFill>
              <a:latin typeface="Arial" pitchFamily="34" charset="0"/>
              <a:cs typeface="Arial" pitchFamily="34" charset="0"/>
            </a:rPr>
            <a:t> </a:t>
          </a:r>
          <a:r>
            <a:rPr lang="ru-RU" sz="2400" dirty="0" err="1" smtClean="0">
              <a:solidFill>
                <a:schemeClr val="bg2">
                  <a:lumMod val="10000"/>
                </a:schemeClr>
              </a:solidFill>
              <a:latin typeface="Arial" pitchFamily="34" charset="0"/>
              <a:cs typeface="Arial" pitchFamily="34" charset="0"/>
            </a:rPr>
            <a:t>препаратів</a:t>
          </a:r>
          <a:endParaRPr lang="ru-RU" sz="2400" dirty="0">
            <a:solidFill>
              <a:schemeClr val="bg2">
                <a:lumMod val="10000"/>
              </a:schemeClr>
            </a:solidFill>
            <a:latin typeface="Arial" pitchFamily="34" charset="0"/>
            <a:cs typeface="Arial" pitchFamily="34" charset="0"/>
          </a:endParaRPr>
        </a:p>
      </dgm:t>
    </dgm:pt>
    <dgm:pt modelId="{373D8F8B-6BB8-4939-A8CC-B0D92DE7DDD4}" type="parTrans" cxnId="{4329DAA0-F841-4DEE-9320-479BB8316D70}">
      <dgm:prSet/>
      <dgm:spPr/>
      <dgm:t>
        <a:bodyPr/>
        <a:lstStyle/>
        <a:p>
          <a:endParaRPr lang="uk-UA" sz="2400">
            <a:solidFill>
              <a:schemeClr val="bg2">
                <a:lumMod val="10000"/>
              </a:schemeClr>
            </a:solidFill>
            <a:latin typeface="Arial" pitchFamily="34" charset="0"/>
            <a:cs typeface="Arial" pitchFamily="34" charset="0"/>
          </a:endParaRPr>
        </a:p>
      </dgm:t>
    </dgm:pt>
    <dgm:pt modelId="{3259F189-811F-40C5-A250-962C732C7268}" type="sibTrans" cxnId="{4329DAA0-F841-4DEE-9320-479BB8316D70}">
      <dgm:prSet/>
      <dgm:spPr/>
      <dgm:t>
        <a:bodyPr/>
        <a:lstStyle/>
        <a:p>
          <a:endParaRPr lang="uk-UA" sz="2400">
            <a:solidFill>
              <a:schemeClr val="bg2">
                <a:lumMod val="10000"/>
              </a:schemeClr>
            </a:solidFill>
            <a:latin typeface="Arial" pitchFamily="34" charset="0"/>
            <a:cs typeface="Arial" pitchFamily="34" charset="0"/>
          </a:endParaRPr>
        </a:p>
      </dgm:t>
    </dgm:pt>
    <dgm:pt modelId="{0A0EF341-2EA5-45B2-BAB3-E67B7E377349}" type="pres">
      <dgm:prSet presAssocID="{8FBEA2A5-5CBE-42ED-8023-E1CE49F27FB5}" presName="Name0" presStyleCnt="0">
        <dgm:presLayoutVars>
          <dgm:chMax val="7"/>
          <dgm:chPref val="7"/>
          <dgm:dir/>
        </dgm:presLayoutVars>
      </dgm:prSet>
      <dgm:spPr/>
      <dgm:t>
        <a:bodyPr/>
        <a:lstStyle/>
        <a:p>
          <a:endParaRPr lang="uk-UA"/>
        </a:p>
      </dgm:t>
    </dgm:pt>
    <dgm:pt modelId="{ECAAD0B0-461C-48BE-8D45-688CB9DA933F}" type="pres">
      <dgm:prSet presAssocID="{8FBEA2A5-5CBE-42ED-8023-E1CE49F27FB5}" presName="Name1" presStyleCnt="0"/>
      <dgm:spPr/>
    </dgm:pt>
    <dgm:pt modelId="{98A9B2F1-DCCD-4112-B50C-073F7F1B77F8}" type="pres">
      <dgm:prSet presAssocID="{8FBEA2A5-5CBE-42ED-8023-E1CE49F27FB5}" presName="cycle" presStyleCnt="0"/>
      <dgm:spPr/>
    </dgm:pt>
    <dgm:pt modelId="{BF9F9146-6979-4DF7-B4B7-0568D1FD74B0}" type="pres">
      <dgm:prSet presAssocID="{8FBEA2A5-5CBE-42ED-8023-E1CE49F27FB5}" presName="srcNode" presStyleLbl="node1" presStyleIdx="0" presStyleCnt="4"/>
      <dgm:spPr/>
    </dgm:pt>
    <dgm:pt modelId="{F08075D5-C1BC-4109-B00A-96E2DBE15A50}" type="pres">
      <dgm:prSet presAssocID="{8FBEA2A5-5CBE-42ED-8023-E1CE49F27FB5}" presName="conn" presStyleLbl="parChTrans1D2" presStyleIdx="0" presStyleCnt="1"/>
      <dgm:spPr/>
      <dgm:t>
        <a:bodyPr/>
        <a:lstStyle/>
        <a:p>
          <a:endParaRPr lang="uk-UA"/>
        </a:p>
      </dgm:t>
    </dgm:pt>
    <dgm:pt modelId="{56A60FD7-32D2-425C-92C6-5EF1EBCCCE5A}" type="pres">
      <dgm:prSet presAssocID="{8FBEA2A5-5CBE-42ED-8023-E1CE49F27FB5}" presName="extraNode" presStyleLbl="node1" presStyleIdx="0" presStyleCnt="4"/>
      <dgm:spPr/>
    </dgm:pt>
    <dgm:pt modelId="{CB9B28FD-BE45-4E9C-B37C-921572F30410}" type="pres">
      <dgm:prSet presAssocID="{8FBEA2A5-5CBE-42ED-8023-E1CE49F27FB5}" presName="dstNode" presStyleLbl="node1" presStyleIdx="0" presStyleCnt="4"/>
      <dgm:spPr/>
    </dgm:pt>
    <dgm:pt modelId="{B618F5BD-6267-4525-813A-4F7838B0B761}" type="pres">
      <dgm:prSet presAssocID="{8DAB19F0-091C-4704-BF2D-75D7AC99F65D}" presName="text_1" presStyleLbl="node1" presStyleIdx="0" presStyleCnt="4">
        <dgm:presLayoutVars>
          <dgm:bulletEnabled val="1"/>
        </dgm:presLayoutVars>
      </dgm:prSet>
      <dgm:spPr/>
      <dgm:t>
        <a:bodyPr/>
        <a:lstStyle/>
        <a:p>
          <a:endParaRPr lang="uk-UA"/>
        </a:p>
      </dgm:t>
    </dgm:pt>
    <dgm:pt modelId="{D51788A5-27CD-4921-95F2-A9AC3E036461}" type="pres">
      <dgm:prSet presAssocID="{8DAB19F0-091C-4704-BF2D-75D7AC99F65D}" presName="accent_1" presStyleCnt="0"/>
      <dgm:spPr/>
    </dgm:pt>
    <dgm:pt modelId="{3BC42F87-7DBD-45DE-B449-329D190C0A6C}" type="pres">
      <dgm:prSet presAssocID="{8DAB19F0-091C-4704-BF2D-75D7AC99F65D}" presName="accentRepeatNode" presStyleLbl="solidFgAcc1" presStyleIdx="0" presStyleCnt="4"/>
      <dgm:spPr/>
    </dgm:pt>
    <dgm:pt modelId="{53401902-D081-444D-AB2C-C13590BABE8D}" type="pres">
      <dgm:prSet presAssocID="{042EDEA8-D1C4-405C-A60F-45268A2E1BE8}" presName="text_2" presStyleLbl="node1" presStyleIdx="1" presStyleCnt="4">
        <dgm:presLayoutVars>
          <dgm:bulletEnabled val="1"/>
        </dgm:presLayoutVars>
      </dgm:prSet>
      <dgm:spPr/>
      <dgm:t>
        <a:bodyPr/>
        <a:lstStyle/>
        <a:p>
          <a:endParaRPr lang="uk-UA"/>
        </a:p>
      </dgm:t>
    </dgm:pt>
    <dgm:pt modelId="{7F3DC6A3-D977-49A7-B53C-0989CF4E8825}" type="pres">
      <dgm:prSet presAssocID="{042EDEA8-D1C4-405C-A60F-45268A2E1BE8}" presName="accent_2" presStyleCnt="0"/>
      <dgm:spPr/>
    </dgm:pt>
    <dgm:pt modelId="{0E290DAA-71E5-4A59-B489-D82A5164C376}" type="pres">
      <dgm:prSet presAssocID="{042EDEA8-D1C4-405C-A60F-45268A2E1BE8}" presName="accentRepeatNode" presStyleLbl="solidFgAcc1" presStyleIdx="1" presStyleCnt="4"/>
      <dgm:spPr/>
    </dgm:pt>
    <dgm:pt modelId="{1A762A16-00EF-422D-8C27-F35BF670265E}" type="pres">
      <dgm:prSet presAssocID="{BDD83BD8-7A6C-46F9-9F4F-765193AC9ACA}" presName="text_3" presStyleLbl="node1" presStyleIdx="2" presStyleCnt="4">
        <dgm:presLayoutVars>
          <dgm:bulletEnabled val="1"/>
        </dgm:presLayoutVars>
      </dgm:prSet>
      <dgm:spPr/>
      <dgm:t>
        <a:bodyPr/>
        <a:lstStyle/>
        <a:p>
          <a:endParaRPr lang="uk-UA"/>
        </a:p>
      </dgm:t>
    </dgm:pt>
    <dgm:pt modelId="{A46ACEB7-EAA4-4A4C-802D-BE4BD571BD69}" type="pres">
      <dgm:prSet presAssocID="{BDD83BD8-7A6C-46F9-9F4F-765193AC9ACA}" presName="accent_3" presStyleCnt="0"/>
      <dgm:spPr/>
    </dgm:pt>
    <dgm:pt modelId="{7D289C18-8C13-4599-9402-B60893E038DF}" type="pres">
      <dgm:prSet presAssocID="{BDD83BD8-7A6C-46F9-9F4F-765193AC9ACA}" presName="accentRepeatNode" presStyleLbl="solidFgAcc1" presStyleIdx="2" presStyleCnt="4"/>
      <dgm:spPr/>
    </dgm:pt>
    <dgm:pt modelId="{A4911D2E-FEFC-4954-B2B0-EE1F58A126BC}" type="pres">
      <dgm:prSet presAssocID="{CAE88D11-953F-47C9-93CE-BB8E7B40D5B7}" presName="text_4" presStyleLbl="node1" presStyleIdx="3" presStyleCnt="4">
        <dgm:presLayoutVars>
          <dgm:bulletEnabled val="1"/>
        </dgm:presLayoutVars>
      </dgm:prSet>
      <dgm:spPr/>
      <dgm:t>
        <a:bodyPr/>
        <a:lstStyle/>
        <a:p>
          <a:endParaRPr lang="uk-UA"/>
        </a:p>
      </dgm:t>
    </dgm:pt>
    <dgm:pt modelId="{49D8DEA3-AF83-4F28-89DE-53F631340488}" type="pres">
      <dgm:prSet presAssocID="{CAE88D11-953F-47C9-93CE-BB8E7B40D5B7}" presName="accent_4" presStyleCnt="0"/>
      <dgm:spPr/>
    </dgm:pt>
    <dgm:pt modelId="{4D21D46C-41A6-4278-BD5F-27EFEC19442D}" type="pres">
      <dgm:prSet presAssocID="{CAE88D11-953F-47C9-93CE-BB8E7B40D5B7}" presName="accentRepeatNode" presStyleLbl="solidFgAcc1" presStyleIdx="3" presStyleCnt="4"/>
      <dgm:spPr/>
    </dgm:pt>
  </dgm:ptLst>
  <dgm:cxnLst>
    <dgm:cxn modelId="{8ADCA8BD-048E-4340-B27E-B83E3F7ED78D}" type="presOf" srcId="{CAE88D11-953F-47C9-93CE-BB8E7B40D5B7}" destId="{A4911D2E-FEFC-4954-B2B0-EE1F58A126BC}" srcOrd="0" destOrd="0" presId="urn:microsoft.com/office/officeart/2008/layout/VerticalCurvedList"/>
    <dgm:cxn modelId="{A72DEF3D-1262-41AF-A941-6C32F897C215}" srcId="{8FBEA2A5-5CBE-42ED-8023-E1CE49F27FB5}" destId="{8DAB19F0-091C-4704-BF2D-75D7AC99F65D}" srcOrd="0" destOrd="0" parTransId="{291A730B-B5A3-4CDC-94BE-FFBD01060333}" sibTransId="{49159916-6289-4B78-B7C8-0C60235517E0}"/>
    <dgm:cxn modelId="{F977FD1A-8AEC-4738-98E2-34CD358BB7EF}" type="presOf" srcId="{8DAB19F0-091C-4704-BF2D-75D7AC99F65D}" destId="{B618F5BD-6267-4525-813A-4F7838B0B761}" srcOrd="0" destOrd="0" presId="urn:microsoft.com/office/officeart/2008/layout/VerticalCurvedList"/>
    <dgm:cxn modelId="{DFBAC90B-A34F-4DD9-8D68-3A4B404988C0}" srcId="{8FBEA2A5-5CBE-42ED-8023-E1CE49F27FB5}" destId="{BDD83BD8-7A6C-46F9-9F4F-765193AC9ACA}" srcOrd="2" destOrd="0" parTransId="{86BC1E28-F8B8-47F5-9538-B0521ACB7B3F}" sibTransId="{CA77E9AD-9A69-4E73-B168-7649E3C9CB8D}"/>
    <dgm:cxn modelId="{87836817-0B45-4CC2-B733-3F848CF20656}" type="presOf" srcId="{8FBEA2A5-5CBE-42ED-8023-E1CE49F27FB5}" destId="{0A0EF341-2EA5-45B2-BAB3-E67B7E377349}" srcOrd="0" destOrd="0" presId="urn:microsoft.com/office/officeart/2008/layout/VerticalCurvedList"/>
    <dgm:cxn modelId="{DB0EF114-D50F-4F7F-8AC6-67B49636D2B4}" type="presOf" srcId="{BDD83BD8-7A6C-46F9-9F4F-765193AC9ACA}" destId="{1A762A16-00EF-422D-8C27-F35BF670265E}" srcOrd="0" destOrd="0" presId="urn:microsoft.com/office/officeart/2008/layout/VerticalCurvedList"/>
    <dgm:cxn modelId="{30B3F368-1A1D-48CA-8E00-0544923F3B64}" type="presOf" srcId="{49159916-6289-4B78-B7C8-0C60235517E0}" destId="{F08075D5-C1BC-4109-B00A-96E2DBE15A50}" srcOrd="0" destOrd="0" presId="urn:microsoft.com/office/officeart/2008/layout/VerticalCurvedList"/>
    <dgm:cxn modelId="{AE0BA6A8-852B-41C5-A08D-6591322FD6AA}" type="presOf" srcId="{042EDEA8-D1C4-405C-A60F-45268A2E1BE8}" destId="{53401902-D081-444D-AB2C-C13590BABE8D}" srcOrd="0" destOrd="0" presId="urn:microsoft.com/office/officeart/2008/layout/VerticalCurvedList"/>
    <dgm:cxn modelId="{4329DAA0-F841-4DEE-9320-479BB8316D70}" srcId="{8FBEA2A5-5CBE-42ED-8023-E1CE49F27FB5}" destId="{CAE88D11-953F-47C9-93CE-BB8E7B40D5B7}" srcOrd="3" destOrd="0" parTransId="{373D8F8B-6BB8-4939-A8CC-B0D92DE7DDD4}" sibTransId="{3259F189-811F-40C5-A250-962C732C7268}"/>
    <dgm:cxn modelId="{889874C3-4DC5-40A2-9E1D-F99E78E7C29D}" srcId="{8FBEA2A5-5CBE-42ED-8023-E1CE49F27FB5}" destId="{042EDEA8-D1C4-405C-A60F-45268A2E1BE8}" srcOrd="1" destOrd="0" parTransId="{E2E0A6B4-7E57-48C7-9547-E84F18C9AD1B}" sibTransId="{DEED102B-E294-4538-AEEF-881C0A89F948}"/>
    <dgm:cxn modelId="{1491D4B7-A268-4727-91AA-ACB19CD8CD53}" type="presParOf" srcId="{0A0EF341-2EA5-45B2-BAB3-E67B7E377349}" destId="{ECAAD0B0-461C-48BE-8D45-688CB9DA933F}" srcOrd="0" destOrd="0" presId="urn:microsoft.com/office/officeart/2008/layout/VerticalCurvedList"/>
    <dgm:cxn modelId="{E4AC88CB-0793-47F9-B988-4AE692CD5F6F}" type="presParOf" srcId="{ECAAD0B0-461C-48BE-8D45-688CB9DA933F}" destId="{98A9B2F1-DCCD-4112-B50C-073F7F1B77F8}" srcOrd="0" destOrd="0" presId="urn:microsoft.com/office/officeart/2008/layout/VerticalCurvedList"/>
    <dgm:cxn modelId="{0FFFD9B4-DE31-44AC-8477-DA9977093290}" type="presParOf" srcId="{98A9B2F1-DCCD-4112-B50C-073F7F1B77F8}" destId="{BF9F9146-6979-4DF7-B4B7-0568D1FD74B0}" srcOrd="0" destOrd="0" presId="urn:microsoft.com/office/officeart/2008/layout/VerticalCurvedList"/>
    <dgm:cxn modelId="{B99C50BF-480F-4785-B7D2-5242DD3D8A65}" type="presParOf" srcId="{98A9B2F1-DCCD-4112-B50C-073F7F1B77F8}" destId="{F08075D5-C1BC-4109-B00A-96E2DBE15A50}" srcOrd="1" destOrd="0" presId="urn:microsoft.com/office/officeart/2008/layout/VerticalCurvedList"/>
    <dgm:cxn modelId="{07A8AC8D-8433-4AD6-A1E3-9D1898441970}" type="presParOf" srcId="{98A9B2F1-DCCD-4112-B50C-073F7F1B77F8}" destId="{56A60FD7-32D2-425C-92C6-5EF1EBCCCE5A}" srcOrd="2" destOrd="0" presId="urn:microsoft.com/office/officeart/2008/layout/VerticalCurvedList"/>
    <dgm:cxn modelId="{4D0620CE-20AA-4AC7-A850-0392A1A85D97}" type="presParOf" srcId="{98A9B2F1-DCCD-4112-B50C-073F7F1B77F8}" destId="{CB9B28FD-BE45-4E9C-B37C-921572F30410}" srcOrd="3" destOrd="0" presId="urn:microsoft.com/office/officeart/2008/layout/VerticalCurvedList"/>
    <dgm:cxn modelId="{94759709-8EA2-4DEE-B582-B829CB04DE3E}" type="presParOf" srcId="{ECAAD0B0-461C-48BE-8D45-688CB9DA933F}" destId="{B618F5BD-6267-4525-813A-4F7838B0B761}" srcOrd="1" destOrd="0" presId="urn:microsoft.com/office/officeart/2008/layout/VerticalCurvedList"/>
    <dgm:cxn modelId="{05487D93-FF03-4AFE-88BF-2F2446AADF18}" type="presParOf" srcId="{ECAAD0B0-461C-48BE-8D45-688CB9DA933F}" destId="{D51788A5-27CD-4921-95F2-A9AC3E036461}" srcOrd="2" destOrd="0" presId="urn:microsoft.com/office/officeart/2008/layout/VerticalCurvedList"/>
    <dgm:cxn modelId="{A87F2F6A-4512-4E78-846F-02EBE9789555}" type="presParOf" srcId="{D51788A5-27CD-4921-95F2-A9AC3E036461}" destId="{3BC42F87-7DBD-45DE-B449-329D190C0A6C}" srcOrd="0" destOrd="0" presId="urn:microsoft.com/office/officeart/2008/layout/VerticalCurvedList"/>
    <dgm:cxn modelId="{61F3ECD3-80B2-46E0-870D-9E0EC73F8A76}" type="presParOf" srcId="{ECAAD0B0-461C-48BE-8D45-688CB9DA933F}" destId="{53401902-D081-444D-AB2C-C13590BABE8D}" srcOrd="3" destOrd="0" presId="urn:microsoft.com/office/officeart/2008/layout/VerticalCurvedList"/>
    <dgm:cxn modelId="{B84DC16F-F452-49E8-B4EA-0C64BFEED9B4}" type="presParOf" srcId="{ECAAD0B0-461C-48BE-8D45-688CB9DA933F}" destId="{7F3DC6A3-D977-49A7-B53C-0989CF4E8825}" srcOrd="4" destOrd="0" presId="urn:microsoft.com/office/officeart/2008/layout/VerticalCurvedList"/>
    <dgm:cxn modelId="{580A1F94-ECC6-43D5-AE73-481BA03ADBBF}" type="presParOf" srcId="{7F3DC6A3-D977-49A7-B53C-0989CF4E8825}" destId="{0E290DAA-71E5-4A59-B489-D82A5164C376}" srcOrd="0" destOrd="0" presId="urn:microsoft.com/office/officeart/2008/layout/VerticalCurvedList"/>
    <dgm:cxn modelId="{539096B1-8F25-48D4-9ADE-0D907546C1DE}" type="presParOf" srcId="{ECAAD0B0-461C-48BE-8D45-688CB9DA933F}" destId="{1A762A16-00EF-422D-8C27-F35BF670265E}" srcOrd="5" destOrd="0" presId="urn:microsoft.com/office/officeart/2008/layout/VerticalCurvedList"/>
    <dgm:cxn modelId="{0D758420-3375-408A-8DDA-3DF82D8DAD90}" type="presParOf" srcId="{ECAAD0B0-461C-48BE-8D45-688CB9DA933F}" destId="{A46ACEB7-EAA4-4A4C-802D-BE4BD571BD69}" srcOrd="6" destOrd="0" presId="urn:microsoft.com/office/officeart/2008/layout/VerticalCurvedList"/>
    <dgm:cxn modelId="{D4BAFDA6-BFC2-432B-8FEF-804CFF7B65D4}" type="presParOf" srcId="{A46ACEB7-EAA4-4A4C-802D-BE4BD571BD69}" destId="{7D289C18-8C13-4599-9402-B60893E038DF}" srcOrd="0" destOrd="0" presId="urn:microsoft.com/office/officeart/2008/layout/VerticalCurvedList"/>
    <dgm:cxn modelId="{8B30ACEA-7C14-4656-B360-3A9DF9A4489C}" type="presParOf" srcId="{ECAAD0B0-461C-48BE-8D45-688CB9DA933F}" destId="{A4911D2E-FEFC-4954-B2B0-EE1F58A126BC}" srcOrd="7" destOrd="0" presId="urn:microsoft.com/office/officeart/2008/layout/VerticalCurvedList"/>
    <dgm:cxn modelId="{2E247CD4-F50D-4480-8648-43B8A892FD61}" type="presParOf" srcId="{ECAAD0B0-461C-48BE-8D45-688CB9DA933F}" destId="{49D8DEA3-AF83-4F28-89DE-53F631340488}" srcOrd="8" destOrd="0" presId="urn:microsoft.com/office/officeart/2008/layout/VerticalCurvedList"/>
    <dgm:cxn modelId="{4D3C5260-51E8-4601-B71D-6432E2BD6EAF}" type="presParOf" srcId="{49D8DEA3-AF83-4F28-89DE-53F631340488}" destId="{4D21D46C-41A6-4278-BD5F-27EFEC1944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Первая помощь\First_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395536" y="188640"/>
            <a:ext cx="6103912" cy="1008111"/>
          </a:xfrm>
        </p:spPr>
        <p:txBody>
          <a:bodyPr/>
          <a:lstStyle>
            <a:lvl1pPr>
              <a:defRPr>
                <a:solidFill>
                  <a:srgbClr val="C00000"/>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3528" y="1484784"/>
            <a:ext cx="6077272" cy="720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172036899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07119240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Первая помощь\First_Aid_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404813"/>
            <a:ext cx="7283450" cy="792162"/>
          </a:xfrm>
          <a:prstGeom prst="rect">
            <a:avLst/>
          </a:prstGeom>
        </p:spPr>
        <p:txBody>
          <a:bodyPr vert="horz" lIns="91440" tIns="45720" rIns="91440" bIns="45720" rtlCol="0" anchor="ctr">
            <a:noAutofit/>
          </a:bodyPr>
          <a:lstStyle/>
          <a:p>
            <a:r>
              <a:rPr lang="ru-RU" dirty="0" smtClean="0"/>
              <a:t>Образец заголовка</a:t>
            </a:r>
            <a:endParaRPr lang="ru-RU" dirty="0"/>
          </a:p>
        </p:txBody>
      </p:sp>
      <p:sp>
        <p:nvSpPr>
          <p:cNvPr id="1028" name="Текст 2"/>
          <p:cNvSpPr>
            <a:spLocks noGrp="1"/>
          </p:cNvSpPr>
          <p:nvPr>
            <p:ph type="body" idx="1"/>
          </p:nvPr>
        </p:nvSpPr>
        <p:spPr bwMode="auto">
          <a:xfrm>
            <a:off x="390525" y="1511300"/>
            <a:ext cx="836295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26988"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smtClean="0">
                <a:solidFill>
                  <a:srgbClr val="E6E0EC"/>
                </a:solidFill>
              </a:rPr>
              <a:t>ProPowerPoint.Ru</a:t>
            </a:r>
            <a:endParaRPr lang="ru-RU" sz="1200" smtClean="0">
              <a:solidFill>
                <a:srgbClr val="E6E0EC"/>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Lst>
  <p:transition spd="slow">
    <p:pull/>
  </p:transition>
  <p:txStyles>
    <p:title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44824"/>
            <a:ext cx="6588224" cy="1512168"/>
          </a:xfrm>
        </p:spPr>
        <p:style>
          <a:lnRef idx="2">
            <a:schemeClr val="accent2"/>
          </a:lnRef>
          <a:fillRef idx="1">
            <a:schemeClr val="lt1"/>
          </a:fillRef>
          <a:effectRef idx="0">
            <a:schemeClr val="accent2"/>
          </a:effectRef>
          <a:fontRef idx="minor">
            <a:schemeClr val="dk1"/>
          </a:fontRef>
        </p:style>
        <p:txBody>
          <a:bodyPr/>
          <a:lstStyle/>
          <a:p>
            <a:r>
              <a:rPr lang="uk-UA" sz="2400" dirty="0">
                <a:effectLst/>
              </a:rPr>
              <a:t>Біологічна доступність лікарських</a:t>
            </a:r>
            <a:br>
              <a:rPr lang="uk-UA" sz="2400" dirty="0">
                <a:effectLst/>
              </a:rPr>
            </a:br>
            <a:r>
              <a:rPr lang="uk-UA" sz="2400" dirty="0" smtClean="0">
                <a:effectLst/>
              </a:rPr>
              <a:t>препаратів</a:t>
            </a:r>
            <a:r>
              <a:rPr lang="uk-UA" sz="2400" dirty="0">
                <a:effectLst/>
              </a:rPr>
              <a:t>. Фармацевтичні чинники.</a:t>
            </a:r>
            <a:br>
              <a:rPr lang="uk-UA" sz="2400" dirty="0">
                <a:effectLst/>
              </a:rPr>
            </a:br>
            <a:r>
              <a:rPr lang="uk-UA" sz="2400" dirty="0" smtClean="0">
                <a:effectLst/>
              </a:rPr>
              <a:t>Хімічний </a:t>
            </a:r>
            <a:r>
              <a:rPr lang="uk-UA" sz="2400" dirty="0">
                <a:effectLst/>
              </a:rPr>
              <a:t>та фізичний стан речовин.</a:t>
            </a:r>
            <a:endParaRPr lang="ru-RU" sz="2400" dirty="0" smtClean="0"/>
          </a:p>
        </p:txBody>
      </p:sp>
      <p:sp>
        <p:nvSpPr>
          <p:cNvPr id="3" name="Подзаголовок 2"/>
          <p:cNvSpPr>
            <a:spLocks noGrp="1"/>
          </p:cNvSpPr>
          <p:nvPr>
            <p:ph type="subTitle" idx="1"/>
          </p:nvPr>
        </p:nvSpPr>
        <p:spPr>
          <a:xfrm>
            <a:off x="6948264" y="6137275"/>
            <a:ext cx="2088232" cy="720725"/>
          </a:xfrm>
        </p:spPr>
        <p:txBody>
          <a:bodyPr rtlCol="0">
            <a:normAutofit fontScale="70000" lnSpcReduction="20000"/>
          </a:bodyPr>
          <a:lstStyle/>
          <a:p>
            <a:pPr fontAlgn="auto">
              <a:spcAft>
                <a:spcPts val="0"/>
              </a:spcAft>
              <a:buFont typeface="Arial" pitchFamily="34" charset="0"/>
              <a:buNone/>
              <a:defRPr/>
            </a:pPr>
            <a:r>
              <a:rPr lang="ru-RU" dirty="0" err="1" smtClean="0">
                <a:solidFill>
                  <a:schemeClr val="bg1">
                    <a:lumMod val="95000"/>
                  </a:schemeClr>
                </a:solidFill>
              </a:rPr>
              <a:t>Харк</a:t>
            </a:r>
            <a:r>
              <a:rPr lang="uk-UA" dirty="0" smtClean="0">
                <a:solidFill>
                  <a:schemeClr val="bg1">
                    <a:lumMod val="95000"/>
                  </a:schemeClr>
                </a:solidFill>
              </a:rPr>
              <a:t>і</a:t>
            </a:r>
            <a:r>
              <a:rPr lang="ru-RU" dirty="0" smtClean="0">
                <a:solidFill>
                  <a:schemeClr val="bg1">
                    <a:lumMod val="95000"/>
                  </a:schemeClr>
                </a:solidFill>
              </a:rPr>
              <a:t>в </a:t>
            </a:r>
          </a:p>
          <a:p>
            <a:pPr fontAlgn="auto">
              <a:spcAft>
                <a:spcPts val="0"/>
              </a:spcAft>
              <a:buFont typeface="Arial" pitchFamily="34" charset="0"/>
              <a:buNone/>
              <a:defRPr/>
            </a:pPr>
            <a:r>
              <a:rPr lang="ru-RU" dirty="0" smtClean="0">
                <a:solidFill>
                  <a:schemeClr val="bg1">
                    <a:lumMod val="95000"/>
                  </a:schemeClr>
                </a:solidFill>
              </a:rPr>
              <a:t>2017</a:t>
            </a:r>
          </a:p>
        </p:txBody>
      </p:sp>
      <p:sp>
        <p:nvSpPr>
          <p:cNvPr id="4" name="Rectangle 2"/>
          <p:cNvSpPr txBox="1">
            <a:spLocks noChangeArrowheads="1"/>
          </p:cNvSpPr>
          <p:nvPr/>
        </p:nvSpPr>
        <p:spPr>
          <a:xfrm>
            <a:off x="1403648" y="71363"/>
            <a:ext cx="5839349" cy="1512168"/>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a:lstStyle>
          <a:p>
            <a:pPr>
              <a:defRPr/>
            </a:pPr>
            <a:r>
              <a:rPr lang="uk-UA"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Національний фармацевтичний університет</a:t>
            </a:r>
            <a:br>
              <a:rPr lang="uk-UA"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uk-UA" sz="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r>
            <a:br>
              <a:rPr lang="uk-UA" sz="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uk-UA"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Кафедра аптечної технології ліків</a:t>
            </a:r>
            <a:br>
              <a:rPr lang="uk-UA"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uk-UA"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ім. Д.П. Сала</a:t>
            </a:r>
            <a:endParaRPr lang="ru-RU"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pic>
        <p:nvPicPr>
          <p:cNvPr id="5" name="Picture 13" descr="Пошта Национальный фармацевтический университ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868" y="97557"/>
            <a:ext cx="3706091"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1363"/>
            <a:ext cx="14954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10</a:t>
            </a:fld>
            <a:endParaRPr lang="ru-RU" dirty="0">
              <a:solidFill>
                <a:schemeClr val="tx1"/>
              </a:solidFill>
            </a:endParaRPr>
          </a:p>
        </p:txBody>
      </p:sp>
      <p:sp>
        <p:nvSpPr>
          <p:cNvPr id="3" name="Прямоугольник 2"/>
          <p:cNvSpPr/>
          <p:nvPr/>
        </p:nvSpPr>
        <p:spPr>
          <a:xfrm>
            <a:off x="87594" y="1340768"/>
            <a:ext cx="8928992" cy="1938992"/>
          </a:xfrm>
          <a:prstGeom prst="rect">
            <a:avLst/>
          </a:prstGeom>
          <a:effectLst>
            <a:glow rad="228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None/>
            </a:pPr>
            <a:r>
              <a:rPr lang="uk-UA" sz="2000" b="1" dirty="0">
                <a:latin typeface="Arial" pitchFamily="34" charset="0"/>
                <a:cs typeface="Arial" pitchFamily="34" charset="0"/>
              </a:rPr>
              <a:t>Фізичний стан активної речовини </a:t>
            </a:r>
            <a:r>
              <a:rPr lang="uk-UA" sz="2000" dirty="0">
                <a:latin typeface="Arial" pitchFamily="34" charset="0"/>
                <a:cs typeface="Arial" pitchFamily="34" charset="0"/>
              </a:rPr>
              <a:t>з точки зору </a:t>
            </a:r>
            <a:r>
              <a:rPr lang="uk-UA" sz="2000" dirty="0" err="1">
                <a:latin typeface="Arial" pitchFamily="34" charset="0"/>
                <a:cs typeface="Arial" pitchFamily="34" charset="0"/>
              </a:rPr>
              <a:t>біофармацевтичної</a:t>
            </a:r>
            <a:r>
              <a:rPr lang="uk-UA" sz="2000" dirty="0">
                <a:latin typeface="Arial" pitchFamily="34" charset="0"/>
                <a:cs typeface="Arial" pitchFamily="34" charset="0"/>
              </a:rPr>
              <a:t> концепції — сукупність її властивостей: здатність до поліморфізму, дисперсність; оптичні, електрофізичні та інші характеристики (агрегатний стан, </a:t>
            </a:r>
            <a:r>
              <a:rPr lang="uk-UA" sz="2000" dirty="0" err="1">
                <a:latin typeface="Arial" pitchFamily="34" charset="0"/>
                <a:cs typeface="Arial" pitchFamily="34" charset="0"/>
              </a:rPr>
              <a:t>фільність</a:t>
            </a:r>
            <a:r>
              <a:rPr lang="uk-UA" sz="2000" dirty="0">
                <a:latin typeface="Arial" pitchFamily="34" charset="0"/>
                <a:cs typeface="Arial" pitchFamily="34" charset="0"/>
              </a:rPr>
              <a:t>, форма кристалів тощо), які зумовлюють інтенсивність процесів розчинення, дифузії, фазового переходу, всмоктування тощо, що, в свою чергу, впливає на </a:t>
            </a:r>
            <a:r>
              <a:rPr lang="uk-UA" sz="2000" dirty="0" err="1" smtClean="0">
                <a:latin typeface="Arial" pitchFamily="34" charset="0"/>
                <a:cs typeface="Arial" pitchFamily="34" charset="0"/>
              </a:rPr>
              <a:t>біодоступність</a:t>
            </a:r>
            <a:r>
              <a:rPr lang="uk-UA" sz="2000" dirty="0">
                <a:latin typeface="Arial" pitchFamily="34" charset="0"/>
                <a:cs typeface="Arial" pitchFamily="34" charset="0"/>
              </a:rPr>
              <a:t>.</a:t>
            </a:r>
            <a:endParaRPr lang="ru-RU" sz="2000" dirty="0">
              <a:latin typeface="Arial" pitchFamily="34" charset="0"/>
              <a:cs typeface="Arial" pitchFamily="34" charset="0"/>
            </a:endParaRPr>
          </a:p>
        </p:txBody>
      </p:sp>
      <p:sp>
        <p:nvSpPr>
          <p:cNvPr id="8" name="Rectangle 5"/>
          <p:cNvSpPr>
            <a:spLocks noChangeArrowheads="1"/>
          </p:cNvSpPr>
          <p:nvPr/>
        </p:nvSpPr>
        <p:spPr bwMode="auto">
          <a:xfrm>
            <a:off x="2492882" y="4307868"/>
            <a:ext cx="6553200" cy="685800"/>
          </a:xfrm>
          <a:prstGeom prst="rect">
            <a:avLst/>
          </a:prstGeom>
          <a:ln>
            <a:headEnd/>
            <a:tailEnd/>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anchor="ctr"/>
          <a:lstStyle/>
          <a:p>
            <a:pPr algn="ctr"/>
            <a:r>
              <a:rPr lang="uk-UA" sz="2000" i="1" dirty="0">
                <a:latin typeface="Arial" pitchFamily="34" charset="0"/>
                <a:cs typeface="Arial" pitchFamily="34" charset="0"/>
              </a:rPr>
              <a:t>Ступінь дисперсності</a:t>
            </a:r>
            <a:r>
              <a:rPr lang="uk-UA" sz="2000" dirty="0">
                <a:latin typeface="Arial" pitchFamily="34" charset="0"/>
                <a:cs typeface="Arial" pitchFamily="34" charset="0"/>
              </a:rPr>
              <a:t> </a:t>
            </a:r>
            <a:r>
              <a:rPr lang="uk-UA" sz="2000" i="1" dirty="0">
                <a:latin typeface="Arial" pitchFamily="34" charset="0"/>
                <a:cs typeface="Arial" pitchFamily="34" charset="0"/>
              </a:rPr>
              <a:t>(величина часток) </a:t>
            </a:r>
          </a:p>
          <a:p>
            <a:pPr algn="ctr"/>
            <a:r>
              <a:rPr lang="uk-UA" sz="2000" i="1" dirty="0">
                <a:latin typeface="Arial" pitchFamily="34" charset="0"/>
                <a:cs typeface="Arial" pitchFamily="34" charset="0"/>
              </a:rPr>
              <a:t>лікарських речовин</a:t>
            </a:r>
            <a:endParaRPr lang="ru-RU" sz="2000" i="1" dirty="0">
              <a:latin typeface="Arial" pitchFamily="34" charset="0"/>
              <a:cs typeface="Arial" pitchFamily="34" charset="0"/>
            </a:endParaRPr>
          </a:p>
        </p:txBody>
      </p:sp>
      <p:sp>
        <p:nvSpPr>
          <p:cNvPr id="9" name="Rectangle 6"/>
          <p:cNvSpPr>
            <a:spLocks noChangeArrowheads="1"/>
          </p:cNvSpPr>
          <p:nvPr/>
        </p:nvSpPr>
        <p:spPr bwMode="auto">
          <a:xfrm>
            <a:off x="2492882" y="5180294"/>
            <a:ext cx="6553200" cy="544154"/>
          </a:xfrm>
          <a:prstGeom prst="rect">
            <a:avLst/>
          </a:prstGeom>
          <a:ln>
            <a:headEnd/>
            <a:tailEnd/>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chor="ctr"/>
          <a:lstStyle/>
          <a:p>
            <a:pPr algn="ctr"/>
            <a:r>
              <a:rPr lang="ru-RU" sz="2000" i="1" dirty="0" err="1" smtClean="0">
                <a:latin typeface="Arial" pitchFamily="34" charset="0"/>
                <a:cs typeface="Arial" pitchFamily="34" charset="0"/>
              </a:rPr>
              <a:t>Оптична</a:t>
            </a:r>
            <a:r>
              <a:rPr lang="ru-RU" sz="2000" i="1" dirty="0" smtClean="0">
                <a:latin typeface="Arial" pitchFamily="34" charset="0"/>
                <a:cs typeface="Arial" pitchFamily="34" charset="0"/>
              </a:rPr>
              <a:t> </a:t>
            </a:r>
            <a:r>
              <a:rPr lang="ru-RU" sz="2000" i="1" dirty="0" err="1" smtClean="0">
                <a:latin typeface="Arial" pitchFamily="34" charset="0"/>
                <a:cs typeface="Arial" pitchFamily="34" charset="0"/>
              </a:rPr>
              <a:t>активність</a:t>
            </a:r>
            <a:endParaRPr lang="ru-RU" sz="2000" i="1" dirty="0">
              <a:latin typeface="Arial" pitchFamily="34" charset="0"/>
              <a:cs typeface="Arial" pitchFamily="34" charset="0"/>
            </a:endParaRPr>
          </a:p>
        </p:txBody>
      </p:sp>
      <p:sp>
        <p:nvSpPr>
          <p:cNvPr id="10" name="Rectangle 7"/>
          <p:cNvSpPr>
            <a:spLocks noChangeArrowheads="1"/>
          </p:cNvSpPr>
          <p:nvPr/>
        </p:nvSpPr>
        <p:spPr bwMode="auto">
          <a:xfrm>
            <a:off x="2492882" y="5824998"/>
            <a:ext cx="6553200" cy="609600"/>
          </a:xfrm>
          <a:prstGeom prst="rect">
            <a:avLst/>
          </a:prstGeom>
          <a:ln>
            <a:headEnd/>
            <a:tailEnd/>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anchor="ctr"/>
          <a:lstStyle/>
          <a:p>
            <a:pPr algn="ctr"/>
            <a:r>
              <a:rPr lang="ru-RU" sz="2000" i="1" dirty="0">
                <a:latin typeface="Arial" pitchFamily="34" charset="0"/>
                <a:cs typeface="Arial" pitchFamily="34" charset="0"/>
              </a:rPr>
              <a:t>Ф</a:t>
            </a:r>
            <a:r>
              <a:rPr lang="uk-UA" sz="2000" i="1" dirty="0">
                <a:latin typeface="Arial" pitchFamily="34" charset="0"/>
                <a:cs typeface="Arial" pitchFamily="34" charset="0"/>
              </a:rPr>
              <a:t>і</a:t>
            </a:r>
            <a:r>
              <a:rPr lang="ru-RU" sz="2000" i="1" dirty="0" err="1">
                <a:latin typeface="Arial" pitchFamily="34" charset="0"/>
                <a:cs typeface="Arial" pitchFamily="34" charset="0"/>
              </a:rPr>
              <a:t>зич</a:t>
            </a:r>
            <a:r>
              <a:rPr lang="uk-UA" sz="2000" i="1" dirty="0">
                <a:latin typeface="Arial" pitchFamily="34" charset="0"/>
                <a:cs typeface="Arial" pitchFamily="34" charset="0"/>
              </a:rPr>
              <a:t>на</a:t>
            </a:r>
            <a:r>
              <a:rPr lang="ru-RU" sz="2000" i="1" dirty="0">
                <a:latin typeface="Arial" pitchFamily="34" charset="0"/>
                <a:cs typeface="Arial" pitchFamily="34" charset="0"/>
              </a:rPr>
              <a:t> структура: пол</a:t>
            </a:r>
            <a:r>
              <a:rPr lang="uk-UA" sz="2000" i="1" dirty="0">
                <a:latin typeface="Arial" pitchFamily="34" charset="0"/>
                <a:cs typeface="Arial" pitchFamily="34" charset="0"/>
              </a:rPr>
              <a:t>і</a:t>
            </a:r>
            <a:r>
              <a:rPr lang="ru-RU" sz="2000" i="1" dirty="0">
                <a:latin typeface="Arial" pitchFamily="34" charset="0"/>
                <a:cs typeface="Arial" pitchFamily="34" charset="0"/>
              </a:rPr>
              <a:t>морф</a:t>
            </a:r>
            <a:r>
              <a:rPr lang="uk-UA" sz="2000" i="1" dirty="0">
                <a:latin typeface="Arial" pitchFamily="34" charset="0"/>
                <a:cs typeface="Arial" pitchFamily="34" charset="0"/>
              </a:rPr>
              <a:t>і</a:t>
            </a:r>
            <a:r>
              <a:rPr lang="ru-RU" sz="2000" i="1" dirty="0" err="1">
                <a:latin typeface="Arial" pitchFamily="34" charset="0"/>
                <a:cs typeface="Arial" pitchFamily="34" charset="0"/>
              </a:rPr>
              <a:t>зм</a:t>
            </a:r>
            <a:r>
              <a:rPr lang="ru-RU" sz="2000" i="1" dirty="0">
                <a:latin typeface="Arial" pitchFamily="34" charset="0"/>
                <a:cs typeface="Arial" pitchFamily="34" charset="0"/>
              </a:rPr>
              <a:t> </a:t>
            </a:r>
            <a:r>
              <a:rPr lang="uk-UA" sz="2000" i="1" dirty="0">
                <a:latin typeface="Arial" pitchFamily="34" charset="0"/>
                <a:cs typeface="Arial" pitchFamily="34" charset="0"/>
              </a:rPr>
              <a:t>лі</a:t>
            </a:r>
            <a:r>
              <a:rPr lang="ru-RU" sz="2000" i="1" dirty="0">
                <a:latin typeface="Arial" pitchFamily="34" charset="0"/>
                <a:cs typeface="Arial" pitchFamily="34" charset="0"/>
              </a:rPr>
              <a:t>кар</a:t>
            </a:r>
            <a:r>
              <a:rPr lang="uk-UA" sz="2000" i="1" dirty="0" err="1">
                <a:latin typeface="Arial" pitchFamily="34" charset="0"/>
                <a:cs typeface="Arial" pitchFamily="34" charset="0"/>
              </a:rPr>
              <a:t>ських</a:t>
            </a:r>
            <a:r>
              <a:rPr lang="uk-UA" sz="2000" i="1" dirty="0">
                <a:latin typeface="Arial" pitchFamily="34" charset="0"/>
                <a:cs typeface="Arial" pitchFamily="34" charset="0"/>
              </a:rPr>
              <a:t> речовин</a:t>
            </a:r>
            <a:endParaRPr lang="ru-RU" sz="2000" i="1" dirty="0">
              <a:latin typeface="Arial" pitchFamily="34" charset="0"/>
              <a:cs typeface="Arial" pitchFamily="34" charset="0"/>
            </a:endParaRPr>
          </a:p>
        </p:txBody>
      </p:sp>
      <p:cxnSp>
        <p:nvCxnSpPr>
          <p:cNvPr id="5" name="Прямая со стрелкой 4"/>
          <p:cNvCxnSpPr>
            <a:stCxn id="17" idx="3"/>
            <a:endCxn id="8" idx="1"/>
          </p:cNvCxnSpPr>
          <p:nvPr/>
        </p:nvCxnSpPr>
        <p:spPr>
          <a:xfrm flipV="1">
            <a:off x="1908521" y="4650768"/>
            <a:ext cx="584361" cy="593513"/>
          </a:xfrm>
          <a:prstGeom prst="straightConnector1">
            <a:avLst/>
          </a:prstGeom>
          <a:ln>
            <a:tailEnd type="arrow"/>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a:stCxn id="17" idx="3"/>
            <a:endCxn id="9" idx="1"/>
          </p:cNvCxnSpPr>
          <p:nvPr/>
        </p:nvCxnSpPr>
        <p:spPr>
          <a:xfrm>
            <a:off x="1908521" y="5244281"/>
            <a:ext cx="584361" cy="208090"/>
          </a:xfrm>
          <a:prstGeom prst="straightConnector1">
            <a:avLst/>
          </a:prstGeom>
          <a:ln>
            <a:tailEnd type="arrow"/>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a:stCxn id="17" idx="3"/>
            <a:endCxn id="10" idx="1"/>
          </p:cNvCxnSpPr>
          <p:nvPr/>
        </p:nvCxnSpPr>
        <p:spPr>
          <a:xfrm>
            <a:off x="1908521" y="5244281"/>
            <a:ext cx="584361" cy="885517"/>
          </a:xfrm>
          <a:prstGeom prst="straightConnector1">
            <a:avLst/>
          </a:prstGeom>
          <a:ln>
            <a:tailEnd type="arrow"/>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7" name="Блок-схема: процесс 16"/>
          <p:cNvSpPr/>
          <p:nvPr/>
        </p:nvSpPr>
        <p:spPr>
          <a:xfrm>
            <a:off x="88411" y="3829664"/>
            <a:ext cx="1820110" cy="2829233"/>
          </a:xfrm>
          <a:prstGeom prst="flowChartProcess">
            <a:avLst/>
          </a:prstGeom>
          <a:effectLst>
            <a:glow rad="635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uk-UA" dirty="0" smtClean="0"/>
              <a:t>Найбільш суттєвими факторами фізичного стану лікарських речовин вважаються:</a:t>
            </a:r>
            <a:endParaRPr lang="uk-UA" dirty="0"/>
          </a:p>
        </p:txBody>
      </p:sp>
      <p:sp>
        <p:nvSpPr>
          <p:cNvPr id="32" name="Овальная выноска 31"/>
          <p:cNvSpPr/>
          <p:nvPr/>
        </p:nvSpPr>
        <p:spPr>
          <a:xfrm>
            <a:off x="4211960" y="3442198"/>
            <a:ext cx="4932040" cy="774932"/>
          </a:xfrm>
          <a:prstGeom prst="wedgeEllipseCallout">
            <a:avLst>
              <a:gd name="adj1" fmla="val -24242"/>
              <a:gd name="adj2" fmla="val -67889"/>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http://www.pharmencyclopedia.com.ua/article/1915/biologichna-farmaciya</a:t>
            </a:r>
            <a:endParaRPr lang="uk-UA" sz="1400" dirty="0"/>
          </a:p>
        </p:txBody>
      </p:sp>
    </p:spTree>
    <p:extLst>
      <p:ext uri="{BB962C8B-B14F-4D97-AF65-F5344CB8AC3E}">
        <p14:creationId xmlns:p14="http://schemas.microsoft.com/office/powerpoint/2010/main" val="365170093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11</a:t>
            </a:fld>
            <a:endParaRPr lang="ru-RU" dirty="0">
              <a:solidFill>
                <a:schemeClr val="tx1"/>
              </a:solidFill>
            </a:endParaRPr>
          </a:p>
        </p:txBody>
      </p:sp>
      <p:sp>
        <p:nvSpPr>
          <p:cNvPr id="4" name="Прямоугольник 3"/>
          <p:cNvSpPr/>
          <p:nvPr/>
        </p:nvSpPr>
        <p:spPr>
          <a:xfrm>
            <a:off x="4752488" y="1735642"/>
            <a:ext cx="4285801" cy="3477875"/>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uk-UA" sz="2000" dirty="0">
                <a:latin typeface="Arial" pitchFamily="34" charset="0"/>
                <a:cs typeface="Arial" pitchFamily="34" charset="0"/>
              </a:rPr>
              <a:t>Дисперсність лікарської речовини впливає не тільки на сипучість порошкоподібних матеріалів, насипну масу, однорідність змішування, точність дозування. Особливо важливим є те, що від розміру часток залежить швидкість і повнота всмоктування лікарської речовини, а також </a:t>
            </a:r>
            <a:r>
              <a:rPr lang="uk-UA" sz="2000" dirty="0" smtClean="0">
                <a:latin typeface="Arial" pitchFamily="34" charset="0"/>
                <a:cs typeface="Arial" pitchFamily="34" charset="0"/>
              </a:rPr>
              <a:t>її </a:t>
            </a:r>
            <a:r>
              <a:rPr lang="uk-UA" sz="2000" dirty="0">
                <a:latin typeface="Arial" pitchFamily="34" charset="0"/>
                <a:cs typeface="Arial" pitchFamily="34" charset="0"/>
              </a:rPr>
              <a:t>концентрація в біологічних рідинах.</a:t>
            </a:r>
            <a:endParaRPr lang="ru-RU" sz="2000" dirty="0">
              <a:latin typeface="Arial" pitchFamily="34" charset="0"/>
              <a:cs typeface="Arial" pitchFamily="34" charset="0"/>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Ступінь дисперсності</a:t>
            </a:r>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(величина часток) </a:t>
            </a:r>
            <a:r>
              <a:rPr lang="uk-UA"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лікарських </a:t>
            </a:r>
            <a:r>
              <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11" name="Прямоугольник 10"/>
          <p:cNvSpPr/>
          <p:nvPr/>
        </p:nvSpPr>
        <p:spPr>
          <a:xfrm>
            <a:off x="105710" y="5445224"/>
            <a:ext cx="8968115" cy="1338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pPr>
            <a:r>
              <a:rPr lang="uk-UA" dirty="0">
                <a:latin typeface="Arial" pitchFamily="34" charset="0"/>
                <a:cs typeface="Arial" pitchFamily="34" charset="0"/>
              </a:rPr>
              <a:t>Вплив величини часток на терапевтичну активність уперше було доведено для </a:t>
            </a:r>
            <a:r>
              <a:rPr lang="uk-UA" b="1" i="1" dirty="0">
                <a:latin typeface="Arial" pitchFamily="34" charset="0"/>
                <a:cs typeface="Arial" pitchFamily="34" charset="0"/>
              </a:rPr>
              <a:t>антибіотиків, сульфаніламідних препаратів, саліцилатів</a:t>
            </a:r>
            <a:r>
              <a:rPr lang="uk-UA" b="1" dirty="0">
                <a:latin typeface="Arial" pitchFamily="34" charset="0"/>
                <a:cs typeface="Arial" pitchFamily="34" charset="0"/>
              </a:rPr>
              <a:t> </a:t>
            </a:r>
            <a:r>
              <a:rPr lang="uk-UA" dirty="0">
                <a:latin typeface="Arial" pitchFamily="34" charset="0"/>
                <a:cs typeface="Arial" pitchFamily="34" charset="0"/>
              </a:rPr>
              <a:t>і, потім, </a:t>
            </a:r>
            <a:r>
              <a:rPr lang="uk-UA" b="1" i="1" dirty="0">
                <a:latin typeface="Arial" pitchFamily="34" charset="0"/>
                <a:cs typeface="Arial" pitchFamily="34" charset="0"/>
              </a:rPr>
              <a:t>стероїдних</a:t>
            </a:r>
            <a:r>
              <a:rPr lang="uk-UA" b="1" dirty="0">
                <a:latin typeface="Arial" pitchFamily="34" charset="0"/>
                <a:cs typeface="Arial" pitchFamily="34" charset="0"/>
              </a:rPr>
              <a:t> </a:t>
            </a:r>
            <a:r>
              <a:rPr lang="uk-UA" dirty="0">
                <a:latin typeface="Arial" pitchFamily="34" charset="0"/>
                <a:cs typeface="Arial" pitchFamily="34" charset="0"/>
              </a:rPr>
              <a:t>препаратів, а також </a:t>
            </a:r>
            <a:r>
              <a:rPr lang="uk-UA" b="1" i="1" dirty="0">
                <a:latin typeface="Arial" pitchFamily="34" charset="0"/>
                <a:cs typeface="Arial" pitchFamily="34" charset="0"/>
              </a:rPr>
              <a:t>похідних </a:t>
            </a:r>
            <a:r>
              <a:rPr lang="uk-UA" b="1" i="1" dirty="0" err="1">
                <a:latin typeface="Arial" pitchFamily="34" charset="0"/>
                <a:cs typeface="Arial" pitchFamily="34" charset="0"/>
              </a:rPr>
              <a:t>фурану</a:t>
            </a:r>
            <a:r>
              <a:rPr lang="uk-UA" b="1" i="1" dirty="0">
                <a:latin typeface="Arial" pitchFamily="34" charset="0"/>
                <a:cs typeface="Arial" pitchFamily="34" charset="0"/>
              </a:rPr>
              <a:t>, саліцилової кислоти, </a:t>
            </a:r>
            <a:r>
              <a:rPr lang="uk-UA" dirty="0">
                <a:latin typeface="Arial" pitchFamily="34" charset="0"/>
                <a:cs typeface="Arial" pitchFamily="34" charset="0"/>
              </a:rPr>
              <a:t>на сьогодні для</a:t>
            </a:r>
            <a:r>
              <a:rPr lang="uk-UA" b="1" i="1" dirty="0">
                <a:latin typeface="Arial" pitchFamily="34" charset="0"/>
                <a:cs typeface="Arial" pitchFamily="34" charset="0"/>
              </a:rPr>
              <a:t> </a:t>
            </a:r>
            <a:r>
              <a:rPr lang="uk-UA" b="1" i="1" dirty="0" err="1">
                <a:latin typeface="Arial" pitchFamily="34" charset="0"/>
                <a:cs typeface="Arial" pitchFamily="34" charset="0"/>
              </a:rPr>
              <a:t>протисудомних</a:t>
            </a:r>
            <a:r>
              <a:rPr lang="uk-UA" b="1" i="1" dirty="0">
                <a:latin typeface="Arial" pitchFamily="34" charset="0"/>
                <a:cs typeface="Arial" pitchFamily="34" charset="0"/>
              </a:rPr>
              <a:t>,  знеболюючих,  сечогінних, протитуберкульозних, </a:t>
            </a:r>
            <a:r>
              <a:rPr lang="uk-UA" b="1" i="1" dirty="0" err="1">
                <a:latin typeface="Arial" pitchFamily="34" charset="0"/>
                <a:cs typeface="Arial" pitchFamily="34" charset="0"/>
              </a:rPr>
              <a:t>антидрифтерів</a:t>
            </a:r>
            <a:r>
              <a:rPr lang="uk-UA" b="1" i="1" dirty="0">
                <a:latin typeface="Arial" pitchFamily="34" charset="0"/>
                <a:cs typeface="Arial" pitchFamily="34" charset="0"/>
              </a:rPr>
              <a:t> і </a:t>
            </a:r>
            <a:r>
              <a:rPr lang="uk-UA" b="1" i="1" dirty="0" err="1">
                <a:latin typeface="Arial" pitchFamily="34" charset="0"/>
                <a:cs typeface="Arial" pitchFamily="34" charset="0"/>
              </a:rPr>
              <a:t>кардіотонічних</a:t>
            </a:r>
            <a:r>
              <a:rPr lang="uk-UA" b="1" dirty="0">
                <a:latin typeface="Arial" pitchFamily="34" charset="0"/>
                <a:cs typeface="Arial" pitchFamily="34" charset="0"/>
              </a:rPr>
              <a:t> засобів </a:t>
            </a:r>
            <a:r>
              <a:rPr lang="uk-UA" dirty="0">
                <a:latin typeface="Arial" pitchFamily="34" charset="0"/>
                <a:cs typeface="Arial" pitchFamily="34" charset="0"/>
              </a:rPr>
              <a:t>і т.д.  </a:t>
            </a:r>
          </a:p>
        </p:txBody>
      </p:sp>
      <p:pic>
        <p:nvPicPr>
          <p:cNvPr id="5126" name="Picture 6" descr="http://lib.muctr.ru/scidbase/01-0342/files/kpcrs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19" y="1829958"/>
            <a:ext cx="2852637" cy="181241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869.su/wp-content/uploads/2015/12/9620941da6cbe9fc5b18573a56ea35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09" y="3717032"/>
            <a:ext cx="2852637" cy="1622481"/>
          </a:xfrm>
          <a:prstGeom prst="rect">
            <a:avLst/>
          </a:prstGeom>
          <a:noFill/>
          <a:extLst>
            <a:ext uri="{909E8E84-426E-40DD-AFC4-6F175D3DCCD1}">
              <a14:hiddenFill xmlns:a14="http://schemas.microsoft.com/office/drawing/2010/main">
                <a:solidFill>
                  <a:srgbClr val="FFFFFF"/>
                </a:solidFill>
              </a14:hiddenFill>
            </a:ext>
          </a:extLst>
        </p:spPr>
      </p:pic>
      <p:sp>
        <p:nvSpPr>
          <p:cNvPr id="13" name="Блок-схема: процесс 12"/>
          <p:cNvSpPr/>
          <p:nvPr/>
        </p:nvSpPr>
        <p:spPr>
          <a:xfrm>
            <a:off x="3075866" y="2420888"/>
            <a:ext cx="1513902" cy="210738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latin typeface="Arial" pitchFamily="34" charset="0"/>
                <a:cs typeface="Arial" pitchFamily="34" charset="0"/>
              </a:rPr>
              <a:t>Лікарська речовина </a:t>
            </a:r>
          </a:p>
          <a:p>
            <a:pPr algn="ctr"/>
            <a:r>
              <a:rPr lang="uk-UA" b="1" dirty="0" smtClean="0">
                <a:latin typeface="Arial" pitchFamily="34" charset="0"/>
                <a:cs typeface="Arial" pitchFamily="34" charset="0"/>
              </a:rPr>
              <a:t>ДО</a:t>
            </a:r>
          </a:p>
          <a:p>
            <a:pPr algn="ctr"/>
            <a:r>
              <a:rPr lang="uk-UA" dirty="0">
                <a:latin typeface="Arial" pitchFamily="34" charset="0"/>
                <a:cs typeface="Arial" pitchFamily="34" charset="0"/>
              </a:rPr>
              <a:t>т</a:t>
            </a:r>
            <a:r>
              <a:rPr lang="uk-UA" dirty="0" smtClean="0">
                <a:latin typeface="Arial" pitchFamily="34" charset="0"/>
                <a:cs typeface="Arial" pitchFamily="34" charset="0"/>
              </a:rPr>
              <a:t>а </a:t>
            </a:r>
          </a:p>
          <a:p>
            <a:pPr algn="ctr"/>
            <a:r>
              <a:rPr lang="uk-UA" b="1" dirty="0" smtClean="0">
                <a:latin typeface="Arial" pitchFamily="34" charset="0"/>
                <a:cs typeface="Arial" pitchFamily="34" charset="0"/>
              </a:rPr>
              <a:t>ПІСЛЯ</a:t>
            </a:r>
          </a:p>
          <a:p>
            <a:pPr algn="ctr"/>
            <a:r>
              <a:rPr lang="uk-UA" dirty="0" smtClean="0">
                <a:latin typeface="Arial" pitchFamily="34" charset="0"/>
                <a:cs typeface="Arial" pitchFamily="34" charset="0"/>
              </a:rPr>
              <a:t>подрібнення</a:t>
            </a:r>
            <a:endParaRPr lang="uk-UA" dirty="0">
              <a:latin typeface="Arial" pitchFamily="34" charset="0"/>
              <a:cs typeface="Arial" pitchFamily="34" charset="0"/>
            </a:endParaRPr>
          </a:p>
        </p:txBody>
      </p:sp>
      <p:cxnSp>
        <p:nvCxnSpPr>
          <p:cNvPr id="16" name="Прямая со стрелкой 15"/>
          <p:cNvCxnSpPr>
            <a:endCxn id="5126" idx="3"/>
          </p:cNvCxnSpPr>
          <p:nvPr/>
        </p:nvCxnSpPr>
        <p:spPr>
          <a:xfrm flipH="1" flipV="1">
            <a:off x="2978256" y="2736166"/>
            <a:ext cx="328820" cy="548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5132" idx="3"/>
          </p:cNvCxnSpPr>
          <p:nvPr/>
        </p:nvCxnSpPr>
        <p:spPr>
          <a:xfrm flipH="1">
            <a:off x="2958346" y="3933056"/>
            <a:ext cx="348730" cy="595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82827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12</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Ступінь дисперсності</a:t>
            </a:r>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(величина часток) </a:t>
            </a:r>
            <a:r>
              <a:rPr lang="uk-UA"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лікарських </a:t>
            </a:r>
            <a:r>
              <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12" name="Rectangle 4"/>
          <p:cNvSpPr>
            <a:spLocks noChangeArrowheads="1"/>
          </p:cNvSpPr>
          <p:nvPr/>
        </p:nvSpPr>
        <p:spPr bwMode="auto">
          <a:xfrm>
            <a:off x="171739" y="1807129"/>
            <a:ext cx="8784976" cy="1872208"/>
          </a:xfrm>
          <a:prstGeom prst="rect">
            <a:avLst/>
          </a:prstGeom>
          <a:ln>
            <a:headEnd/>
            <a:tailEnd/>
          </a:ln>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lgn="just"/>
            <a:r>
              <a:rPr lang="uk-UA" sz="2000" dirty="0" smtClean="0">
                <a:latin typeface="Arial" pitchFamily="34" charset="0"/>
                <a:cs typeface="Arial" pitchFamily="34" charset="0"/>
              </a:rPr>
              <a:t>Тим не менш, важливо відрізняти </a:t>
            </a:r>
            <a:r>
              <a:rPr lang="uk-UA" sz="2000" b="1" i="1" dirty="0" smtClean="0">
                <a:latin typeface="Arial" pitchFamily="34" charset="0"/>
                <a:cs typeface="Arial" pitchFamily="34" charset="0"/>
              </a:rPr>
              <a:t>оптимальну ступінь </a:t>
            </a:r>
            <a:r>
              <a:rPr lang="uk-UA" sz="2000" b="1" i="1" dirty="0" err="1" smtClean="0">
                <a:latin typeface="Arial" pitchFamily="34" charset="0"/>
                <a:cs typeface="Arial" pitchFamily="34" charset="0"/>
              </a:rPr>
              <a:t>дисперності</a:t>
            </a:r>
            <a:r>
              <a:rPr lang="uk-UA" sz="2000" b="1" i="1" dirty="0" smtClean="0">
                <a:latin typeface="Arial" pitchFamily="34" charset="0"/>
                <a:cs typeface="Arial" pitchFamily="34" charset="0"/>
              </a:rPr>
              <a:t> </a:t>
            </a:r>
            <a:r>
              <a:rPr lang="uk-UA" sz="2000" dirty="0" smtClean="0">
                <a:latin typeface="Arial" pitchFamily="34" charset="0"/>
                <a:cs typeface="Arial" pitchFamily="34" charset="0"/>
              </a:rPr>
              <a:t>лікарських речовин. </a:t>
            </a:r>
            <a:r>
              <a:rPr lang="uk-UA" dirty="0" smtClean="0">
                <a:latin typeface="Arial" pitchFamily="34" charset="0"/>
                <a:cs typeface="Arial" pitchFamily="34" charset="0"/>
              </a:rPr>
              <a:t>Не </a:t>
            </a:r>
            <a:r>
              <a:rPr lang="uk-UA" dirty="0">
                <a:latin typeface="Arial" pitchFamily="34" charset="0"/>
                <a:cs typeface="Arial" pitchFamily="34" charset="0"/>
              </a:rPr>
              <a:t>можна вважати правильним прагнення до одержання в кожному випадку </a:t>
            </a:r>
            <a:r>
              <a:rPr lang="uk-UA" dirty="0" err="1">
                <a:latin typeface="Arial" pitchFamily="34" charset="0"/>
                <a:cs typeface="Arial" pitchFamily="34" charset="0"/>
              </a:rPr>
              <a:t>мікронізованого</a:t>
            </a:r>
            <a:r>
              <a:rPr lang="uk-UA" dirty="0">
                <a:latin typeface="Arial" pitchFamily="34" charset="0"/>
                <a:cs typeface="Arial" pitchFamily="34" charset="0"/>
              </a:rPr>
              <a:t> порошку, тому що в ряді випадків різке зменшення розмірів часток лікарської речовини може викликати інактивацію речовини, швидке виведення його з організму або може проявлятися небажана (токсична) дія на організм, а також зниження стабільності препарату</a:t>
            </a:r>
            <a:r>
              <a:rPr lang="uk-UA" sz="2000" dirty="0">
                <a:latin typeface="Arial" pitchFamily="34" charset="0"/>
                <a:cs typeface="Arial" pitchFamily="34" charset="0"/>
              </a:rPr>
              <a:t>.</a:t>
            </a:r>
            <a:endParaRPr lang="ru-RU" sz="2000" dirty="0">
              <a:latin typeface="Arial" pitchFamily="34" charset="0"/>
              <a:cs typeface="Arial" pitchFamily="34" charset="0"/>
            </a:endParaRPr>
          </a:p>
        </p:txBody>
      </p:sp>
      <p:sp>
        <p:nvSpPr>
          <p:cNvPr id="3" name="Прямоугольник 2"/>
          <p:cNvSpPr/>
          <p:nvPr/>
        </p:nvSpPr>
        <p:spPr>
          <a:xfrm>
            <a:off x="218303" y="4082785"/>
            <a:ext cx="8784976" cy="1754326"/>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a:latin typeface="Arial" pitchFamily="34" charset="0"/>
                <a:cs typeface="Arial" pitchFamily="34" charset="0"/>
              </a:rPr>
              <a:t>М</a:t>
            </a:r>
            <a:r>
              <a:rPr lang="uk-UA" dirty="0">
                <a:latin typeface="Arial" pitchFamily="34" charset="0"/>
                <a:cs typeface="Arial" pitchFamily="34" charset="0"/>
              </a:rPr>
              <a:t>і</a:t>
            </a:r>
            <a:r>
              <a:rPr lang="ru-RU" dirty="0">
                <a:latin typeface="Arial" pitchFamily="34" charset="0"/>
                <a:cs typeface="Arial" pitchFamily="34" charset="0"/>
              </a:rPr>
              <a:t>крон</a:t>
            </a:r>
            <a:r>
              <a:rPr lang="uk-UA" dirty="0">
                <a:latin typeface="Arial" pitchFamily="34" charset="0"/>
                <a:cs typeface="Arial" pitchFamily="34" charset="0"/>
              </a:rPr>
              <a:t>і</a:t>
            </a:r>
            <a:r>
              <a:rPr lang="ru-RU" dirty="0">
                <a:latin typeface="Arial" pitchFamily="34" charset="0"/>
                <a:cs typeface="Arial" pitchFamily="34" charset="0"/>
              </a:rPr>
              <a:t>з</a:t>
            </a:r>
            <a:r>
              <a:rPr lang="uk-UA" dirty="0" err="1">
                <a:latin typeface="Arial" pitchFamily="34" charset="0"/>
                <a:cs typeface="Arial" pitchFamily="34" charset="0"/>
              </a:rPr>
              <a:t>ований</a:t>
            </a:r>
            <a:r>
              <a:rPr lang="ru-RU" dirty="0">
                <a:latin typeface="Arial" pitchFamily="34" charset="0"/>
                <a:cs typeface="Arial" pitchFamily="34" charset="0"/>
              </a:rPr>
              <a:t> порошок </a:t>
            </a:r>
            <a:r>
              <a:rPr lang="ru-RU" i="1" u="sng" dirty="0">
                <a:latin typeface="Arial" pitchFamily="34" charset="0"/>
                <a:cs typeface="Arial" pitchFamily="34" charset="0"/>
              </a:rPr>
              <a:t>натр</a:t>
            </a:r>
            <a:r>
              <a:rPr lang="uk-UA" i="1" u="sng" dirty="0" err="1">
                <a:latin typeface="Arial" pitchFamily="34" charset="0"/>
                <a:cs typeface="Arial" pitchFamily="34" charset="0"/>
              </a:rPr>
              <a:t>ію</a:t>
            </a:r>
            <a:r>
              <a:rPr lang="ru-RU" i="1" u="sng" dirty="0">
                <a:latin typeface="Arial" pitchFamily="34" charset="0"/>
                <a:cs typeface="Arial" pitchFamily="34" charset="0"/>
              </a:rPr>
              <a:t> н</a:t>
            </a:r>
            <a:r>
              <a:rPr lang="uk-UA" i="1" u="sng" dirty="0">
                <a:latin typeface="Arial" pitchFamily="34" charset="0"/>
                <a:cs typeface="Arial" pitchFamily="34" charset="0"/>
              </a:rPr>
              <a:t>і</a:t>
            </a:r>
            <a:r>
              <a:rPr lang="ru-RU" i="1" u="sng" dirty="0">
                <a:latin typeface="Arial" pitchFamily="34" charset="0"/>
                <a:cs typeface="Arial" pitchFamily="34" charset="0"/>
              </a:rPr>
              <a:t>трат</a:t>
            </a:r>
            <a:r>
              <a:rPr lang="uk-UA" i="1" u="sng" dirty="0">
                <a:latin typeface="Arial" pitchFamily="34" charset="0"/>
                <a:cs typeface="Arial" pitchFamily="34" charset="0"/>
              </a:rPr>
              <a:t>у</a:t>
            </a:r>
            <a:r>
              <a:rPr lang="ru-RU" dirty="0">
                <a:latin typeface="Arial" pitchFamily="34" charset="0"/>
                <a:cs typeface="Arial" pitchFamily="34" charset="0"/>
              </a:rPr>
              <a:t> в</a:t>
            </a:r>
            <a:r>
              <a:rPr lang="uk-UA" dirty="0" err="1">
                <a:latin typeface="Arial" pitchFamily="34" charset="0"/>
                <a:cs typeface="Arial" pitchFamily="34" charset="0"/>
              </a:rPr>
              <a:t>иділяє</a:t>
            </a:r>
            <a:r>
              <a:rPr lang="ru-RU" dirty="0">
                <a:latin typeface="Arial" pitchFamily="34" charset="0"/>
                <a:cs typeface="Arial" pitchFamily="34" charset="0"/>
              </a:rPr>
              <a:t> </a:t>
            </a:r>
            <a:r>
              <a:rPr lang="ru-RU" dirty="0" err="1">
                <a:latin typeface="Arial" pitchFamily="34" charset="0"/>
                <a:cs typeface="Arial" pitchFamily="34" charset="0"/>
              </a:rPr>
              <a:t>токсич</a:t>
            </a:r>
            <a:r>
              <a:rPr lang="uk-UA" dirty="0">
                <a:latin typeface="Arial" pitchFamily="34" charset="0"/>
                <a:cs typeface="Arial" pitchFamily="34" charset="0"/>
              </a:rPr>
              <a:t>ні</a:t>
            </a:r>
            <a:r>
              <a:rPr lang="ru-RU" dirty="0">
                <a:latin typeface="Arial" pitchFamily="34" charset="0"/>
                <a:cs typeface="Arial" pitchFamily="34" charset="0"/>
              </a:rPr>
              <a:t> </a:t>
            </a:r>
            <a:r>
              <a:rPr lang="ru-RU" dirty="0" err="1">
                <a:latin typeface="Arial" pitchFamily="34" charset="0"/>
                <a:cs typeface="Arial" pitchFamily="34" charset="0"/>
              </a:rPr>
              <a:t>ок</a:t>
            </a:r>
            <a:r>
              <a:rPr lang="uk-UA" dirty="0">
                <a:latin typeface="Arial" pitchFamily="34" charset="0"/>
                <a:cs typeface="Arial" pitchFamily="34" charset="0"/>
              </a:rPr>
              <a:t>сиди</a:t>
            </a:r>
            <a:r>
              <a:rPr lang="ru-RU" dirty="0">
                <a:latin typeface="Arial" pitchFamily="34" charset="0"/>
                <a:cs typeface="Arial" pitchFamily="34" charset="0"/>
              </a:rPr>
              <a:t> азот</a:t>
            </a:r>
            <a:r>
              <a:rPr lang="uk-UA" dirty="0" smtClean="0">
                <a:latin typeface="Arial" pitchFamily="34" charset="0"/>
                <a:cs typeface="Arial" pitchFamily="34" charset="0"/>
              </a:rPr>
              <a:t>у</a:t>
            </a:r>
            <a:r>
              <a:rPr lang="ru-RU" dirty="0" smtClean="0">
                <a:latin typeface="Arial" pitchFamily="34" charset="0"/>
                <a:cs typeface="Arial" pitchFamily="34" charset="0"/>
              </a:rPr>
              <a:t>. </a:t>
            </a:r>
            <a:r>
              <a:rPr lang="uk-UA" dirty="0" smtClean="0">
                <a:latin typeface="Arial" pitchFamily="34" charset="0"/>
                <a:cs typeface="Arial" pitchFamily="34" charset="0"/>
              </a:rPr>
              <a:t>Збільшення </a:t>
            </a:r>
            <a:r>
              <a:rPr lang="uk-UA" dirty="0">
                <a:latin typeface="Arial" pitchFamily="34" charset="0"/>
                <a:cs typeface="Arial" pitchFamily="34" charset="0"/>
              </a:rPr>
              <a:t>ступеня дисперсності </a:t>
            </a:r>
            <a:r>
              <a:rPr lang="uk-UA" i="1" u="sng" dirty="0">
                <a:latin typeface="Arial" pitchFamily="34" charset="0"/>
                <a:cs typeface="Arial" pitchFamily="34" charset="0"/>
              </a:rPr>
              <a:t>пеніциліну </a:t>
            </a:r>
            <a:r>
              <a:rPr lang="uk-UA" i="1" u="sng" dirty="0" smtClean="0">
                <a:latin typeface="Arial" pitchFamily="34" charset="0"/>
                <a:cs typeface="Arial" pitchFamily="34" charset="0"/>
              </a:rPr>
              <a:t>та </a:t>
            </a:r>
            <a:r>
              <a:rPr lang="uk-UA" i="1" u="sng" dirty="0">
                <a:latin typeface="Arial" pitchFamily="34" charset="0"/>
                <a:cs typeface="Arial" pitchFamily="34" charset="0"/>
              </a:rPr>
              <a:t>еритроміцину</a:t>
            </a:r>
            <a:r>
              <a:rPr lang="uk-UA" u="sng" dirty="0">
                <a:latin typeface="Arial" pitchFamily="34" charset="0"/>
                <a:cs typeface="Arial" pitchFamily="34" charset="0"/>
              </a:rPr>
              <a:t> </a:t>
            </a:r>
            <a:r>
              <a:rPr lang="uk-UA" dirty="0">
                <a:latin typeface="Arial" pitchFamily="34" charset="0"/>
                <a:cs typeface="Arial" pitchFamily="34" charset="0"/>
              </a:rPr>
              <a:t>приводить до різкого зниження їх протимікробної активності при пероральному прийомі. Це пояснюється посиленням процесів їх гідролітичної деструкції або зниженням їхньої стабільності в присутності травних соків, тому що при цьому різко збільшується поверхня контакту лікарської речовини з біологічними рідинами.</a:t>
            </a:r>
            <a:r>
              <a:rPr lang="ru-RU" dirty="0">
                <a:latin typeface="Arial" pitchFamily="34" charset="0"/>
                <a:cs typeface="Arial" pitchFamily="34" charset="0"/>
              </a:rPr>
              <a:t> </a:t>
            </a:r>
          </a:p>
        </p:txBody>
      </p:sp>
      <p:sp>
        <p:nvSpPr>
          <p:cNvPr id="5" name="Стрелка вправо 4"/>
          <p:cNvSpPr/>
          <p:nvPr/>
        </p:nvSpPr>
        <p:spPr>
          <a:xfrm rot="5400000">
            <a:off x="4383523" y="3567485"/>
            <a:ext cx="454536" cy="576064"/>
          </a:xfrm>
          <a:prstGeom prst="rightArrow">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8" name="Прямоугольник 7"/>
          <p:cNvSpPr/>
          <p:nvPr/>
        </p:nvSpPr>
        <p:spPr>
          <a:xfrm>
            <a:off x="0" y="5934670"/>
            <a:ext cx="9144000" cy="70788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i="1" dirty="0">
                <a:latin typeface="Arial" pitchFamily="34" charset="0"/>
                <a:cs typeface="Arial" pitchFamily="34" charset="0"/>
              </a:rPr>
              <a:t>Таким </a:t>
            </a:r>
            <a:r>
              <a:rPr lang="uk-UA" sz="2000" b="1" i="1" dirty="0">
                <a:latin typeface="Arial" pitchFamily="34" charset="0"/>
                <a:cs typeface="Arial" pitchFamily="34" charset="0"/>
              </a:rPr>
              <a:t>чином</a:t>
            </a:r>
            <a:r>
              <a:rPr lang="ru-RU" sz="2000" b="1" i="1" dirty="0">
                <a:latin typeface="Arial" pitchFamily="34" charset="0"/>
                <a:cs typeface="Arial" pitchFamily="34" charset="0"/>
              </a:rPr>
              <a:t>, л</a:t>
            </a:r>
            <a:r>
              <a:rPr lang="uk-UA" sz="2000" b="1" i="1" dirty="0">
                <a:latin typeface="Arial" pitchFamily="34" charset="0"/>
                <a:cs typeface="Arial" pitchFamily="34" charset="0"/>
              </a:rPr>
              <a:t>і</a:t>
            </a:r>
            <a:r>
              <a:rPr lang="ru-RU" sz="2000" b="1" i="1" dirty="0" err="1">
                <a:latin typeface="Arial" pitchFamily="34" charset="0"/>
                <a:cs typeface="Arial" pitchFamily="34" charset="0"/>
              </a:rPr>
              <a:t>карс</a:t>
            </a:r>
            <a:r>
              <a:rPr lang="uk-UA" sz="2000" b="1" i="1" dirty="0" err="1">
                <a:latin typeface="Arial" pitchFamily="34" charset="0"/>
                <a:cs typeface="Arial" pitchFamily="34" charset="0"/>
              </a:rPr>
              <a:t>ька</a:t>
            </a:r>
            <a:r>
              <a:rPr lang="uk-UA" sz="2000" b="1" i="1" dirty="0">
                <a:latin typeface="Arial" pitchFamily="34" charset="0"/>
                <a:cs typeface="Arial" pitchFamily="34" charset="0"/>
              </a:rPr>
              <a:t> речовина</a:t>
            </a:r>
            <a:r>
              <a:rPr lang="ru-RU" sz="2000" b="1" i="1" dirty="0">
                <a:latin typeface="Arial" pitchFamily="34" charset="0"/>
                <a:cs typeface="Arial" pitchFamily="34" charset="0"/>
              </a:rPr>
              <a:t> в л</a:t>
            </a:r>
            <a:r>
              <a:rPr lang="uk-UA" sz="2000" b="1" i="1" dirty="0">
                <a:latin typeface="Arial" pitchFamily="34" charset="0"/>
                <a:cs typeface="Arial" pitchFamily="34" charset="0"/>
              </a:rPr>
              <a:t>і</a:t>
            </a:r>
            <a:r>
              <a:rPr lang="ru-RU" sz="2000" b="1" i="1" dirty="0" err="1">
                <a:latin typeface="Arial" pitchFamily="34" charset="0"/>
                <a:cs typeface="Arial" pitchFamily="34" charset="0"/>
              </a:rPr>
              <a:t>карс</a:t>
            </a:r>
            <a:r>
              <a:rPr lang="uk-UA" sz="2000" b="1" i="1" dirty="0" err="1">
                <a:latin typeface="Arial" pitchFamily="34" charset="0"/>
                <a:cs typeface="Arial" pitchFamily="34" charset="0"/>
              </a:rPr>
              <a:t>ькому</a:t>
            </a:r>
            <a:r>
              <a:rPr lang="ru-RU" sz="2000" b="1" i="1" dirty="0">
                <a:latin typeface="Arial" pitchFamily="34" charset="0"/>
                <a:cs typeface="Arial" pitchFamily="34" charset="0"/>
              </a:rPr>
              <a:t> препарат</a:t>
            </a:r>
            <a:r>
              <a:rPr lang="uk-UA" sz="2000" b="1" i="1" dirty="0">
                <a:latin typeface="Arial" pitchFamily="34" charset="0"/>
                <a:cs typeface="Arial" pitchFamily="34" charset="0"/>
              </a:rPr>
              <a:t>і повинна мати </a:t>
            </a:r>
            <a:r>
              <a:rPr lang="ru-RU" sz="2000" b="1" i="1" dirty="0" err="1">
                <a:latin typeface="Arial" pitchFamily="34" charset="0"/>
                <a:cs typeface="Arial" pitchFamily="34" charset="0"/>
              </a:rPr>
              <a:t>оптимальну</a:t>
            </a:r>
            <a:r>
              <a:rPr lang="ru-RU" sz="2000" b="1" i="1" dirty="0">
                <a:latin typeface="Arial" pitchFamily="34" charset="0"/>
                <a:cs typeface="Arial" pitchFamily="34" charset="0"/>
              </a:rPr>
              <a:t> </a:t>
            </a:r>
            <a:r>
              <a:rPr lang="ru-RU" sz="2000" b="1" i="1" dirty="0" err="1">
                <a:latin typeface="Arial" pitchFamily="34" charset="0"/>
                <a:cs typeface="Arial" pitchFamily="34" charset="0"/>
              </a:rPr>
              <a:t>ст</a:t>
            </a:r>
            <a:r>
              <a:rPr lang="uk-UA" sz="2000" b="1" i="1" dirty="0" err="1">
                <a:latin typeface="Arial" pitchFamily="34" charset="0"/>
                <a:cs typeface="Arial" pitchFamily="34" charset="0"/>
              </a:rPr>
              <a:t>упінь</a:t>
            </a:r>
            <a:r>
              <a:rPr lang="uk-UA" sz="2000" b="1" i="1" dirty="0">
                <a:latin typeface="Arial" pitchFamily="34" charset="0"/>
                <a:cs typeface="Arial" pitchFamily="34" charset="0"/>
              </a:rPr>
              <a:t> подрібнення</a:t>
            </a:r>
            <a:r>
              <a:rPr lang="ru-RU" sz="2000" b="1" i="1" dirty="0">
                <a:latin typeface="Arial" pitchFamily="34" charset="0"/>
                <a:cs typeface="Arial" pitchFamily="34" charset="0"/>
              </a:rPr>
              <a:t>, </a:t>
            </a:r>
            <a:r>
              <a:rPr lang="uk-UA" sz="2000" b="1" i="1" dirty="0">
                <a:latin typeface="Arial" pitchFamily="34" charset="0"/>
                <a:cs typeface="Arial" pitchFamily="34" charset="0"/>
              </a:rPr>
              <a:t>від якої</a:t>
            </a:r>
            <a:r>
              <a:rPr lang="ru-RU" sz="2000" b="1" i="1" dirty="0">
                <a:latin typeface="Arial" pitchFamily="34" charset="0"/>
                <a:cs typeface="Arial" pitchFamily="34" charset="0"/>
              </a:rPr>
              <a:t> за</a:t>
            </a:r>
            <a:r>
              <a:rPr lang="uk-UA" sz="2000" b="1" i="1" dirty="0">
                <a:latin typeface="Arial" pitchFamily="34" charset="0"/>
                <a:cs typeface="Arial" pitchFamily="34" charset="0"/>
              </a:rPr>
              <a:t>лежить </a:t>
            </a:r>
            <a:r>
              <a:rPr lang="uk-UA" sz="2000" b="1" i="1" dirty="0" smtClean="0">
                <a:latin typeface="Arial" pitchFamily="34" charset="0"/>
                <a:cs typeface="Arial" pitchFamily="34" charset="0"/>
              </a:rPr>
              <a:t>її</a:t>
            </a:r>
            <a:r>
              <a:rPr lang="ru-RU" sz="2000" b="1" i="1" dirty="0" smtClean="0">
                <a:latin typeface="Arial" pitchFamily="34" charset="0"/>
                <a:cs typeface="Arial" pitchFamily="34" charset="0"/>
              </a:rPr>
              <a:t> </a:t>
            </a:r>
            <a:r>
              <a:rPr lang="uk-UA" sz="2000" b="1" i="1" dirty="0" smtClean="0">
                <a:latin typeface="Arial" pitchFamily="34" charset="0"/>
                <a:cs typeface="Arial" pitchFamily="34" charset="0"/>
              </a:rPr>
              <a:t>БД</a:t>
            </a:r>
            <a:r>
              <a:rPr lang="ru-RU" sz="2000" b="1" i="1" dirty="0" smtClean="0">
                <a:latin typeface="Arial" pitchFamily="34" charset="0"/>
                <a:cs typeface="Arial" pitchFamily="34" charset="0"/>
              </a:rPr>
              <a:t>.</a:t>
            </a:r>
            <a:endParaRPr lang="ru-RU" sz="2000" b="1" i="1" dirty="0">
              <a:latin typeface="Arial" pitchFamily="34" charset="0"/>
              <a:cs typeface="Arial" pitchFamily="34" charset="0"/>
            </a:endParaRPr>
          </a:p>
        </p:txBody>
      </p:sp>
    </p:spTree>
    <p:extLst>
      <p:ext uri="{BB962C8B-B14F-4D97-AF65-F5344CB8AC3E}">
        <p14:creationId xmlns:p14="http://schemas.microsoft.com/office/powerpoint/2010/main" val="206314706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13</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Оптична активність</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10" name="Прямоугольник 9"/>
          <p:cNvSpPr/>
          <p:nvPr/>
        </p:nvSpPr>
        <p:spPr>
          <a:xfrm>
            <a:off x="179512" y="1722656"/>
            <a:ext cx="8694732" cy="2031325"/>
          </a:xfrm>
          <a:prstGeom prst="rect">
            <a:avLst/>
          </a:prstGeom>
        </p:spPr>
        <p:txBody>
          <a:bodyPr wrap="square">
            <a:spAutoFit/>
          </a:bodyPr>
          <a:lstStyle/>
          <a:p>
            <a:pPr algn="just"/>
            <a:r>
              <a:rPr lang="uk-UA" b="1" dirty="0">
                <a:latin typeface="Arial" pitchFamily="34" charset="0"/>
                <a:cs typeface="Arial" pitchFamily="34" charset="0"/>
              </a:rPr>
              <a:t>Оптичні, електрофізичні властивості активної речовини </a:t>
            </a:r>
            <a:r>
              <a:rPr lang="uk-UA" dirty="0">
                <a:latin typeface="Arial" pitchFamily="34" charset="0"/>
                <a:cs typeface="Arial" pitchFamily="34" charset="0"/>
              </a:rPr>
              <a:t>також впливають на прояв їх фармакологічної активності. Між оптичними ізомерами </a:t>
            </a:r>
            <a:r>
              <a:rPr lang="uk-UA" dirty="0" err="1">
                <a:latin typeface="Arial" pitchFamily="34" charset="0"/>
                <a:cs typeface="Arial" pitchFamily="34" charset="0"/>
              </a:rPr>
              <a:t>хлорамфеніколу</a:t>
            </a:r>
            <a:r>
              <a:rPr lang="uk-UA" dirty="0">
                <a:latin typeface="Arial" pitchFamily="34" charset="0"/>
                <a:cs typeface="Arial" pitchFamily="34" charset="0"/>
              </a:rPr>
              <a:t> та синтоміцину немає хімічної різниці, що підтвердить і хімічний аналіз, але в клінічній практиці виявлено у 2 рази вищу ефективність </a:t>
            </a:r>
            <a:r>
              <a:rPr lang="uk-UA" dirty="0" err="1">
                <a:latin typeface="Arial" pitchFamily="34" charset="0"/>
                <a:cs typeface="Arial" pitchFamily="34" charset="0"/>
              </a:rPr>
              <a:t>хлорамфеніколу</a:t>
            </a:r>
            <a:r>
              <a:rPr lang="uk-UA" dirty="0">
                <a:latin typeface="Arial" pitchFamily="34" charset="0"/>
                <a:cs typeface="Arial" pitchFamily="34" charset="0"/>
              </a:rPr>
              <a:t>, ніж синтоміцину. А лівообертальний ізомер </a:t>
            </a:r>
            <a:r>
              <a:rPr lang="uk-UA" dirty="0" err="1">
                <a:latin typeface="Arial" pitchFamily="34" charset="0"/>
                <a:cs typeface="Arial" pitchFamily="34" charset="0"/>
              </a:rPr>
              <a:t>пропілнорадреналіну</a:t>
            </a:r>
            <a:r>
              <a:rPr lang="uk-UA" dirty="0">
                <a:latin typeface="Arial" pitchFamily="34" charset="0"/>
                <a:cs typeface="Arial" pitchFamily="34" charset="0"/>
              </a:rPr>
              <a:t> виявляє </a:t>
            </a:r>
            <a:r>
              <a:rPr lang="uk-UA" dirty="0" err="1">
                <a:latin typeface="Arial" pitchFamily="34" charset="0"/>
                <a:cs typeface="Arial" pitchFamily="34" charset="0"/>
              </a:rPr>
              <a:t>бронхорозширювальний</a:t>
            </a:r>
            <a:r>
              <a:rPr lang="uk-UA" dirty="0">
                <a:latin typeface="Arial" pitchFamily="34" charset="0"/>
                <a:cs typeface="Arial" pitchFamily="34" charset="0"/>
              </a:rPr>
              <a:t> ефект навіть у 800 разів вищий за його правообертальний ізомер. </a:t>
            </a:r>
          </a:p>
        </p:txBody>
      </p:sp>
      <p:pic>
        <p:nvPicPr>
          <p:cNvPr id="10242" name="Picture 2" descr="http://www.374.ru/images/2007-11/15/1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025" y="3753981"/>
            <a:ext cx="3707904" cy="269402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69069" y="3718678"/>
            <a:ext cx="5112568" cy="3139321"/>
          </a:xfrm>
          <a:prstGeom prst="rect">
            <a:avLst/>
          </a:prstGeom>
        </p:spPr>
        <p:txBody>
          <a:bodyPr wrap="square">
            <a:spAutoFit/>
          </a:bodyPr>
          <a:lstStyle/>
          <a:p>
            <a:pPr algn="just"/>
            <a:r>
              <a:rPr lang="uk-UA" dirty="0">
                <a:latin typeface="Arial" pitchFamily="34" charset="0"/>
                <a:cs typeface="Arial" pitchFamily="34" charset="0"/>
              </a:rPr>
              <a:t>Отже, фармакологічна активність речовини визначається не тільки будовою та розміром (масою) молекули, але і її структурними та </a:t>
            </a:r>
            <a:r>
              <a:rPr lang="uk-UA" dirty="0" err="1">
                <a:latin typeface="Arial" pitchFamily="34" charset="0"/>
                <a:cs typeface="Arial" pitchFamily="34" charset="0"/>
              </a:rPr>
              <a:t>стеричними</a:t>
            </a:r>
            <a:r>
              <a:rPr lang="uk-UA" dirty="0">
                <a:latin typeface="Arial" pitchFamily="34" charset="0"/>
                <a:cs typeface="Arial" pitchFamily="34" charset="0"/>
              </a:rPr>
              <a:t> (положенням окремих замісників молекули у просторі) властивостями. Так, транс-амін (</a:t>
            </a:r>
            <a:r>
              <a:rPr lang="uk-UA" dirty="0" err="1">
                <a:latin typeface="Arial" pitchFamily="34" charset="0"/>
                <a:cs typeface="Arial" pitchFamily="34" charset="0"/>
              </a:rPr>
              <a:t>гранілципромін</a:t>
            </a:r>
            <a:r>
              <a:rPr lang="uk-UA" dirty="0">
                <a:latin typeface="Arial" pitchFamily="34" charset="0"/>
                <a:cs typeface="Arial" pitchFamily="34" charset="0"/>
              </a:rPr>
              <a:t>) виявляє антидепресивну дію зі збуджувальним ефектом, тоді як </a:t>
            </a:r>
            <a:r>
              <a:rPr lang="uk-UA" dirty="0" err="1">
                <a:latin typeface="Arial" pitchFamily="34" charset="0"/>
                <a:cs typeface="Arial" pitchFamily="34" charset="0"/>
              </a:rPr>
              <a:t>цис-амін</a:t>
            </a:r>
            <a:r>
              <a:rPr lang="uk-UA" dirty="0">
                <a:latin typeface="Arial" pitchFamily="34" charset="0"/>
                <a:cs typeface="Arial" pitchFamily="34" charset="0"/>
              </a:rPr>
              <a:t> зберігає антидепресивну дію, але є </a:t>
            </a:r>
            <a:r>
              <a:rPr lang="uk-UA" dirty="0" err="1">
                <a:latin typeface="Arial" pitchFamily="34" charset="0"/>
                <a:cs typeface="Arial" pitchFamily="34" charset="0"/>
              </a:rPr>
              <a:t>транквілізуючим</a:t>
            </a:r>
            <a:r>
              <a:rPr lang="uk-UA" dirty="0">
                <a:latin typeface="Arial" pitchFamily="34" charset="0"/>
                <a:cs typeface="Arial" pitchFamily="34" charset="0"/>
              </a:rPr>
              <a:t> компонентом і є менш токсичним, що дуже цінується в практичній медицині. </a:t>
            </a:r>
          </a:p>
        </p:txBody>
      </p:sp>
    </p:spTree>
    <p:extLst>
      <p:ext uri="{BB962C8B-B14F-4D97-AF65-F5344CB8AC3E}">
        <p14:creationId xmlns:p14="http://schemas.microsoft.com/office/powerpoint/2010/main" val="2239405204"/>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14</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Фізична</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структура: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поліморфізм</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лікарських</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 name="Прямоугольник 2"/>
          <p:cNvSpPr/>
          <p:nvPr/>
        </p:nvSpPr>
        <p:spPr>
          <a:xfrm>
            <a:off x="2303768" y="1710100"/>
            <a:ext cx="457200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r>
              <a:rPr lang="ru-RU" b="1" i="1" dirty="0">
                <a:solidFill>
                  <a:schemeClr val="bg2">
                    <a:lumMod val="10000"/>
                  </a:schemeClr>
                </a:solidFill>
                <a:latin typeface="Arial" pitchFamily="34" charset="0"/>
                <a:cs typeface="Arial" pitchFamily="34" charset="0"/>
              </a:rPr>
              <a:t>Пол</a:t>
            </a:r>
            <a:r>
              <a:rPr lang="uk-UA" b="1" i="1" dirty="0">
                <a:solidFill>
                  <a:schemeClr val="bg2">
                    <a:lumMod val="10000"/>
                  </a:schemeClr>
                </a:solidFill>
                <a:latin typeface="Arial" pitchFamily="34" charset="0"/>
                <a:cs typeface="Arial" pitchFamily="34" charset="0"/>
              </a:rPr>
              <a:t>і</a:t>
            </a:r>
            <a:r>
              <a:rPr lang="ru-RU" b="1" i="1" dirty="0">
                <a:solidFill>
                  <a:schemeClr val="bg2">
                    <a:lumMod val="10000"/>
                  </a:schemeClr>
                </a:solidFill>
                <a:latin typeface="Arial" pitchFamily="34" charset="0"/>
                <a:cs typeface="Arial" pitchFamily="34" charset="0"/>
              </a:rPr>
              <a:t>морф</a:t>
            </a:r>
            <a:r>
              <a:rPr lang="uk-UA" b="1" i="1" dirty="0">
                <a:solidFill>
                  <a:schemeClr val="bg2">
                    <a:lumMod val="10000"/>
                  </a:schemeClr>
                </a:solidFill>
                <a:latin typeface="Arial" pitchFamily="34" charset="0"/>
                <a:cs typeface="Arial" pitchFamily="34" charset="0"/>
              </a:rPr>
              <a:t>і</a:t>
            </a:r>
            <a:r>
              <a:rPr lang="ru-RU" b="1" i="1" dirty="0" err="1">
                <a:solidFill>
                  <a:schemeClr val="bg2">
                    <a:lumMod val="10000"/>
                  </a:schemeClr>
                </a:solidFill>
                <a:latin typeface="Arial" pitchFamily="34" charset="0"/>
                <a:cs typeface="Arial" pitchFamily="34" charset="0"/>
              </a:rPr>
              <a:t>зм</a:t>
            </a:r>
            <a:r>
              <a:rPr lang="ru-RU" dirty="0">
                <a:solidFill>
                  <a:schemeClr val="bg2">
                    <a:lumMod val="10000"/>
                  </a:schemeClr>
                </a:solidFill>
                <a:latin typeface="Arial" pitchFamily="34" charset="0"/>
                <a:cs typeface="Arial" pitchFamily="34" charset="0"/>
              </a:rPr>
              <a:t> (от гр. слов “</a:t>
            </a:r>
            <a:r>
              <a:rPr lang="ru-RU" dirty="0" err="1">
                <a:solidFill>
                  <a:schemeClr val="bg2">
                    <a:lumMod val="10000"/>
                  </a:schemeClr>
                </a:solidFill>
                <a:latin typeface="Arial" pitchFamily="34" charset="0"/>
                <a:cs typeface="Arial" pitchFamily="34" charset="0"/>
              </a:rPr>
              <a:t>poli</a:t>
            </a:r>
            <a:r>
              <a:rPr lang="ru-RU" dirty="0">
                <a:solidFill>
                  <a:schemeClr val="bg2">
                    <a:lumMod val="10000"/>
                  </a:schemeClr>
                </a:solidFill>
                <a:latin typeface="Arial" pitchFamily="34" charset="0"/>
                <a:cs typeface="Arial" pitchFamily="34" charset="0"/>
              </a:rPr>
              <a:t>” – </a:t>
            </a:r>
            <a:r>
              <a:rPr lang="uk-UA" dirty="0">
                <a:solidFill>
                  <a:schemeClr val="bg2">
                    <a:lumMod val="10000"/>
                  </a:schemeClr>
                </a:solidFill>
                <a:latin typeface="Arial" pitchFamily="34" charset="0"/>
                <a:cs typeface="Arial" pitchFamily="34" charset="0"/>
              </a:rPr>
              <a:t>багато</a:t>
            </a:r>
            <a:r>
              <a:rPr lang="ru-RU" dirty="0">
                <a:solidFill>
                  <a:schemeClr val="bg2">
                    <a:lumMod val="10000"/>
                  </a:schemeClr>
                </a:solidFill>
                <a:latin typeface="Arial" pitchFamily="34" charset="0"/>
                <a:cs typeface="Arial" pitchFamily="34" charset="0"/>
              </a:rPr>
              <a:t>, </a:t>
            </a:r>
          </a:p>
          <a:p>
            <a:pPr algn="ctr"/>
            <a:r>
              <a:rPr lang="ru-RU" dirty="0">
                <a:solidFill>
                  <a:schemeClr val="bg2">
                    <a:lumMod val="10000"/>
                  </a:schemeClr>
                </a:solidFill>
                <a:latin typeface="Arial" pitchFamily="34" charset="0"/>
                <a:cs typeface="Arial" pitchFamily="34" charset="0"/>
              </a:rPr>
              <a:t>“</a:t>
            </a:r>
            <a:r>
              <a:rPr lang="ru-RU" dirty="0" err="1">
                <a:solidFill>
                  <a:schemeClr val="bg2">
                    <a:lumMod val="10000"/>
                  </a:schemeClr>
                </a:solidFill>
                <a:latin typeface="Arial" pitchFamily="34" charset="0"/>
                <a:cs typeface="Arial" pitchFamily="34" charset="0"/>
              </a:rPr>
              <a:t>morphe</a:t>
            </a:r>
            <a:r>
              <a:rPr lang="ru-RU" dirty="0">
                <a:solidFill>
                  <a:schemeClr val="bg2">
                    <a:lumMod val="10000"/>
                  </a:schemeClr>
                </a:solidFill>
                <a:latin typeface="Arial" pitchFamily="34" charset="0"/>
                <a:cs typeface="Arial" pitchFamily="34" charset="0"/>
              </a:rPr>
              <a:t>” – форма)</a:t>
            </a:r>
          </a:p>
        </p:txBody>
      </p:sp>
      <p:sp>
        <p:nvSpPr>
          <p:cNvPr id="5" name="Прямоугольник 4"/>
          <p:cNvSpPr/>
          <p:nvPr/>
        </p:nvSpPr>
        <p:spPr>
          <a:xfrm>
            <a:off x="108918" y="2356431"/>
            <a:ext cx="8785754" cy="1938992"/>
          </a:xfrm>
          <a:prstGeom prst="rect">
            <a:avLst/>
          </a:prstGeom>
          <a:effectLst>
            <a:glow rad="635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uk-UA" sz="2000" dirty="0" smtClean="0">
                <a:latin typeface="Arial" pitchFamily="34" charset="0"/>
                <a:cs typeface="Arial" pitchFamily="34" charset="0"/>
              </a:rPr>
              <a:t>1. Здатність </a:t>
            </a:r>
            <a:r>
              <a:rPr lang="uk-UA" sz="2000" dirty="0">
                <a:latin typeface="Arial" pitchFamily="34" charset="0"/>
                <a:cs typeface="Arial" pitchFamily="34" charset="0"/>
              </a:rPr>
              <a:t>речовини утворювати декілька</a:t>
            </a:r>
            <a:r>
              <a:rPr lang="ru-RU" sz="2000" dirty="0">
                <a:latin typeface="Arial" pitchFamily="34" charset="0"/>
                <a:cs typeface="Arial" pitchFamily="34" charset="0"/>
              </a:rPr>
              <a:t> </a:t>
            </a:r>
            <a:r>
              <a:rPr lang="ru-RU" sz="2000" dirty="0" err="1">
                <a:latin typeface="Arial" pitchFamily="34" charset="0"/>
                <a:cs typeface="Arial" pitchFamily="34" charset="0"/>
              </a:rPr>
              <a:t>криста</a:t>
            </a:r>
            <a:r>
              <a:rPr lang="uk-UA" sz="2000" dirty="0">
                <a:latin typeface="Arial" pitchFamily="34" charset="0"/>
                <a:cs typeface="Arial" pitchFamily="34" charset="0"/>
              </a:rPr>
              <a:t>лі</a:t>
            </a:r>
            <a:r>
              <a:rPr lang="ru-RU" sz="2000" dirty="0">
                <a:latin typeface="Arial" pitchFamily="34" charset="0"/>
                <a:cs typeface="Arial" pitchFamily="34" charset="0"/>
              </a:rPr>
              <a:t>ч</a:t>
            </a:r>
            <a:r>
              <a:rPr lang="uk-UA" sz="2000" dirty="0">
                <a:latin typeface="Arial" pitchFamily="34" charset="0"/>
                <a:cs typeface="Arial" pitchFamily="34" charset="0"/>
              </a:rPr>
              <a:t>н</a:t>
            </a:r>
            <a:r>
              <a:rPr lang="ru-RU" sz="2000" dirty="0">
                <a:latin typeface="Arial" pitchFamily="34" charset="0"/>
                <a:cs typeface="Arial" pitchFamily="34" charset="0"/>
              </a:rPr>
              <a:t>их структур, </a:t>
            </a:r>
            <a:r>
              <a:rPr lang="uk-UA" sz="2000" dirty="0">
                <a:latin typeface="Arial" pitchFamily="34" charset="0"/>
                <a:cs typeface="Arial" pitchFamily="34" charset="0"/>
              </a:rPr>
              <a:t>я</a:t>
            </a:r>
            <a:r>
              <a:rPr lang="ru-RU" sz="2000" dirty="0">
                <a:latin typeface="Arial" pitchFamily="34" charset="0"/>
                <a:cs typeface="Arial" pitchFamily="34" charset="0"/>
              </a:rPr>
              <a:t>к</a:t>
            </a:r>
            <a:r>
              <a:rPr lang="uk-UA" sz="2000" dirty="0">
                <a:latin typeface="Arial" pitchFamily="34" charset="0"/>
                <a:cs typeface="Arial" pitchFamily="34" charset="0"/>
              </a:rPr>
              <a:t>і </a:t>
            </a:r>
            <a:r>
              <a:rPr lang="uk-UA" sz="2000" dirty="0" err="1">
                <a:latin typeface="Arial" pitchFamily="34" charset="0"/>
                <a:cs typeface="Arial" pitchFamily="34" charset="0"/>
              </a:rPr>
              <a:t>і</a:t>
            </a:r>
            <a:r>
              <a:rPr lang="ru-RU" sz="2000" dirty="0" err="1">
                <a:latin typeface="Arial" pitchFamily="34" charset="0"/>
                <a:cs typeface="Arial" pitchFamily="34" charset="0"/>
              </a:rPr>
              <a:t>дентичн</a:t>
            </a:r>
            <a:r>
              <a:rPr lang="uk-UA" sz="2000" dirty="0">
                <a:latin typeface="Arial" pitchFamily="34" charset="0"/>
                <a:cs typeface="Arial" pitchFamily="34" charset="0"/>
              </a:rPr>
              <a:t>і</a:t>
            </a:r>
            <a:r>
              <a:rPr lang="ru-RU" sz="2000" dirty="0">
                <a:latin typeface="Arial" pitchFamily="34" charset="0"/>
                <a:cs typeface="Arial" pitchFamily="34" charset="0"/>
              </a:rPr>
              <a:t> в х</a:t>
            </a:r>
            <a:r>
              <a:rPr lang="uk-UA" sz="2000" dirty="0">
                <a:latin typeface="Arial" pitchFamily="34" charset="0"/>
                <a:cs typeface="Arial" pitchFamily="34" charset="0"/>
              </a:rPr>
              <a:t>і</a:t>
            </a:r>
            <a:r>
              <a:rPr lang="ru-RU" sz="2000" dirty="0">
                <a:latin typeface="Arial" pitchFamily="34" charset="0"/>
                <a:cs typeface="Arial" pitchFamily="34" charset="0"/>
              </a:rPr>
              <a:t>м</a:t>
            </a:r>
            <a:r>
              <a:rPr lang="uk-UA" sz="2000" dirty="0">
                <a:latin typeface="Arial" pitchFamily="34" charset="0"/>
                <a:cs typeface="Arial" pitchFamily="34" charset="0"/>
              </a:rPr>
              <a:t>і</a:t>
            </a:r>
            <a:r>
              <a:rPr lang="ru-RU" sz="2000" dirty="0">
                <a:latin typeface="Arial" pitchFamily="34" charset="0"/>
                <a:cs typeface="Arial" pitchFamily="34" charset="0"/>
              </a:rPr>
              <a:t>ч</a:t>
            </a:r>
            <a:r>
              <a:rPr lang="uk-UA" sz="2000" dirty="0">
                <a:latin typeface="Arial" pitchFamily="34" charset="0"/>
                <a:cs typeface="Arial" pitchFamily="34" charset="0"/>
              </a:rPr>
              <a:t>н</a:t>
            </a:r>
            <a:r>
              <a:rPr lang="ru-RU" sz="2000" dirty="0">
                <a:latin typeface="Arial" pitchFamily="34" charset="0"/>
                <a:cs typeface="Arial" pitchFamily="34" charset="0"/>
              </a:rPr>
              <a:t>ом</a:t>
            </a:r>
            <a:r>
              <a:rPr lang="uk-UA" sz="2000" dirty="0">
                <a:latin typeface="Arial" pitchFamily="34" charset="0"/>
                <a:cs typeface="Arial" pitchFamily="34" charset="0"/>
              </a:rPr>
              <a:t>у відношенні</a:t>
            </a:r>
            <a:r>
              <a:rPr lang="ru-RU" sz="2000" dirty="0">
                <a:latin typeface="Arial" pitchFamily="34" charset="0"/>
                <a:cs typeface="Arial" pitchFamily="34" charset="0"/>
              </a:rPr>
              <a:t>, </a:t>
            </a:r>
            <a:r>
              <a:rPr lang="uk-UA" sz="2000" dirty="0">
                <a:latin typeface="Arial" pitchFamily="34" charset="0"/>
                <a:cs typeface="Arial" pitchFamily="34" charset="0"/>
              </a:rPr>
              <a:t>але відрізняються за своїми</a:t>
            </a:r>
            <a:r>
              <a:rPr lang="ru-RU" sz="2000" dirty="0">
                <a:latin typeface="Arial" pitchFamily="34" charset="0"/>
                <a:cs typeface="Arial" pitchFamily="34" charset="0"/>
              </a:rPr>
              <a:t> ф</a:t>
            </a:r>
            <a:r>
              <a:rPr lang="uk-UA" sz="2000" dirty="0">
                <a:latin typeface="Arial" pitchFamily="34" charset="0"/>
                <a:cs typeface="Arial" pitchFamily="34" charset="0"/>
              </a:rPr>
              <a:t>і</a:t>
            </a:r>
            <a:r>
              <a:rPr lang="ru-RU" sz="2000" dirty="0">
                <a:latin typeface="Arial" pitchFamily="34" charset="0"/>
                <a:cs typeface="Arial" pitchFamily="34" charset="0"/>
              </a:rPr>
              <a:t>з</a:t>
            </a:r>
            <a:r>
              <a:rPr lang="uk-UA" sz="2000" dirty="0">
                <a:latin typeface="Arial" pitchFamily="34" charset="0"/>
                <a:cs typeface="Arial" pitchFamily="34" charset="0"/>
              </a:rPr>
              <a:t>и</a:t>
            </a:r>
            <a:r>
              <a:rPr lang="ru-RU" sz="2000" dirty="0">
                <a:latin typeface="Arial" pitchFamily="34" charset="0"/>
                <a:cs typeface="Arial" pitchFamily="34" charset="0"/>
              </a:rPr>
              <a:t>ч</a:t>
            </a:r>
            <a:r>
              <a:rPr lang="uk-UA" sz="2000" dirty="0">
                <a:latin typeface="Arial" pitchFamily="34" charset="0"/>
                <a:cs typeface="Arial" pitchFamily="34" charset="0"/>
              </a:rPr>
              <a:t>ними </a:t>
            </a:r>
            <a:r>
              <a:rPr lang="uk-UA" sz="2000" dirty="0" smtClean="0">
                <a:latin typeface="Arial" pitchFamily="34" charset="0"/>
                <a:cs typeface="Arial" pitchFamily="34" charset="0"/>
              </a:rPr>
              <a:t>властивостями.</a:t>
            </a:r>
          </a:p>
          <a:p>
            <a:pPr algn="just"/>
            <a:r>
              <a:rPr lang="uk-UA" sz="2000" dirty="0" smtClean="0">
                <a:latin typeface="Arial" pitchFamily="34" charset="0"/>
                <a:cs typeface="Arial" pitchFamily="34" charset="0"/>
              </a:rPr>
              <a:t>2. </a:t>
            </a:r>
            <a:r>
              <a:rPr lang="uk-UA" sz="2000" dirty="0">
                <a:latin typeface="Arial" pitchFamily="34" charset="0"/>
                <a:cs typeface="Arial" pitchFamily="34" charset="0"/>
              </a:rPr>
              <a:t>Властивість</a:t>
            </a:r>
            <a:r>
              <a:rPr lang="ru-RU" sz="2000" dirty="0">
                <a:latin typeface="Arial" pitchFamily="34" charset="0"/>
                <a:cs typeface="Arial" pitchFamily="34" charset="0"/>
              </a:rPr>
              <a:t> х</a:t>
            </a:r>
            <a:r>
              <a:rPr lang="uk-UA" sz="2000" dirty="0">
                <a:latin typeface="Arial" pitchFamily="34" charset="0"/>
                <a:cs typeface="Arial" pitchFamily="34" charset="0"/>
              </a:rPr>
              <a:t>і</a:t>
            </a:r>
            <a:r>
              <a:rPr lang="ru-RU" sz="2000" dirty="0">
                <a:latin typeface="Arial" pitchFamily="34" charset="0"/>
                <a:cs typeface="Arial" pitchFamily="34" charset="0"/>
              </a:rPr>
              <a:t>м</a:t>
            </a:r>
            <a:r>
              <a:rPr lang="uk-UA" sz="2000" dirty="0">
                <a:latin typeface="Arial" pitchFamily="34" charset="0"/>
                <a:cs typeface="Arial" pitchFamily="34" charset="0"/>
              </a:rPr>
              <a:t>і</a:t>
            </a:r>
            <a:r>
              <a:rPr lang="ru-RU" sz="2000" dirty="0">
                <a:latin typeface="Arial" pitchFamily="34" charset="0"/>
                <a:cs typeface="Arial" pitchFamily="34" charset="0"/>
              </a:rPr>
              <a:t>ч</a:t>
            </a:r>
            <a:r>
              <a:rPr lang="uk-UA" sz="2000" dirty="0" err="1">
                <a:latin typeface="Arial" pitchFamily="34" charset="0"/>
                <a:cs typeface="Arial" pitchFamily="34" charset="0"/>
              </a:rPr>
              <a:t>ної</a:t>
            </a:r>
            <a:r>
              <a:rPr lang="uk-UA" sz="2000" dirty="0">
                <a:latin typeface="Arial" pitchFamily="34" charset="0"/>
                <a:cs typeface="Arial" pitchFamily="34" charset="0"/>
              </a:rPr>
              <a:t> речовини утворювати кристали</a:t>
            </a:r>
            <a:r>
              <a:rPr lang="ru-RU" sz="2000" dirty="0">
                <a:latin typeface="Arial" pitchFamily="34" charset="0"/>
                <a:cs typeface="Arial" pitchFamily="34" charset="0"/>
              </a:rPr>
              <a:t> в р</a:t>
            </a:r>
            <a:r>
              <a:rPr lang="uk-UA" sz="2000" dirty="0">
                <a:latin typeface="Arial" pitchFamily="34" charset="0"/>
                <a:cs typeface="Arial" pitchFamily="34" charset="0"/>
              </a:rPr>
              <a:t>і</a:t>
            </a:r>
            <a:r>
              <a:rPr lang="ru-RU" sz="2000" dirty="0">
                <a:latin typeface="Arial" pitchFamily="34" charset="0"/>
                <a:cs typeface="Arial" pitchFamily="34" charset="0"/>
              </a:rPr>
              <a:t>з</a:t>
            </a:r>
            <a:r>
              <a:rPr lang="uk-UA" sz="2000" dirty="0">
                <a:latin typeface="Arial" pitchFamily="34" charset="0"/>
                <a:cs typeface="Arial" pitchFamily="34" charset="0"/>
              </a:rPr>
              <a:t>них</a:t>
            </a:r>
            <a:r>
              <a:rPr lang="ru-RU" sz="2000" dirty="0">
                <a:latin typeface="Arial" pitchFamily="34" charset="0"/>
                <a:cs typeface="Arial" pitchFamily="34" charset="0"/>
              </a:rPr>
              <a:t> у</a:t>
            </a:r>
            <a:r>
              <a:rPr lang="uk-UA" sz="2000" dirty="0">
                <a:latin typeface="Arial" pitchFamily="34" charset="0"/>
                <a:cs typeface="Arial" pitchFamily="34" charset="0"/>
              </a:rPr>
              <a:t>мовах</a:t>
            </a:r>
            <a:r>
              <a:rPr lang="ru-RU" sz="2000" dirty="0">
                <a:latin typeface="Arial" pitchFamily="34" charset="0"/>
                <a:cs typeface="Arial" pitchFamily="34" charset="0"/>
              </a:rPr>
              <a:t> </a:t>
            </a:r>
            <a:r>
              <a:rPr lang="ru-RU" sz="2000" dirty="0" err="1">
                <a:latin typeface="Arial" pitchFamily="34" charset="0"/>
                <a:cs typeface="Arial" pitchFamily="34" charset="0"/>
              </a:rPr>
              <a:t>кристал</a:t>
            </a:r>
            <a:r>
              <a:rPr lang="uk-UA" sz="2000" dirty="0">
                <a:latin typeface="Arial" pitchFamily="34" charset="0"/>
                <a:cs typeface="Arial" pitchFamily="34" charset="0"/>
              </a:rPr>
              <a:t>і</a:t>
            </a:r>
            <a:r>
              <a:rPr lang="ru-RU" sz="2000" dirty="0" err="1">
                <a:latin typeface="Arial" pitchFamily="34" charset="0"/>
                <a:cs typeface="Arial" pitchFamily="34" charset="0"/>
              </a:rPr>
              <a:t>зац</a:t>
            </a:r>
            <a:r>
              <a:rPr lang="uk-UA" sz="2000" dirty="0" err="1">
                <a:latin typeface="Arial" pitchFamily="34" charset="0"/>
                <a:cs typeface="Arial" pitchFamily="34" charset="0"/>
              </a:rPr>
              <a:t>ії</a:t>
            </a:r>
            <a:r>
              <a:rPr lang="ru-RU" sz="2000" dirty="0">
                <a:latin typeface="Arial" pitchFamily="34" charset="0"/>
                <a:cs typeface="Arial" pitchFamily="34" charset="0"/>
              </a:rPr>
              <a:t>, </a:t>
            </a:r>
            <a:r>
              <a:rPr lang="uk-UA" sz="2000" dirty="0">
                <a:latin typeface="Arial" pitchFamily="34" charset="0"/>
                <a:cs typeface="Arial" pitchFamily="34" charset="0"/>
              </a:rPr>
              <a:t>які відрізняються один від другого</a:t>
            </a:r>
            <a:r>
              <a:rPr lang="ru-RU" sz="2000" dirty="0">
                <a:latin typeface="Arial" pitchFamily="34" charset="0"/>
                <a:cs typeface="Arial" pitchFamily="34" charset="0"/>
              </a:rPr>
              <a:t> </a:t>
            </a:r>
            <a:r>
              <a:rPr lang="ru-RU" sz="2000" dirty="0" err="1">
                <a:latin typeface="Arial" pitchFamily="34" charset="0"/>
                <a:cs typeface="Arial" pitchFamily="34" charset="0"/>
              </a:rPr>
              <a:t>класом</a:t>
            </a:r>
            <a:r>
              <a:rPr lang="ru-RU" sz="2000" dirty="0">
                <a:latin typeface="Arial" pitchFamily="34" charset="0"/>
                <a:cs typeface="Arial" pitchFamily="34" charset="0"/>
              </a:rPr>
              <a:t> </a:t>
            </a:r>
            <a:r>
              <a:rPr lang="ru-RU" sz="2000" dirty="0" err="1">
                <a:latin typeface="Arial" pitchFamily="34" charset="0"/>
                <a:cs typeface="Arial" pitchFamily="34" charset="0"/>
              </a:rPr>
              <a:t>симетр</a:t>
            </a:r>
            <a:r>
              <a:rPr lang="uk-UA" sz="2000" dirty="0" err="1">
                <a:latin typeface="Arial" pitchFamily="34" charset="0"/>
                <a:cs typeface="Arial" pitchFamily="34" charset="0"/>
              </a:rPr>
              <a:t>ії</a:t>
            </a:r>
            <a:r>
              <a:rPr lang="uk-UA" sz="2000" dirty="0">
                <a:latin typeface="Arial" pitchFamily="34" charset="0"/>
                <a:cs typeface="Arial" pitchFamily="34" charset="0"/>
              </a:rPr>
              <a:t> або</a:t>
            </a:r>
            <a:r>
              <a:rPr lang="ru-RU" sz="2000" dirty="0">
                <a:latin typeface="Arial" pitchFamily="34" charset="0"/>
                <a:cs typeface="Arial" pitchFamily="34" charset="0"/>
              </a:rPr>
              <a:t> </a:t>
            </a:r>
            <a:r>
              <a:rPr lang="ru-RU" sz="2000" dirty="0" err="1">
                <a:latin typeface="Arial" pitchFamily="34" charset="0"/>
                <a:cs typeface="Arial" pitchFamily="34" charset="0"/>
              </a:rPr>
              <a:t>формо</a:t>
            </a:r>
            <a:r>
              <a:rPr lang="uk-UA" sz="2000" dirty="0">
                <a:latin typeface="Arial" pitchFamily="34" charset="0"/>
                <a:cs typeface="Arial" pitchFamily="34" charset="0"/>
              </a:rPr>
              <a:t>ю</a:t>
            </a:r>
            <a:r>
              <a:rPr lang="ru-RU" sz="2000" dirty="0">
                <a:latin typeface="Arial" pitchFamily="34" charset="0"/>
                <a:cs typeface="Arial" pitchFamily="34" charset="0"/>
              </a:rPr>
              <a:t>, </a:t>
            </a:r>
            <a:r>
              <a:rPr lang="uk-UA" sz="2000" dirty="0" err="1">
                <a:latin typeface="Arial" pitchFamily="34" charset="0"/>
                <a:cs typeface="Arial" pitchFamily="34" charset="0"/>
              </a:rPr>
              <a:t>фі</a:t>
            </a:r>
            <a:r>
              <a:rPr lang="ru-RU" sz="2000" dirty="0" err="1">
                <a:latin typeface="Arial" pitchFamily="34" charset="0"/>
                <a:cs typeface="Arial" pitchFamily="34" charset="0"/>
              </a:rPr>
              <a:t>зич</a:t>
            </a:r>
            <a:r>
              <a:rPr lang="uk-UA" sz="2000" dirty="0">
                <a:latin typeface="Arial" pitchFamily="34" charset="0"/>
                <a:cs typeface="Arial" pitchFamily="34" charset="0"/>
              </a:rPr>
              <a:t>ними</a:t>
            </a:r>
            <a:r>
              <a:rPr lang="ru-RU" sz="2000" dirty="0">
                <a:latin typeface="Arial" pitchFamily="34" charset="0"/>
                <a:cs typeface="Arial" pitchFamily="34" charset="0"/>
              </a:rPr>
              <a:t>, а </a:t>
            </a:r>
            <a:r>
              <a:rPr lang="uk-UA" sz="2000" dirty="0">
                <a:latin typeface="Arial" pitchFamily="34" charset="0"/>
                <a:cs typeface="Arial" pitchFamily="34" charset="0"/>
              </a:rPr>
              <a:t>інколи і</a:t>
            </a:r>
            <a:r>
              <a:rPr lang="ru-RU" sz="2000" dirty="0">
                <a:latin typeface="Arial" pitchFamily="34" charset="0"/>
                <a:cs typeface="Arial" pitchFamily="34" charset="0"/>
              </a:rPr>
              <a:t> х</a:t>
            </a:r>
            <a:r>
              <a:rPr lang="uk-UA" sz="2000" dirty="0">
                <a:latin typeface="Arial" pitchFamily="34" charset="0"/>
                <a:cs typeface="Arial" pitchFamily="34" charset="0"/>
              </a:rPr>
              <a:t>і</a:t>
            </a:r>
            <a:r>
              <a:rPr lang="ru-RU" sz="2000" dirty="0">
                <a:latin typeface="Arial" pitchFamily="34" charset="0"/>
                <a:cs typeface="Arial" pitchFamily="34" charset="0"/>
              </a:rPr>
              <a:t>м</a:t>
            </a:r>
            <a:r>
              <a:rPr lang="uk-UA" sz="2000" dirty="0">
                <a:latin typeface="Arial" pitchFamily="34" charset="0"/>
                <a:cs typeface="Arial" pitchFamily="34" charset="0"/>
              </a:rPr>
              <a:t>і</a:t>
            </a:r>
            <a:r>
              <a:rPr lang="ru-RU" sz="2000" dirty="0">
                <a:latin typeface="Arial" pitchFamily="34" charset="0"/>
                <a:cs typeface="Arial" pitchFamily="34" charset="0"/>
              </a:rPr>
              <a:t>ч</a:t>
            </a:r>
            <a:r>
              <a:rPr lang="uk-UA" sz="2000" dirty="0">
                <a:latin typeface="Arial" pitchFamily="34" charset="0"/>
                <a:cs typeface="Arial" pitchFamily="34" charset="0"/>
              </a:rPr>
              <a:t>ними властивостями</a:t>
            </a:r>
            <a:endParaRPr lang="ru-RU" sz="2000" dirty="0">
              <a:latin typeface="Arial" pitchFamily="34" charset="0"/>
              <a:cs typeface="Arial" pitchFamily="34" charset="0"/>
            </a:endParaRPr>
          </a:p>
        </p:txBody>
      </p:sp>
      <p:sp>
        <p:nvSpPr>
          <p:cNvPr id="8" name="Прямоугольник 7"/>
          <p:cNvSpPr/>
          <p:nvPr/>
        </p:nvSpPr>
        <p:spPr>
          <a:xfrm>
            <a:off x="74180" y="6488668"/>
            <a:ext cx="8814374" cy="369332"/>
          </a:xfrm>
          <a:prstGeom prst="rect">
            <a:avLst/>
          </a:prstGeom>
        </p:spPr>
        <p:txBody>
          <a:bodyPr wrap="square">
            <a:spAutoFit/>
          </a:bodyPr>
          <a:lstStyle/>
          <a:p>
            <a:pPr algn="ctr"/>
            <a:r>
              <a:rPr lang="ru-RU" b="1" i="1" dirty="0" smtClean="0"/>
              <a:t>1809 р. </a:t>
            </a:r>
            <a:r>
              <a:rPr lang="ru-RU" b="1" i="1" dirty="0" err="1"/>
              <a:t>б</a:t>
            </a:r>
            <a:r>
              <a:rPr lang="ru-RU" b="1" i="1" dirty="0" err="1" smtClean="0"/>
              <a:t>уло</a:t>
            </a:r>
            <a:r>
              <a:rPr lang="ru-RU" b="1" i="1" dirty="0" smtClean="0"/>
              <a:t> </a:t>
            </a:r>
            <a:r>
              <a:rPr lang="ru-RU" b="1" i="1" dirty="0" err="1" smtClean="0"/>
              <a:t>відкрито</a:t>
            </a:r>
            <a:r>
              <a:rPr lang="ru-RU" b="1" i="1" dirty="0" smtClean="0"/>
              <a:t> </a:t>
            </a:r>
            <a:r>
              <a:rPr lang="ru-RU" b="1" i="1" dirty="0" err="1" smtClean="0"/>
              <a:t>явище</a:t>
            </a:r>
            <a:r>
              <a:rPr lang="ru-RU" b="1" i="1" dirty="0" smtClean="0"/>
              <a:t> </a:t>
            </a:r>
            <a:r>
              <a:rPr lang="ru-RU" b="1" i="1" dirty="0" err="1" smtClean="0"/>
              <a:t>поліморфізму</a:t>
            </a:r>
            <a:r>
              <a:rPr lang="ru-RU" b="1" i="1" dirty="0" smtClean="0"/>
              <a:t> </a:t>
            </a:r>
            <a:r>
              <a:rPr lang="uk-UA" b="1" i="1" dirty="0" smtClean="0"/>
              <a:t> </a:t>
            </a:r>
            <a:r>
              <a:rPr lang="uk-UA" b="1" i="1" dirty="0"/>
              <a:t>вуглецю (графіт, вугілля і </a:t>
            </a:r>
            <a:r>
              <a:rPr lang="uk-UA" b="1" i="1" dirty="0" smtClean="0"/>
              <a:t>алмаз).</a:t>
            </a:r>
            <a:endParaRPr lang="uk-UA" dirty="0"/>
          </a:p>
        </p:txBody>
      </p:sp>
      <p:sp>
        <p:nvSpPr>
          <p:cNvPr id="10" name="Rectangle 7"/>
          <p:cNvSpPr>
            <a:spLocks noChangeArrowheads="1"/>
          </p:cNvSpPr>
          <p:nvPr/>
        </p:nvSpPr>
        <p:spPr bwMode="auto">
          <a:xfrm>
            <a:off x="108918" y="4374435"/>
            <a:ext cx="3051183" cy="93610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r>
              <a:rPr lang="ru-RU" dirty="0">
                <a:latin typeface="Arial" pitchFamily="34" charset="0"/>
                <a:cs typeface="Arial" pitchFamily="34" charset="0"/>
              </a:rPr>
              <a:t>При</a:t>
            </a:r>
            <a:r>
              <a:rPr lang="uk-UA" dirty="0">
                <a:latin typeface="Arial" pitchFamily="34" charset="0"/>
                <a:cs typeface="Arial" pitchFamily="34" charset="0"/>
              </a:rPr>
              <a:t>з</a:t>
            </a:r>
            <a:r>
              <a:rPr lang="ru-RU" dirty="0">
                <a:latin typeface="Arial" pitchFamily="34" charset="0"/>
                <a:cs typeface="Arial" pitchFamily="34" charset="0"/>
              </a:rPr>
              <a:t>водит</a:t>
            </a:r>
            <a:r>
              <a:rPr lang="uk-UA" dirty="0">
                <a:latin typeface="Arial" pitchFamily="34" charset="0"/>
                <a:cs typeface="Arial" pitchFamily="34" charset="0"/>
              </a:rPr>
              <a:t>ь до </a:t>
            </a:r>
            <a:r>
              <a:rPr lang="uk-UA" dirty="0" smtClean="0">
                <a:latin typeface="Arial" pitchFamily="34" charset="0"/>
                <a:cs typeface="Arial" pitchFamily="34" charset="0"/>
              </a:rPr>
              <a:t>зміни</a:t>
            </a:r>
            <a:r>
              <a:rPr lang="ru-RU" dirty="0" smtClean="0">
                <a:latin typeface="Arial" pitchFamily="34" charset="0"/>
                <a:cs typeface="Arial" pitchFamily="34" charset="0"/>
              </a:rPr>
              <a:t> </a:t>
            </a:r>
            <a:r>
              <a:rPr lang="ru-RU" dirty="0" err="1">
                <a:latin typeface="Arial" pitchFamily="34" charset="0"/>
                <a:cs typeface="Arial" pitchFamily="34" charset="0"/>
              </a:rPr>
              <a:t>терапевтич</a:t>
            </a:r>
            <a:r>
              <a:rPr lang="uk-UA" dirty="0" err="1">
                <a:latin typeface="Arial" pitchFamily="34" charset="0"/>
                <a:cs typeface="Arial" pitchFamily="34" charset="0"/>
              </a:rPr>
              <a:t>ної</a:t>
            </a:r>
            <a:r>
              <a:rPr lang="ru-RU" dirty="0">
                <a:latin typeface="Arial" pitchFamily="34" charset="0"/>
                <a:cs typeface="Arial" pitchFamily="34" charset="0"/>
              </a:rPr>
              <a:t> </a:t>
            </a:r>
            <a:r>
              <a:rPr lang="ru-RU" dirty="0" err="1">
                <a:latin typeface="Arial" pitchFamily="34" charset="0"/>
                <a:cs typeface="Arial" pitchFamily="34" charset="0"/>
              </a:rPr>
              <a:t>активност</a:t>
            </a:r>
            <a:r>
              <a:rPr lang="uk-UA" dirty="0">
                <a:latin typeface="Arial" pitchFamily="34" charset="0"/>
                <a:cs typeface="Arial" pitchFamily="34" charset="0"/>
              </a:rPr>
              <a:t>і</a:t>
            </a:r>
            <a:r>
              <a:rPr lang="ru-RU" dirty="0">
                <a:latin typeface="Arial" pitchFamily="34" charset="0"/>
                <a:cs typeface="Arial" pitchFamily="34" charset="0"/>
              </a:rPr>
              <a:t> л</a:t>
            </a:r>
            <a:r>
              <a:rPr lang="uk-UA" dirty="0">
                <a:latin typeface="Arial" pitchFamily="34" charset="0"/>
                <a:cs typeface="Arial" pitchFamily="34" charset="0"/>
              </a:rPr>
              <a:t>і</a:t>
            </a:r>
            <a:r>
              <a:rPr lang="ru-RU" dirty="0" err="1">
                <a:latin typeface="Arial" pitchFamily="34" charset="0"/>
                <a:cs typeface="Arial" pitchFamily="34" charset="0"/>
              </a:rPr>
              <a:t>карс</a:t>
            </a:r>
            <a:r>
              <a:rPr lang="uk-UA" dirty="0" err="1">
                <a:latin typeface="Arial" pitchFamily="34" charset="0"/>
                <a:cs typeface="Arial" pitchFamily="34" charset="0"/>
              </a:rPr>
              <a:t>ького</a:t>
            </a:r>
            <a:r>
              <a:rPr lang="ru-RU" dirty="0">
                <a:latin typeface="Arial" pitchFamily="34" charset="0"/>
                <a:cs typeface="Arial" pitchFamily="34" charset="0"/>
              </a:rPr>
              <a:t> препарат</a:t>
            </a:r>
            <a:r>
              <a:rPr lang="uk-UA" dirty="0">
                <a:latin typeface="Arial" pitchFamily="34" charset="0"/>
                <a:cs typeface="Arial" pitchFamily="34" charset="0"/>
              </a:rPr>
              <a:t>у</a:t>
            </a:r>
            <a:r>
              <a:rPr lang="ru-RU" dirty="0">
                <a:latin typeface="Arial" pitchFamily="34" charset="0"/>
                <a:cs typeface="Arial" pitchFamily="34" charset="0"/>
              </a:rPr>
              <a:t>.</a:t>
            </a:r>
          </a:p>
        </p:txBody>
      </p:sp>
      <p:sp>
        <p:nvSpPr>
          <p:cNvPr id="11" name="Rectangle 8"/>
          <p:cNvSpPr>
            <a:spLocks noChangeArrowheads="1"/>
          </p:cNvSpPr>
          <p:nvPr/>
        </p:nvSpPr>
        <p:spPr bwMode="auto">
          <a:xfrm>
            <a:off x="3409690" y="4396577"/>
            <a:ext cx="5484982" cy="93610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r>
              <a:rPr lang="ru-RU" dirty="0">
                <a:latin typeface="Arial" pitchFamily="34" charset="0"/>
                <a:cs typeface="Arial" pitchFamily="34" charset="0"/>
              </a:rPr>
              <a:t>При </a:t>
            </a:r>
            <a:r>
              <a:rPr lang="uk-UA" dirty="0">
                <a:latin typeface="Arial" pitchFamily="34" charset="0"/>
                <a:cs typeface="Arial" pitchFamily="34" charset="0"/>
              </a:rPr>
              <a:t>цьому  </a:t>
            </a:r>
            <a:r>
              <a:rPr lang="ru-RU" b="1" i="1" dirty="0">
                <a:latin typeface="Arial" pitchFamily="34" charset="0"/>
                <a:cs typeface="Arial" pitchFamily="34" charset="0"/>
              </a:rPr>
              <a:t>х</a:t>
            </a:r>
            <a:r>
              <a:rPr lang="uk-UA" b="1" i="1" dirty="0">
                <a:latin typeface="Arial" pitchFamily="34" charset="0"/>
                <a:cs typeface="Arial" pitchFamily="34" charset="0"/>
              </a:rPr>
              <a:t>і</a:t>
            </a:r>
            <a:r>
              <a:rPr lang="ru-RU" b="1" i="1" dirty="0">
                <a:latin typeface="Arial" pitchFamily="34" charset="0"/>
                <a:cs typeface="Arial" pitchFamily="34" charset="0"/>
              </a:rPr>
              <a:t>м</a:t>
            </a:r>
            <a:r>
              <a:rPr lang="uk-UA" b="1" i="1" dirty="0">
                <a:latin typeface="Arial" pitchFamily="34" charset="0"/>
                <a:cs typeface="Arial" pitchFamily="34" charset="0"/>
              </a:rPr>
              <a:t>і</a:t>
            </a:r>
            <a:r>
              <a:rPr lang="ru-RU" b="1" i="1" dirty="0">
                <a:latin typeface="Arial" pitchFamily="34" charset="0"/>
                <a:cs typeface="Arial" pitchFamily="34" charset="0"/>
              </a:rPr>
              <a:t>ч</a:t>
            </a:r>
            <a:r>
              <a:rPr lang="uk-UA" b="1" i="1" dirty="0">
                <a:latin typeface="Arial" pitchFamily="34" charset="0"/>
                <a:cs typeface="Arial" pitchFamily="34" charset="0"/>
              </a:rPr>
              <a:t>ний</a:t>
            </a:r>
            <a:r>
              <a:rPr lang="ru-RU" b="1" i="1" dirty="0">
                <a:latin typeface="Arial" pitchFamily="34" charset="0"/>
                <a:cs typeface="Arial" pitchFamily="34" charset="0"/>
              </a:rPr>
              <a:t> с</a:t>
            </a:r>
            <a:r>
              <a:rPr lang="uk-UA" b="1" i="1" dirty="0" err="1">
                <a:latin typeface="Arial" pitchFamily="34" charset="0"/>
                <a:cs typeface="Arial" pitchFamily="34" charset="0"/>
              </a:rPr>
              <a:t>клад</a:t>
            </a:r>
            <a:r>
              <a:rPr lang="ru-RU" b="1" i="1" dirty="0">
                <a:latin typeface="Arial" pitchFamily="34" charset="0"/>
                <a:cs typeface="Arial" pitchFamily="34" charset="0"/>
              </a:rPr>
              <a:t> л</a:t>
            </a:r>
            <a:r>
              <a:rPr lang="uk-UA" b="1" i="1" dirty="0">
                <a:latin typeface="Arial" pitchFamily="34" charset="0"/>
                <a:cs typeface="Arial" pitchFamily="34" charset="0"/>
              </a:rPr>
              <a:t>і</a:t>
            </a:r>
            <a:r>
              <a:rPr lang="ru-RU" b="1" i="1" dirty="0" err="1">
                <a:latin typeface="Arial" pitchFamily="34" charset="0"/>
                <a:cs typeface="Arial" pitchFamily="34" charset="0"/>
              </a:rPr>
              <a:t>карс</a:t>
            </a:r>
            <a:r>
              <a:rPr lang="uk-UA" b="1" i="1" dirty="0" err="1">
                <a:latin typeface="Arial" pitchFamily="34" charset="0"/>
                <a:cs typeface="Arial" pitchFamily="34" charset="0"/>
              </a:rPr>
              <a:t>ької</a:t>
            </a:r>
            <a:r>
              <a:rPr lang="uk-UA" b="1" i="1" dirty="0">
                <a:latin typeface="Arial" pitchFamily="34" charset="0"/>
                <a:cs typeface="Arial" pitchFamily="34" charset="0"/>
              </a:rPr>
              <a:t> речовини залишається</a:t>
            </a:r>
            <a:r>
              <a:rPr lang="ru-RU" b="1" i="1" dirty="0">
                <a:latin typeface="Arial" pitchFamily="34" charset="0"/>
                <a:cs typeface="Arial" pitchFamily="34" charset="0"/>
              </a:rPr>
              <a:t> не</a:t>
            </a:r>
            <a:r>
              <a:rPr lang="uk-UA" b="1" i="1" dirty="0">
                <a:latin typeface="Arial" pitchFamily="34" charset="0"/>
                <a:cs typeface="Arial" pitchFamily="34" charset="0"/>
              </a:rPr>
              <a:t>змінним</a:t>
            </a:r>
            <a:r>
              <a:rPr lang="ru-RU" dirty="0">
                <a:latin typeface="Arial" pitchFamily="34" charset="0"/>
                <a:cs typeface="Arial" pitchFamily="34" charset="0"/>
              </a:rPr>
              <a:t>          </a:t>
            </a:r>
            <a:endParaRPr lang="uk-UA" dirty="0">
              <a:latin typeface="Arial" pitchFamily="34" charset="0"/>
              <a:cs typeface="Arial" pitchFamily="34" charset="0"/>
            </a:endParaRPr>
          </a:p>
          <a:p>
            <a:pPr algn="ctr"/>
            <a:r>
              <a:rPr lang="uk-UA" dirty="0">
                <a:latin typeface="Arial" pitchFamily="34" charset="0"/>
                <a:cs typeface="Arial" pitchFamily="34" charset="0"/>
              </a:rPr>
              <a:t>що і </a:t>
            </a:r>
            <a:r>
              <a:rPr lang="ru-RU" dirty="0">
                <a:latin typeface="Arial" pitchFamily="34" charset="0"/>
                <a:cs typeface="Arial" pitchFamily="34" charset="0"/>
              </a:rPr>
              <a:t>при</a:t>
            </a:r>
            <a:r>
              <a:rPr lang="uk-UA" dirty="0" err="1">
                <a:latin typeface="Arial" pitchFamily="34" charset="0"/>
                <a:cs typeface="Arial" pitchFamily="34" charset="0"/>
              </a:rPr>
              <a:t>ймається</a:t>
            </a:r>
            <a:r>
              <a:rPr lang="ru-RU" dirty="0">
                <a:latin typeface="Arial" pitchFamily="34" charset="0"/>
                <a:cs typeface="Arial" pitchFamily="34" charset="0"/>
              </a:rPr>
              <a:t> в основном</a:t>
            </a:r>
            <a:r>
              <a:rPr lang="uk-UA" dirty="0">
                <a:latin typeface="Arial" pitchFamily="34" charset="0"/>
                <a:cs typeface="Arial" pitchFamily="34" charset="0"/>
              </a:rPr>
              <a:t>у</a:t>
            </a:r>
            <a:r>
              <a:rPr lang="ru-RU" dirty="0">
                <a:latin typeface="Arial" pitchFamily="34" charset="0"/>
                <a:cs typeface="Arial" pitchFamily="34" charset="0"/>
              </a:rPr>
              <a:t> за </a:t>
            </a:r>
            <a:r>
              <a:rPr lang="ru-RU" dirty="0" err="1">
                <a:latin typeface="Arial" pitchFamily="34" charset="0"/>
                <a:cs typeface="Arial" pitchFamily="34" charset="0"/>
              </a:rPr>
              <a:t>оц</a:t>
            </a:r>
            <a:r>
              <a:rPr lang="uk-UA" dirty="0">
                <a:latin typeface="Arial" pitchFamily="34" charset="0"/>
                <a:cs typeface="Arial" pitchFamily="34" charset="0"/>
              </a:rPr>
              <a:t>і</a:t>
            </a:r>
            <a:r>
              <a:rPr lang="ru-RU" dirty="0" err="1">
                <a:latin typeface="Arial" pitchFamily="34" charset="0"/>
                <a:cs typeface="Arial" pitchFamily="34" charset="0"/>
              </a:rPr>
              <a:t>нку</a:t>
            </a:r>
            <a:r>
              <a:rPr lang="ru-RU" dirty="0">
                <a:latin typeface="Arial" pitchFamily="34" charset="0"/>
                <a:cs typeface="Arial" pitchFamily="34" charset="0"/>
              </a:rPr>
              <a:t> </a:t>
            </a:r>
            <a:r>
              <a:rPr lang="uk-UA" dirty="0" smtClean="0">
                <a:latin typeface="Arial" pitchFamily="34" charset="0"/>
                <a:cs typeface="Arial" pitchFamily="34" charset="0"/>
              </a:rPr>
              <a:t>якості.</a:t>
            </a:r>
            <a:endParaRPr lang="ru-RU" dirty="0">
              <a:latin typeface="Arial" pitchFamily="34" charset="0"/>
              <a:cs typeface="Arial" pitchFamily="34" charset="0"/>
            </a:endParaRPr>
          </a:p>
        </p:txBody>
      </p:sp>
      <p:pic>
        <p:nvPicPr>
          <p:cNvPr id="9218" name="Picture 2" descr="http://s1.dmcdn.net/Mp0nO/1280x720-Tc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876" y="5398206"/>
            <a:ext cx="1990624" cy="11197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mg-fotki.yandex.ru/get/2/306415605.0/0_128b20_e88171f5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656" y="5391628"/>
            <a:ext cx="2016224" cy="113288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im0-tub-ua.yandex.net/i?id=5a8ebfdbb9ceb7093658b75c671ed320&amp;n=33&amp;h=215&amp;w=2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2181" y="5446100"/>
            <a:ext cx="1699595" cy="10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68743"/>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15</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Фізична</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структура: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поліморфізм</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лікарських</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13" name="Rectangle 4"/>
          <p:cNvSpPr>
            <a:spLocks noChangeArrowheads="1"/>
          </p:cNvSpPr>
          <p:nvPr/>
        </p:nvSpPr>
        <p:spPr bwMode="auto">
          <a:xfrm>
            <a:off x="1745452" y="1710100"/>
            <a:ext cx="5688632" cy="99060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r>
              <a:rPr lang="uk-UA" sz="2400" dirty="0">
                <a:latin typeface="Arial" pitchFamily="34" charset="0"/>
                <a:cs typeface="Arial" pitchFamily="34" charset="0"/>
              </a:rPr>
              <a:t>Будова</a:t>
            </a:r>
            <a:r>
              <a:rPr lang="ru-RU" sz="2400" dirty="0">
                <a:latin typeface="Arial" pitchFamily="34" charset="0"/>
                <a:cs typeface="Arial" pitchFamily="34" charset="0"/>
              </a:rPr>
              <a:t> част</a:t>
            </a:r>
            <a:r>
              <a:rPr lang="uk-UA" sz="2400" dirty="0" err="1">
                <a:latin typeface="Arial" pitchFamily="34" charset="0"/>
                <a:cs typeface="Arial" pitchFamily="34" charset="0"/>
              </a:rPr>
              <a:t>ок</a:t>
            </a:r>
            <a:r>
              <a:rPr lang="ru-RU" sz="2400" dirty="0">
                <a:latin typeface="Arial" pitchFamily="34" charset="0"/>
                <a:cs typeface="Arial" pitchFamily="34" charset="0"/>
              </a:rPr>
              <a:t> л</a:t>
            </a:r>
            <a:r>
              <a:rPr lang="uk-UA" sz="2400" dirty="0">
                <a:latin typeface="Arial" pitchFamily="34" charset="0"/>
                <a:cs typeface="Arial" pitchFamily="34" charset="0"/>
              </a:rPr>
              <a:t>і</a:t>
            </a:r>
            <a:r>
              <a:rPr lang="ru-RU" sz="2400" dirty="0" err="1">
                <a:latin typeface="Arial" pitchFamily="34" charset="0"/>
                <a:cs typeface="Arial" pitchFamily="34" charset="0"/>
              </a:rPr>
              <a:t>карс</a:t>
            </a:r>
            <a:r>
              <a:rPr lang="uk-UA" sz="2400" dirty="0" err="1">
                <a:latin typeface="Arial" pitchFamily="34" charset="0"/>
                <a:cs typeface="Arial" pitchFamily="34" charset="0"/>
              </a:rPr>
              <a:t>ьких</a:t>
            </a:r>
            <a:r>
              <a:rPr lang="uk-UA" sz="2400" dirty="0">
                <a:latin typeface="Arial" pitchFamily="34" charset="0"/>
                <a:cs typeface="Arial" pitchFamily="34" charset="0"/>
              </a:rPr>
              <a:t> речовин</a:t>
            </a:r>
            <a:r>
              <a:rPr lang="ru-RU" sz="2400" dirty="0">
                <a:latin typeface="Arial" pitchFamily="34" charset="0"/>
                <a:cs typeface="Arial" pitchFamily="34" charset="0"/>
              </a:rPr>
              <a:t> в </a:t>
            </a:r>
            <a:br>
              <a:rPr lang="ru-RU" sz="2400" dirty="0">
                <a:latin typeface="Arial" pitchFamily="34" charset="0"/>
                <a:cs typeface="Arial" pitchFamily="34" charset="0"/>
              </a:rPr>
            </a:br>
            <a:r>
              <a:rPr lang="ru-RU" sz="2400" dirty="0" err="1">
                <a:latin typeface="Arial" pitchFamily="34" charset="0"/>
                <a:cs typeface="Arial" pitchFamily="34" charset="0"/>
              </a:rPr>
              <a:t>порошко</a:t>
            </a:r>
            <a:r>
              <a:rPr lang="uk-UA" sz="2400" dirty="0">
                <a:latin typeface="Arial" pitchFamily="34" charset="0"/>
                <a:cs typeface="Arial" pitchFamily="34" charset="0"/>
              </a:rPr>
              <a:t>п</a:t>
            </a:r>
            <a:r>
              <a:rPr lang="ru-RU" sz="2400" dirty="0">
                <a:latin typeface="Arial" pitchFamily="34" charset="0"/>
                <a:cs typeface="Arial" pitchFamily="34" charset="0"/>
              </a:rPr>
              <a:t>о</a:t>
            </a:r>
            <a:r>
              <a:rPr lang="uk-UA" sz="2400" dirty="0" err="1">
                <a:latin typeface="Arial" pitchFamily="34" charset="0"/>
                <a:cs typeface="Arial" pitchFamily="34" charset="0"/>
              </a:rPr>
              <a:t>дібному</a:t>
            </a:r>
            <a:r>
              <a:rPr lang="ru-RU" sz="2400" dirty="0">
                <a:latin typeface="Arial" pitchFamily="34" charset="0"/>
                <a:cs typeface="Arial" pitchFamily="34" charset="0"/>
              </a:rPr>
              <a:t> твердом</a:t>
            </a:r>
            <a:r>
              <a:rPr lang="uk-UA" sz="2400" dirty="0">
                <a:latin typeface="Arial" pitchFamily="34" charset="0"/>
                <a:cs typeface="Arial" pitchFamily="34" charset="0"/>
              </a:rPr>
              <a:t>у</a:t>
            </a:r>
            <a:r>
              <a:rPr lang="ru-RU" sz="2400" dirty="0">
                <a:latin typeface="Arial" pitchFamily="34" charset="0"/>
                <a:cs typeface="Arial" pitchFamily="34" charset="0"/>
              </a:rPr>
              <a:t> с</a:t>
            </a:r>
            <a:r>
              <a:rPr lang="uk-UA" sz="2400" dirty="0" err="1">
                <a:latin typeface="Arial" pitchFamily="34" charset="0"/>
                <a:cs typeface="Arial" pitchFamily="34" charset="0"/>
              </a:rPr>
              <a:t>тані</a:t>
            </a:r>
            <a:endParaRPr lang="ru-RU" sz="2400" dirty="0">
              <a:latin typeface="Arial" pitchFamily="34" charset="0"/>
              <a:cs typeface="Arial" pitchFamily="34" charset="0"/>
            </a:endParaRPr>
          </a:p>
        </p:txBody>
      </p:sp>
      <p:sp>
        <p:nvSpPr>
          <p:cNvPr id="14" name="Rectangle 4"/>
          <p:cNvSpPr>
            <a:spLocks noChangeArrowheads="1"/>
          </p:cNvSpPr>
          <p:nvPr/>
        </p:nvSpPr>
        <p:spPr bwMode="auto">
          <a:xfrm>
            <a:off x="65106" y="2924944"/>
            <a:ext cx="5082958" cy="2677656"/>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spAutoFit/>
          </a:bodyPr>
          <a:lstStyle/>
          <a:p>
            <a:r>
              <a:rPr lang="uk-UA" sz="2400" b="1" dirty="0" smtClean="0">
                <a:latin typeface="Arial" pitchFamily="34" charset="0"/>
                <a:cs typeface="Arial" pitchFamily="34" charset="0"/>
              </a:rPr>
              <a:t>Кристалічна</a:t>
            </a:r>
            <a:r>
              <a:rPr lang="uk-UA" sz="2400" b="1" dirty="0">
                <a:latin typeface="Arial" pitchFamily="34" charset="0"/>
                <a:cs typeface="Arial" pitchFamily="34" charset="0"/>
              </a:rPr>
              <a:t>:</a:t>
            </a:r>
            <a:r>
              <a:rPr lang="uk-UA" sz="2400" dirty="0">
                <a:latin typeface="Arial" pitchFamily="34" charset="0"/>
                <a:cs typeface="Arial" pitchFamily="34" charset="0"/>
              </a:rPr>
              <a:t> </a:t>
            </a:r>
            <a:r>
              <a:rPr lang="uk-UA" sz="2400" dirty="0" smtClean="0">
                <a:latin typeface="Arial" pitchFamily="34" charset="0"/>
                <a:cs typeface="Arial" pitchFamily="34" charset="0"/>
              </a:rPr>
              <a:t>лікарські </a:t>
            </a:r>
            <a:r>
              <a:rPr lang="uk-UA" sz="2400" dirty="0">
                <a:latin typeface="Arial" pitchFamily="34" charset="0"/>
                <a:cs typeface="Arial" pitchFamily="34" charset="0"/>
              </a:rPr>
              <a:t>речовини в більшості випадків мають кристалічну будову, внаслідок </a:t>
            </a:r>
            <a:r>
              <a:rPr lang="uk-UA" sz="2400" dirty="0" err="1">
                <a:latin typeface="Arial" pitchFamily="34" charset="0"/>
                <a:cs typeface="Arial" pitchFamily="34" charset="0"/>
              </a:rPr>
              <a:t>фіксованного</a:t>
            </a:r>
            <a:r>
              <a:rPr lang="uk-UA" sz="2400" dirty="0">
                <a:latin typeface="Arial" pitchFamily="34" charset="0"/>
                <a:cs typeface="Arial" pitchFamily="34" charset="0"/>
              </a:rPr>
              <a:t> розташування атомів в молекулі і направленого росту кристалів в певних умовах в процесі кристалізації</a:t>
            </a:r>
            <a:endParaRPr lang="ru-RU" sz="2400" dirty="0">
              <a:latin typeface="Arial" pitchFamily="34" charset="0"/>
              <a:cs typeface="Arial" pitchFamily="34" charset="0"/>
            </a:endParaRPr>
          </a:p>
        </p:txBody>
      </p:sp>
      <p:sp>
        <p:nvSpPr>
          <p:cNvPr id="15" name="Rectangle 4"/>
          <p:cNvSpPr>
            <a:spLocks noChangeArrowheads="1"/>
          </p:cNvSpPr>
          <p:nvPr/>
        </p:nvSpPr>
        <p:spPr bwMode="auto">
          <a:xfrm>
            <a:off x="65106" y="5793259"/>
            <a:ext cx="5082958" cy="99060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r>
              <a:rPr lang="uk-UA" sz="2400" b="1" dirty="0" smtClean="0">
                <a:latin typeface="Arial" pitchFamily="34" charset="0"/>
                <a:cs typeface="Arial" pitchFamily="34" charset="0"/>
              </a:rPr>
              <a:t>Аморфна:</a:t>
            </a:r>
            <a:r>
              <a:rPr lang="uk-UA" sz="2400" dirty="0" smtClean="0">
                <a:latin typeface="Arial" pitchFamily="34" charset="0"/>
                <a:cs typeface="Arial" pitchFamily="34" charset="0"/>
              </a:rPr>
              <a:t> </a:t>
            </a:r>
            <a:r>
              <a:rPr lang="uk-UA" sz="2400" dirty="0" err="1" smtClean="0">
                <a:latin typeface="Arial" pitchFamily="34" charset="0"/>
                <a:cs typeface="Arial" pitchFamily="34" charset="0"/>
              </a:rPr>
              <a:t>зустрічаєтсья</a:t>
            </a:r>
            <a:r>
              <a:rPr lang="uk-UA" sz="2400" dirty="0" smtClean="0">
                <a:latin typeface="Arial" pitchFamily="34" charset="0"/>
                <a:cs typeface="Arial" pitchFamily="34" charset="0"/>
              </a:rPr>
              <a:t> рідко.</a:t>
            </a:r>
            <a:endParaRPr lang="ru-RU" sz="2400" dirty="0">
              <a:latin typeface="Arial" pitchFamily="34" charset="0"/>
              <a:cs typeface="Arial" pitchFamily="34" charset="0"/>
            </a:endParaRPr>
          </a:p>
        </p:txBody>
      </p:sp>
      <p:pic>
        <p:nvPicPr>
          <p:cNvPr id="12290" name="Picture 2" descr="http://geodictionary.com.ua/sites/default/files/styles/picture_termin/https/upload.wikimedia.org/wikipedia/commons/2/22/Diamond_Cubic-F_lattice_animation.gif?itok=VPFQ5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231" y="2924943"/>
            <a:ext cx="3168352" cy="21289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case.edufuture.biz/uploads/Keyses/Steklanaya_2/5.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9448" b="7646"/>
          <a:stretch/>
        </p:blipFill>
        <p:spPr bwMode="auto">
          <a:xfrm rot="5400000">
            <a:off x="6396001" y="4545130"/>
            <a:ext cx="1736519" cy="271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83911"/>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16</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Фізична</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структура: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поліморфізм</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лікарських</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 name="Прямоугольник 2"/>
          <p:cNvSpPr/>
          <p:nvPr/>
        </p:nvSpPr>
        <p:spPr>
          <a:xfrm>
            <a:off x="300926" y="1916832"/>
            <a:ext cx="8321269" cy="59093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90000"/>
              </a:lnSpc>
            </a:pPr>
            <a:r>
              <a:rPr lang="uk-UA" dirty="0" smtClean="0">
                <a:latin typeface="Arial" pitchFamily="34" charset="0"/>
                <a:cs typeface="Arial" pitchFamily="34" charset="0"/>
              </a:rPr>
              <a:t>Ряд МКЯ наводить таку класифікацію порошків за структурою як </a:t>
            </a:r>
            <a:r>
              <a:rPr lang="uk-UA" dirty="0">
                <a:latin typeface="Arial" pitchFamily="34" charset="0"/>
                <a:cs typeface="Arial" pitchFamily="34" charset="0"/>
              </a:rPr>
              <a:t>“кристалічний”, ”дрібнокристалічний”, “аморфний”, “легкий порошок</a:t>
            </a:r>
            <a:r>
              <a:rPr lang="uk-UA" dirty="0" smtClean="0">
                <a:latin typeface="Arial" pitchFamily="34" charset="0"/>
                <a:cs typeface="Arial" pitchFamily="34" charset="0"/>
              </a:rPr>
              <a:t>”.</a:t>
            </a:r>
            <a:endParaRPr lang="ru-RU" dirty="0">
              <a:latin typeface="Arial" pitchFamily="34" charset="0"/>
              <a:cs typeface="Arial" pitchFamily="34" charset="0"/>
            </a:endParaRPr>
          </a:p>
        </p:txBody>
      </p:sp>
      <p:sp>
        <p:nvSpPr>
          <p:cNvPr id="4" name="Прямоугольник 3"/>
          <p:cNvSpPr/>
          <p:nvPr/>
        </p:nvSpPr>
        <p:spPr>
          <a:xfrm>
            <a:off x="286137" y="2780928"/>
            <a:ext cx="8336059" cy="2585323"/>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Wingdings" pitchFamily="2" charset="2"/>
              <a:buNone/>
            </a:pPr>
            <a:r>
              <a:rPr lang="uk-UA" dirty="0" smtClean="0">
                <a:latin typeface="Arial" pitchFamily="34" charset="0"/>
                <a:cs typeface="Arial" pitchFamily="34" charset="0"/>
              </a:rPr>
              <a:t>Кристалохімія </a:t>
            </a:r>
            <a:r>
              <a:rPr lang="uk-UA" dirty="0" err="1" smtClean="0">
                <a:latin typeface="Arial" pitchFamily="34" charset="0"/>
                <a:cs typeface="Arial" pitchFamily="34" charset="0"/>
              </a:rPr>
              <a:t>прононує</a:t>
            </a:r>
            <a:r>
              <a:rPr lang="uk-UA" dirty="0" smtClean="0">
                <a:latin typeface="Arial" pitchFamily="34" charset="0"/>
                <a:cs typeface="Arial" pitchFamily="34" charset="0"/>
              </a:rPr>
              <a:t> таку класифікацію </a:t>
            </a:r>
            <a:r>
              <a:rPr lang="uk-UA" dirty="0">
                <a:latin typeface="Arial" pitchFamily="34" charset="0"/>
                <a:cs typeface="Arial" pitchFamily="34" charset="0"/>
              </a:rPr>
              <a:t>кристалографічних систем (сингоній) </a:t>
            </a:r>
            <a:r>
              <a:rPr lang="uk-UA" dirty="0" smtClean="0">
                <a:latin typeface="Arial" pitchFamily="34" charset="0"/>
                <a:cs typeface="Arial" pitchFamily="34" charset="0"/>
              </a:rPr>
              <a:t>для </a:t>
            </a:r>
            <a:r>
              <a:rPr lang="uk-UA" dirty="0">
                <a:latin typeface="Arial" pitchFamily="34" charset="0"/>
                <a:cs typeface="Arial" pitchFamily="34" charset="0"/>
              </a:rPr>
              <a:t>ідентифікації лікарських речовин:</a:t>
            </a:r>
          </a:p>
          <a:p>
            <a:pPr>
              <a:buFont typeface="Wingdings" pitchFamily="2" charset="2"/>
              <a:buBlip>
                <a:blip r:embed="rId2"/>
              </a:buBlip>
            </a:pPr>
            <a:r>
              <a:rPr lang="ru-RU" dirty="0" err="1">
                <a:latin typeface="Arial" pitchFamily="34" charset="0"/>
                <a:cs typeface="Arial" pitchFamily="34" charset="0"/>
              </a:rPr>
              <a:t>Моноклина</a:t>
            </a:r>
            <a:endParaRPr lang="ru-RU" dirty="0">
              <a:latin typeface="Arial" pitchFamily="34" charset="0"/>
              <a:cs typeface="Arial" pitchFamily="34" charset="0"/>
            </a:endParaRPr>
          </a:p>
          <a:p>
            <a:pPr>
              <a:buFont typeface="Wingdings" pitchFamily="2" charset="2"/>
              <a:buBlip>
                <a:blip r:embed="rId2"/>
              </a:buBlip>
            </a:pPr>
            <a:r>
              <a:rPr lang="ru-RU" dirty="0" err="1">
                <a:latin typeface="Arial" pitchFamily="34" charset="0"/>
                <a:cs typeface="Arial" pitchFamily="34" charset="0"/>
              </a:rPr>
              <a:t>Тригональна</a:t>
            </a:r>
            <a:endParaRPr lang="ru-RU" dirty="0">
              <a:latin typeface="Arial" pitchFamily="34" charset="0"/>
              <a:cs typeface="Arial" pitchFamily="34" charset="0"/>
            </a:endParaRPr>
          </a:p>
          <a:p>
            <a:pPr>
              <a:buFont typeface="Wingdings" pitchFamily="2" charset="2"/>
              <a:buBlip>
                <a:blip r:embed="rId2"/>
              </a:buBlip>
            </a:pPr>
            <a:r>
              <a:rPr lang="ru-RU" dirty="0" err="1">
                <a:latin typeface="Arial" pitchFamily="34" charset="0"/>
                <a:cs typeface="Arial" pitchFamily="34" charset="0"/>
              </a:rPr>
              <a:t>Гексагональна</a:t>
            </a:r>
            <a:endParaRPr lang="ru-RU" dirty="0">
              <a:latin typeface="Arial" pitchFamily="34" charset="0"/>
              <a:cs typeface="Arial" pitchFamily="34" charset="0"/>
            </a:endParaRPr>
          </a:p>
          <a:p>
            <a:pPr>
              <a:buFont typeface="Wingdings" pitchFamily="2" charset="2"/>
              <a:buBlip>
                <a:blip r:embed="rId2"/>
              </a:buBlip>
            </a:pPr>
            <a:r>
              <a:rPr lang="ru-RU" dirty="0">
                <a:latin typeface="Arial" pitchFamily="34" charset="0"/>
                <a:cs typeface="Arial" pitchFamily="34" charset="0"/>
              </a:rPr>
              <a:t>Куб</a:t>
            </a:r>
            <a:r>
              <a:rPr lang="uk-UA" dirty="0">
                <a:latin typeface="Arial" pitchFamily="34" charset="0"/>
                <a:cs typeface="Arial" pitchFamily="34" charset="0"/>
              </a:rPr>
              <a:t>і</a:t>
            </a:r>
            <a:r>
              <a:rPr lang="ru-RU" dirty="0">
                <a:latin typeface="Arial" pitchFamily="34" charset="0"/>
                <a:cs typeface="Arial" pitchFamily="34" charset="0"/>
              </a:rPr>
              <a:t>ч</a:t>
            </a:r>
            <a:r>
              <a:rPr lang="uk-UA" dirty="0">
                <a:latin typeface="Arial" pitchFamily="34" charset="0"/>
                <a:cs typeface="Arial" pitchFamily="34" charset="0"/>
              </a:rPr>
              <a:t>н</a:t>
            </a:r>
            <a:r>
              <a:rPr lang="ru-RU" dirty="0">
                <a:latin typeface="Arial" pitchFamily="34" charset="0"/>
                <a:cs typeface="Arial" pitchFamily="34" charset="0"/>
              </a:rPr>
              <a:t>а</a:t>
            </a:r>
          </a:p>
          <a:p>
            <a:pPr>
              <a:buFont typeface="Wingdings" pitchFamily="2" charset="2"/>
              <a:buBlip>
                <a:blip r:embed="rId2"/>
              </a:buBlip>
            </a:pPr>
            <a:r>
              <a:rPr lang="ru-RU" dirty="0">
                <a:latin typeface="Arial" pitchFamily="34" charset="0"/>
                <a:cs typeface="Arial" pitchFamily="34" charset="0"/>
              </a:rPr>
              <a:t>Ромб</a:t>
            </a:r>
            <a:r>
              <a:rPr lang="uk-UA" dirty="0">
                <a:latin typeface="Arial" pitchFamily="34" charset="0"/>
                <a:cs typeface="Arial" pitchFamily="34" charset="0"/>
              </a:rPr>
              <a:t>і</a:t>
            </a:r>
            <a:r>
              <a:rPr lang="ru-RU" dirty="0">
                <a:latin typeface="Arial" pitchFamily="34" charset="0"/>
                <a:cs typeface="Arial" pitchFamily="34" charset="0"/>
              </a:rPr>
              <a:t>ч</a:t>
            </a:r>
            <a:r>
              <a:rPr lang="uk-UA" dirty="0">
                <a:latin typeface="Arial" pitchFamily="34" charset="0"/>
                <a:cs typeface="Arial" pitchFamily="34" charset="0"/>
              </a:rPr>
              <a:t>на</a:t>
            </a:r>
          </a:p>
          <a:p>
            <a:pPr>
              <a:buFont typeface="Wingdings" pitchFamily="2" charset="2"/>
              <a:buBlip>
                <a:blip r:embed="rId2"/>
              </a:buBlip>
            </a:pPr>
            <a:r>
              <a:rPr lang="ru-RU" dirty="0" err="1">
                <a:latin typeface="Arial" pitchFamily="34" charset="0"/>
                <a:cs typeface="Arial" pitchFamily="34" charset="0"/>
              </a:rPr>
              <a:t>Тетрагональна</a:t>
            </a:r>
            <a:endParaRPr lang="ru-RU" dirty="0">
              <a:latin typeface="Arial" pitchFamily="34" charset="0"/>
              <a:cs typeface="Arial" pitchFamily="34" charset="0"/>
            </a:endParaRPr>
          </a:p>
          <a:p>
            <a:pPr>
              <a:buFont typeface="Wingdings" pitchFamily="2" charset="2"/>
              <a:buBlip>
                <a:blip r:embed="rId2"/>
              </a:buBlip>
            </a:pPr>
            <a:r>
              <a:rPr lang="ru-RU" dirty="0" err="1">
                <a:latin typeface="Arial" pitchFamily="34" charset="0"/>
                <a:cs typeface="Arial" pitchFamily="34" charset="0"/>
              </a:rPr>
              <a:t>Диклина</a:t>
            </a:r>
            <a:endParaRPr lang="ru-RU" dirty="0">
              <a:latin typeface="Arial" pitchFamily="34" charset="0"/>
              <a:cs typeface="Arial" pitchFamily="34" charset="0"/>
            </a:endParaRPr>
          </a:p>
        </p:txBody>
      </p:sp>
      <p:pic>
        <p:nvPicPr>
          <p:cNvPr id="13326" name="Picture 14" descr="http://www.luckysci.com/wp-content/uploads/2014/01/crystal-syste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501008"/>
            <a:ext cx="6677959" cy="3269399"/>
          </a:xfrm>
          <a:prstGeom prst="rect">
            <a:avLst/>
          </a:prstGeom>
          <a:ln>
            <a:solidFill>
              <a:schemeClr val="accent2">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384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17</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Фізична</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структура: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поліморфізм</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лікарських</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5" name="Схема 4"/>
          <p:cNvGraphicFramePr/>
          <p:nvPr>
            <p:extLst>
              <p:ext uri="{D42A27DB-BD31-4B8C-83A1-F6EECF244321}">
                <p14:modId xmlns:p14="http://schemas.microsoft.com/office/powerpoint/2010/main" val="2685653928"/>
              </p:ext>
            </p:extLst>
          </p:nvPr>
        </p:nvGraphicFramePr>
        <p:xfrm>
          <a:off x="2195736" y="1916832"/>
          <a:ext cx="6678508"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195915" y="2780928"/>
            <a:ext cx="2304256" cy="2677656"/>
          </a:xfrm>
          <a:prstGeom prst="rect">
            <a:avLst/>
          </a:prstGeom>
          <a:solidFill>
            <a:srgbClr val="FF7C8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uk-UA" sz="2400" dirty="0">
                <a:solidFill>
                  <a:schemeClr val="bg2">
                    <a:lumMod val="10000"/>
                  </a:schemeClr>
                </a:solidFill>
                <a:latin typeface="Arial" pitchFamily="34" charset="0"/>
                <a:cs typeface="Arial" pitchFamily="34" charset="0"/>
              </a:rPr>
              <a:t>Утворення</a:t>
            </a:r>
            <a:r>
              <a:rPr lang="ru-RU" sz="2400" dirty="0">
                <a:solidFill>
                  <a:schemeClr val="bg2">
                    <a:lumMod val="10000"/>
                  </a:schemeClr>
                </a:solidFill>
                <a:latin typeface="Arial" pitchFamily="34" charset="0"/>
                <a:cs typeface="Arial" pitchFamily="34" charset="0"/>
              </a:rPr>
              <a:t> р</a:t>
            </a:r>
            <a:r>
              <a:rPr lang="uk-UA" sz="2400" dirty="0" err="1">
                <a:solidFill>
                  <a:schemeClr val="bg2">
                    <a:lumMod val="10000"/>
                  </a:schemeClr>
                </a:solidFill>
                <a:latin typeface="Arial" pitchFamily="34" charset="0"/>
                <a:cs typeface="Arial" pitchFamily="34" charset="0"/>
              </a:rPr>
              <a:t>ізних</a:t>
            </a:r>
            <a:r>
              <a:rPr lang="ru-RU" sz="2400" dirty="0">
                <a:solidFill>
                  <a:schemeClr val="bg2">
                    <a:lumMod val="10000"/>
                  </a:schemeClr>
                </a:solidFill>
                <a:latin typeface="Arial" pitchFamily="34" charset="0"/>
                <a:cs typeface="Arial" pitchFamily="34" charset="0"/>
              </a:rPr>
              <a:t> пол</a:t>
            </a:r>
            <a:r>
              <a:rPr lang="uk-UA" sz="2400" dirty="0">
                <a:solidFill>
                  <a:schemeClr val="bg2">
                    <a:lumMod val="10000"/>
                  </a:schemeClr>
                </a:solidFill>
                <a:latin typeface="Arial" pitchFamily="34" charset="0"/>
                <a:cs typeface="Arial" pitchFamily="34" charset="0"/>
              </a:rPr>
              <a:t>і</a:t>
            </a:r>
            <a:r>
              <a:rPr lang="ru-RU" sz="2400" dirty="0" err="1">
                <a:solidFill>
                  <a:schemeClr val="bg2">
                    <a:lumMod val="10000"/>
                  </a:schemeClr>
                </a:solidFill>
                <a:latin typeface="Arial" pitchFamily="34" charset="0"/>
                <a:cs typeface="Arial" pitchFamily="34" charset="0"/>
              </a:rPr>
              <a:t>морфн</a:t>
            </a:r>
            <a:r>
              <a:rPr lang="uk-UA" sz="2400" dirty="0">
                <a:solidFill>
                  <a:schemeClr val="bg2">
                    <a:lumMod val="10000"/>
                  </a:schemeClr>
                </a:solidFill>
                <a:latin typeface="Arial" pitchFamily="34" charset="0"/>
                <a:cs typeface="Arial" pitchFamily="34" charset="0"/>
              </a:rPr>
              <a:t>и</a:t>
            </a:r>
            <a:r>
              <a:rPr lang="ru-RU" sz="2400" dirty="0">
                <a:solidFill>
                  <a:schemeClr val="bg2">
                    <a:lumMod val="10000"/>
                  </a:schemeClr>
                </a:solidFill>
                <a:latin typeface="Arial" pitchFamily="34" charset="0"/>
                <a:cs typeface="Arial" pitchFamily="34" charset="0"/>
              </a:rPr>
              <a:t>х </a:t>
            </a:r>
            <a:br>
              <a:rPr lang="ru-RU" sz="2400" dirty="0">
                <a:solidFill>
                  <a:schemeClr val="bg2">
                    <a:lumMod val="10000"/>
                  </a:schemeClr>
                </a:solidFill>
                <a:latin typeface="Arial" pitchFamily="34" charset="0"/>
                <a:cs typeface="Arial" pitchFamily="34" charset="0"/>
              </a:rPr>
            </a:br>
            <a:r>
              <a:rPr lang="ru-RU" sz="2400" dirty="0" err="1">
                <a:solidFill>
                  <a:schemeClr val="bg2">
                    <a:lumMod val="10000"/>
                  </a:schemeClr>
                </a:solidFill>
                <a:latin typeface="Arial" pitchFamily="34" charset="0"/>
                <a:cs typeface="Arial" pitchFamily="34" charset="0"/>
              </a:rPr>
              <a:t>модиф</a:t>
            </a:r>
            <a:r>
              <a:rPr lang="uk-UA" sz="2400" dirty="0">
                <a:solidFill>
                  <a:schemeClr val="bg2">
                    <a:lumMod val="10000"/>
                  </a:schemeClr>
                </a:solidFill>
                <a:latin typeface="Arial" pitchFamily="34" charset="0"/>
                <a:cs typeface="Arial" pitchFamily="34" charset="0"/>
              </a:rPr>
              <a:t>і</a:t>
            </a:r>
            <a:r>
              <a:rPr lang="ru-RU" sz="2400" dirty="0" err="1">
                <a:solidFill>
                  <a:schemeClr val="bg2">
                    <a:lumMod val="10000"/>
                  </a:schemeClr>
                </a:solidFill>
                <a:latin typeface="Arial" pitchFamily="34" charset="0"/>
                <a:cs typeface="Arial" pitchFamily="34" charset="0"/>
              </a:rPr>
              <a:t>кац</a:t>
            </a:r>
            <a:r>
              <a:rPr lang="uk-UA" sz="2400" dirty="0">
                <a:solidFill>
                  <a:schemeClr val="bg2">
                    <a:lumMod val="10000"/>
                  </a:schemeClr>
                </a:solidFill>
                <a:latin typeface="Arial" pitchFamily="34" charset="0"/>
                <a:cs typeface="Arial" pitchFamily="34" charset="0"/>
              </a:rPr>
              <a:t>і</a:t>
            </a:r>
            <a:r>
              <a:rPr lang="ru-RU" sz="2400" dirty="0">
                <a:solidFill>
                  <a:schemeClr val="bg2">
                    <a:lumMod val="10000"/>
                  </a:schemeClr>
                </a:solidFill>
                <a:latin typeface="Arial" pitchFamily="34" charset="0"/>
                <a:cs typeface="Arial" pitchFamily="34" charset="0"/>
              </a:rPr>
              <a:t>й </a:t>
            </a:r>
            <a:r>
              <a:rPr lang="uk-UA" sz="2400" dirty="0" err="1" smtClean="0">
                <a:solidFill>
                  <a:schemeClr val="bg2">
                    <a:lumMod val="10000"/>
                  </a:schemeClr>
                </a:solidFill>
                <a:latin typeface="Arial" pitchFamily="34" charset="0"/>
                <a:cs typeface="Arial" pitchFamily="34" charset="0"/>
              </a:rPr>
              <a:t>спостері-гається</a:t>
            </a:r>
            <a:r>
              <a:rPr lang="uk-UA" sz="2400" dirty="0" smtClean="0">
                <a:solidFill>
                  <a:schemeClr val="bg2">
                    <a:lumMod val="10000"/>
                  </a:schemeClr>
                </a:solidFill>
                <a:latin typeface="Arial" pitchFamily="34" charset="0"/>
                <a:cs typeface="Arial" pitchFamily="34" charset="0"/>
              </a:rPr>
              <a:t> за таких умов</a:t>
            </a:r>
            <a:endParaRPr lang="ru-RU" sz="2400" dirty="0">
              <a:solidFill>
                <a:schemeClr val="bg2">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2500599086"/>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18</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Фізична</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структура: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поліморфізм</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лікарських</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 name="Прямоугольник 2"/>
          <p:cNvSpPr/>
          <p:nvPr/>
        </p:nvSpPr>
        <p:spPr>
          <a:xfrm>
            <a:off x="179512" y="1844824"/>
            <a:ext cx="8694732" cy="3170099"/>
          </a:xfrm>
          <a:prstGeom prst="rect">
            <a:avLst/>
          </a:prstGeom>
        </p:spPr>
        <p:txBody>
          <a:bodyPr wrap="square">
            <a:spAutoFit/>
          </a:bodyPr>
          <a:lstStyle/>
          <a:p>
            <a:pPr>
              <a:spcBef>
                <a:spcPts val="0"/>
              </a:spcBef>
              <a:buFont typeface="Wingdings" pitchFamily="2" charset="2"/>
              <a:buNone/>
            </a:pPr>
            <a:r>
              <a:rPr lang="uk-UA" sz="2000" dirty="0">
                <a:latin typeface="Arial" pitchFamily="34" charset="0"/>
                <a:cs typeface="Arial" pitchFamily="34" charset="0"/>
              </a:rPr>
              <a:t>Прикладів поліморфних модифікацій лікарських засобів безліч:</a:t>
            </a:r>
          </a:p>
          <a:p>
            <a:pPr>
              <a:spcBef>
                <a:spcPts val="0"/>
              </a:spcBef>
            </a:pPr>
            <a:r>
              <a:rPr lang="uk-UA" sz="2000" dirty="0">
                <a:latin typeface="Arial" pitchFamily="34" charset="0"/>
                <a:cs typeface="Arial" pitchFamily="34" charset="0"/>
              </a:rPr>
              <a:t>Зустрічаються </a:t>
            </a:r>
            <a:r>
              <a:rPr lang="uk-UA" sz="2000" u="sng" dirty="0">
                <a:latin typeface="Arial" pitchFamily="34" charset="0"/>
                <a:cs typeface="Arial" pitchFamily="34" charset="0"/>
              </a:rPr>
              <a:t>6 поліморфних модифікацій кислоти ацетилсаліцилової</a:t>
            </a:r>
            <a:r>
              <a:rPr lang="uk-UA" sz="2000" dirty="0">
                <a:latin typeface="Arial" pitchFamily="34" charset="0"/>
                <a:cs typeface="Arial" pitchFamily="34" charset="0"/>
              </a:rPr>
              <a:t>, одна із яких біологічно активніша інших в 1,5 рази; </a:t>
            </a:r>
            <a:r>
              <a:rPr lang="uk-UA" sz="2000" u="sng" dirty="0" smtClean="0">
                <a:latin typeface="Arial" pitchFamily="34" charset="0"/>
                <a:cs typeface="Arial" pitchFamily="34" charset="0"/>
              </a:rPr>
              <a:t>левоміцетин</a:t>
            </a:r>
            <a:r>
              <a:rPr lang="uk-UA" sz="2000" dirty="0" smtClean="0">
                <a:latin typeface="Arial" pitchFamily="34" charset="0"/>
                <a:cs typeface="Arial" pitchFamily="34" charset="0"/>
              </a:rPr>
              <a:t> </a:t>
            </a:r>
            <a:r>
              <a:rPr lang="uk-UA" sz="2000" dirty="0">
                <a:latin typeface="Arial" pitchFamily="34" charset="0"/>
                <a:cs typeface="Arial" pitchFamily="34" charset="0"/>
              </a:rPr>
              <a:t>існує в чотирьох поліморфних формах (А,В,С,D), з яких 100% активністю володіє одна (В</a:t>
            </a:r>
            <a:r>
              <a:rPr lang="uk-UA" sz="2000" dirty="0" smtClean="0">
                <a:latin typeface="Arial" pitchFamily="34" charset="0"/>
                <a:cs typeface="Arial" pitchFamily="34" charset="0"/>
              </a:rPr>
              <a:t>); </a:t>
            </a:r>
            <a:r>
              <a:rPr lang="uk-UA" sz="2000" u="sng" dirty="0" smtClean="0">
                <a:latin typeface="Arial" pitchFamily="34" charset="0"/>
                <a:cs typeface="Arial" pitchFamily="34" charset="0"/>
              </a:rPr>
              <a:t>тетрациклін</a:t>
            </a:r>
            <a:r>
              <a:rPr lang="uk-UA" sz="2000" dirty="0" smtClean="0">
                <a:latin typeface="Arial" pitchFamily="34" charset="0"/>
                <a:cs typeface="Arial" pitchFamily="34" charset="0"/>
              </a:rPr>
              <a:t> </a:t>
            </a:r>
            <a:r>
              <a:rPr lang="uk-UA" sz="2000" dirty="0">
                <a:latin typeface="Arial" pitchFamily="34" charset="0"/>
                <a:cs typeface="Arial" pitchFamily="34" charset="0"/>
              </a:rPr>
              <a:t>- 4 форми, найбільш активна - аморфна;</a:t>
            </a:r>
          </a:p>
          <a:p>
            <a:pPr>
              <a:spcBef>
                <a:spcPts val="0"/>
              </a:spcBef>
            </a:pPr>
            <a:r>
              <a:rPr lang="uk-UA" sz="2000" u="sng" dirty="0">
                <a:latin typeface="Arial" pitchFamily="34" charset="0"/>
                <a:cs typeface="Arial" pitchFamily="34" charset="0"/>
              </a:rPr>
              <a:t>преднізолон</a:t>
            </a:r>
            <a:r>
              <a:rPr lang="uk-UA" sz="2000" dirty="0">
                <a:latin typeface="Arial" pitchFamily="34" charset="0"/>
                <a:cs typeface="Arial" pitchFamily="34" charset="0"/>
              </a:rPr>
              <a:t> - 6 форм (5 кристалічних, 1 </a:t>
            </a:r>
            <a:r>
              <a:rPr lang="uk-UA" sz="2000" dirty="0" smtClean="0">
                <a:latin typeface="Arial" pitchFamily="34" charset="0"/>
                <a:cs typeface="Arial" pitchFamily="34" charset="0"/>
              </a:rPr>
              <a:t>аморфна), кристалічна </a:t>
            </a:r>
            <a:r>
              <a:rPr lang="uk-UA" sz="2000" dirty="0">
                <a:latin typeface="Arial" pitchFamily="34" charset="0"/>
                <a:cs typeface="Arial" pitchFamily="34" charset="0"/>
              </a:rPr>
              <a:t>форма І в 1,6 разів активніше </a:t>
            </a:r>
            <a:r>
              <a:rPr lang="uk-UA" sz="2000" dirty="0" smtClean="0">
                <a:latin typeface="Arial" pitchFamily="34" charset="0"/>
                <a:cs typeface="Arial" pitchFamily="34" charset="0"/>
              </a:rPr>
              <a:t>інших; основа </a:t>
            </a:r>
            <a:r>
              <a:rPr lang="uk-UA" sz="2000" dirty="0">
                <a:latin typeface="Arial" pitchFamily="34" charset="0"/>
                <a:cs typeface="Arial" pitchFamily="34" charset="0"/>
              </a:rPr>
              <a:t>для супозиторіїв – </a:t>
            </a:r>
            <a:r>
              <a:rPr lang="uk-UA" sz="2000" u="sng" dirty="0">
                <a:latin typeface="Arial" pitchFamily="34" charset="0"/>
                <a:cs typeface="Arial" pitchFamily="34" charset="0"/>
              </a:rPr>
              <a:t>масло какао</a:t>
            </a:r>
            <a:r>
              <a:rPr lang="uk-UA" sz="2000" dirty="0">
                <a:latin typeface="Arial" pitchFamily="34" charset="0"/>
                <a:cs typeface="Arial" pitchFamily="34" charset="0"/>
              </a:rPr>
              <a:t> – має 4 модифікації: склоподібна, </a:t>
            </a:r>
            <a:r>
              <a:rPr lang="uk-UA" sz="2000" dirty="0">
                <a:latin typeface="Arial" pitchFamily="34" charset="0"/>
                <a:cs typeface="Arial" pitchFamily="34" charset="0"/>
                <a:sym typeface="Symbol" pitchFamily="18" charset="2"/>
              </a:rPr>
              <a:t></a:t>
            </a:r>
            <a:r>
              <a:rPr lang="uk-UA" sz="2000" dirty="0">
                <a:latin typeface="Arial" pitchFamily="34" charset="0"/>
                <a:cs typeface="Arial" pitchFamily="34" charset="0"/>
              </a:rPr>
              <a:t>, </a:t>
            </a:r>
            <a:r>
              <a:rPr lang="uk-UA" sz="2000" dirty="0">
                <a:latin typeface="Arial" pitchFamily="34" charset="0"/>
                <a:cs typeface="Arial" pitchFamily="34" charset="0"/>
                <a:sym typeface="Symbol" pitchFamily="18" charset="2"/>
              </a:rPr>
              <a:t></a:t>
            </a:r>
            <a:r>
              <a:rPr lang="uk-UA" sz="2000" dirty="0">
                <a:latin typeface="Arial" pitchFamily="34" charset="0"/>
                <a:cs typeface="Arial" pitchFamily="34" charset="0"/>
              </a:rPr>
              <a:t>1, </a:t>
            </a:r>
            <a:r>
              <a:rPr lang="uk-UA" sz="2000" dirty="0">
                <a:latin typeface="Arial" pitchFamily="34" charset="0"/>
                <a:cs typeface="Arial" pitchFamily="34" charset="0"/>
                <a:sym typeface="Symbol" pitchFamily="18" charset="2"/>
              </a:rPr>
              <a:t></a:t>
            </a:r>
            <a:r>
              <a:rPr lang="uk-UA" sz="2000" dirty="0">
                <a:latin typeface="Arial" pitchFamily="34" charset="0"/>
                <a:cs typeface="Arial" pitchFamily="34" charset="0"/>
              </a:rPr>
              <a:t>, що відрізняються одна від іншої температурами плавлення (24˚С, 28-26˚С, 34-35˚С и 18˚С), температурами застигання, питомою масою й т.д.</a:t>
            </a:r>
            <a:endParaRPr lang="ru-RU" sz="2000" dirty="0">
              <a:latin typeface="Arial" pitchFamily="34" charset="0"/>
              <a:cs typeface="Arial" pitchFamily="34" charset="0"/>
            </a:endParaRPr>
          </a:p>
        </p:txBody>
      </p:sp>
      <p:pic>
        <p:nvPicPr>
          <p:cNvPr id="14338" name="Picture 2" descr="Картинки по запросу полиморфизм масла кака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473" y="4797151"/>
            <a:ext cx="238125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Картинки по запросу тетрациклин формул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111294"/>
            <a:ext cx="3834660" cy="150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26543"/>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19</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Інші</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характеристики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хімічного</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та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фізичного</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стану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5" name="Прямоугольник 4"/>
          <p:cNvSpPr/>
          <p:nvPr/>
        </p:nvSpPr>
        <p:spPr>
          <a:xfrm>
            <a:off x="57358" y="1710100"/>
            <a:ext cx="9111873" cy="4239321"/>
          </a:xfrm>
          <a:prstGeom prst="rect">
            <a:avLst/>
          </a:prstGeom>
        </p:spPr>
        <p:txBody>
          <a:bodyPr wrap="square">
            <a:spAutoFit/>
          </a:bodyPr>
          <a:lstStyle/>
          <a:p>
            <a:r>
              <a:rPr lang="uk-UA" b="1" dirty="0">
                <a:latin typeface="Arial" pitchFamily="34" charset="0"/>
                <a:cs typeface="Arial" pitchFamily="34" charset="0"/>
              </a:rPr>
              <a:t>Допоміжні речовини </a:t>
            </a:r>
            <a:r>
              <a:rPr lang="uk-UA" dirty="0">
                <a:latin typeface="Arial" pitchFamily="34" charset="0"/>
                <a:cs typeface="Arial" pitchFamily="34" charset="0"/>
              </a:rPr>
              <a:t>— це велика група матеріалів природного і синтетичного походження, за допомогою яких отримують різні лікарські форми, де вони зумовлюють технологічні, споживчі, економічні характеристики та терапевтичну ефективність </a:t>
            </a:r>
            <a:r>
              <a:rPr lang="uk-UA" dirty="0" smtClean="0">
                <a:latin typeface="Arial" pitchFamily="34" charset="0"/>
                <a:cs typeface="Arial" pitchFamily="34" charset="0"/>
              </a:rPr>
              <a:t>ліків. </a:t>
            </a:r>
            <a:r>
              <a:rPr lang="uk-UA" dirty="0">
                <a:latin typeface="Arial" pitchFamily="34" charset="0"/>
                <a:cs typeface="Arial" pitchFamily="34" charset="0"/>
              </a:rPr>
              <a:t>До деяких лікарських форм (мазі, супозиторії та ін.) вони входять у великих кількостях і суттєво впливають на прояв лікувальної дії ліків. Найбільшим досягненням </a:t>
            </a:r>
            <a:r>
              <a:rPr lang="uk-UA" dirty="0" err="1">
                <a:latin typeface="Arial" pitchFamily="34" charset="0"/>
                <a:cs typeface="Arial" pitchFamily="34" charset="0"/>
              </a:rPr>
              <a:t>біофармації</a:t>
            </a:r>
            <a:r>
              <a:rPr lang="uk-UA" dirty="0">
                <a:latin typeface="Arial" pitchFamily="34" charset="0"/>
                <a:cs typeface="Arial" pitchFamily="34" charset="0"/>
              </a:rPr>
              <a:t> є відмова від домінуючого поняття ролі допоміжних речовин як індиферентних </a:t>
            </a:r>
            <a:r>
              <a:rPr lang="uk-UA" dirty="0" err="1">
                <a:latin typeface="Arial" pitchFamily="34" charset="0"/>
                <a:cs typeface="Arial" pitchFamily="34" charset="0"/>
              </a:rPr>
              <a:t>формоутворювачів</a:t>
            </a:r>
            <a:r>
              <a:rPr lang="uk-UA" dirty="0">
                <a:latin typeface="Arial" pitchFamily="34" charset="0"/>
                <a:cs typeface="Arial" pitchFamily="34" charset="0"/>
              </a:rPr>
              <a:t>. Будучи своєрідними носіями (матрицею), допоміжні речовини здатні взаємодіяти як з діючими </a:t>
            </a:r>
            <a:r>
              <a:rPr lang="uk-UA" dirty="0" smtClean="0">
                <a:latin typeface="Arial" pitchFamily="34" charset="0"/>
                <a:cs typeface="Arial" pitchFamily="34" charset="0"/>
              </a:rPr>
              <a:t>речовинами, так </a:t>
            </a:r>
            <a:r>
              <a:rPr lang="uk-UA" dirty="0">
                <a:latin typeface="Arial" pitchFamily="34" charset="0"/>
                <a:cs typeface="Arial" pitchFamily="34" charset="0"/>
              </a:rPr>
              <a:t>і зовнішнім середовищем (вмістом ШКТ, стінками судин, тканинною рідиною, киснем повітря тощо) у процесі виготовлення, зберігання та застосування ЛП. Залежно від характеру взаємодії між компонентами фармацевтичної системи її ефективність може суттєво змінюватись або не змінюватись (таблиця). Тому неприпустиме необґрунтоване сполучення діючих та допоміжних речовин. Необхідно вивчати їх можливу взаємодію та вплив останньої на прояв ефективності і стабільності ЛП.</a:t>
            </a:r>
          </a:p>
        </p:txBody>
      </p:sp>
    </p:spTree>
    <p:extLst>
      <p:ext uri="{BB962C8B-B14F-4D97-AF65-F5344CB8AC3E}">
        <p14:creationId xmlns:p14="http://schemas.microsoft.com/office/powerpoint/2010/main" val="6217354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 лекції</a:t>
            </a:r>
            <a:endParaRPr lang="ru-RU" dirty="0"/>
          </a:p>
        </p:txBody>
      </p:sp>
      <p:sp>
        <p:nvSpPr>
          <p:cNvPr id="4" name="Rectangle 3"/>
          <p:cNvSpPr>
            <a:spLocks noGrp="1" noChangeArrowheads="1"/>
          </p:cNvSpPr>
          <p:nvPr>
            <p:ph idx="1"/>
          </p:nvPr>
        </p:nvSpPr>
        <p:spPr>
          <a:xfrm>
            <a:off x="0" y="1340768"/>
            <a:ext cx="9143999" cy="5379120"/>
          </a:xfrm>
        </p:spPr>
        <p:txBody>
          <a:bodyPr/>
          <a:lstStyle/>
          <a:p>
            <a:pPr marL="609600" indent="-609600">
              <a:lnSpc>
                <a:spcPct val="80000"/>
              </a:lnSpc>
              <a:buFont typeface="Wingdings" pitchFamily="2" charset="2"/>
              <a:buAutoNum type="arabicPeriod"/>
            </a:pPr>
            <a:r>
              <a:rPr lang="uk-UA" sz="2800" dirty="0" smtClean="0">
                <a:latin typeface="Arial" pitchFamily="34" charset="0"/>
                <a:cs typeface="Arial" pitchFamily="34" charset="0"/>
              </a:rPr>
              <a:t>Поняття біологічної доступності.</a:t>
            </a:r>
            <a:endParaRPr lang="uk-UA" sz="2800" dirty="0">
              <a:latin typeface="Arial" pitchFamily="34" charset="0"/>
              <a:cs typeface="Arial" pitchFamily="34" charset="0"/>
            </a:endParaRPr>
          </a:p>
          <a:p>
            <a:pPr marL="609600" indent="-609600">
              <a:lnSpc>
                <a:spcPct val="80000"/>
              </a:lnSpc>
              <a:buFont typeface="Wingdings" pitchFamily="2" charset="2"/>
              <a:buAutoNum type="arabicPeriod"/>
            </a:pPr>
            <a:r>
              <a:rPr lang="uk-UA" sz="2800" dirty="0" smtClean="0">
                <a:latin typeface="Arial" pitchFamily="34" charset="0"/>
                <a:cs typeface="Arial" pitchFamily="34" charset="0"/>
              </a:rPr>
              <a:t>Основні показники </a:t>
            </a:r>
            <a:r>
              <a:rPr lang="uk-UA" sz="2800" dirty="0" err="1" smtClean="0">
                <a:latin typeface="Arial" pitchFamily="34" charset="0"/>
                <a:cs typeface="Arial" pitchFamily="34" charset="0"/>
              </a:rPr>
              <a:t>біодоступності</a:t>
            </a:r>
            <a:r>
              <a:rPr lang="uk-UA" sz="2800" dirty="0" smtClean="0">
                <a:latin typeface="Arial" pitchFamily="34" charset="0"/>
                <a:cs typeface="Arial" pitchFamily="34" charset="0"/>
              </a:rPr>
              <a:t> лікарських речовин.</a:t>
            </a:r>
            <a:endParaRPr lang="uk-UA" sz="2800" dirty="0">
              <a:latin typeface="Arial" pitchFamily="34" charset="0"/>
              <a:cs typeface="Arial" pitchFamily="34" charset="0"/>
            </a:endParaRPr>
          </a:p>
          <a:p>
            <a:pPr marL="609600" indent="-609600">
              <a:lnSpc>
                <a:spcPct val="80000"/>
              </a:lnSpc>
              <a:buFont typeface="Wingdings" pitchFamily="2" charset="2"/>
              <a:buAutoNum type="arabicPeriod"/>
            </a:pPr>
            <a:r>
              <a:rPr lang="uk-UA" sz="2800" dirty="0" smtClean="0">
                <a:latin typeface="Arial" pitchFamily="34" charset="0"/>
                <a:cs typeface="Arial" pitchFamily="34" charset="0"/>
              </a:rPr>
              <a:t>Фармацевтичні чинники.</a:t>
            </a:r>
            <a:endParaRPr lang="uk-UA" sz="2800" dirty="0">
              <a:latin typeface="Arial" pitchFamily="34" charset="0"/>
              <a:cs typeface="Arial" pitchFamily="34" charset="0"/>
            </a:endParaRPr>
          </a:p>
          <a:p>
            <a:pPr marL="609600" indent="-609600">
              <a:lnSpc>
                <a:spcPct val="80000"/>
              </a:lnSpc>
              <a:buFont typeface="Wingdings" pitchFamily="2" charset="2"/>
              <a:buAutoNum type="arabicPeriod"/>
            </a:pPr>
            <a:r>
              <a:rPr lang="uk-UA" sz="2800" dirty="0" smtClean="0">
                <a:latin typeface="Arial" pitchFamily="34" charset="0"/>
                <a:cs typeface="Arial" pitchFamily="34" charset="0"/>
              </a:rPr>
              <a:t>Хімічний та фізичний стан речовин.</a:t>
            </a:r>
            <a:endParaRPr lang="ru-RU" sz="2800" dirty="0">
              <a:latin typeface="Arial" pitchFamily="34" charset="0"/>
              <a:cs typeface="Arial" pitchFamily="34" charset="0"/>
            </a:endParaRPr>
          </a:p>
          <a:p>
            <a:pPr marL="609600" indent="-609600">
              <a:lnSpc>
                <a:spcPct val="80000"/>
              </a:lnSpc>
            </a:pPr>
            <a:endParaRPr lang="ru-RU" sz="2800" dirty="0">
              <a:latin typeface="Arial" pitchFamily="34" charset="0"/>
              <a:cs typeface="Arial" pitchFamily="34" charset="0"/>
            </a:endParaRPr>
          </a:p>
        </p:txBody>
      </p:sp>
      <p:sp>
        <p:nvSpPr>
          <p:cNvPr id="5" name="Овал 4"/>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a:t>
            </a:fld>
            <a:endParaRPr lang="ru-RU" dirty="0">
              <a:solidFill>
                <a:schemeClr val="tx1"/>
              </a:solidFill>
            </a:endParaRPr>
          </a:p>
        </p:txBody>
      </p:sp>
      <p:pic>
        <p:nvPicPr>
          <p:cNvPr id="20482" name="Picture 2" descr="http://ckp-rf.ru/upload/iblock/139/13964ff94594fd8c2298829f96b14c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61566"/>
            <a:ext cx="5048250" cy="3212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680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20</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Інші</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характеристики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хімічного</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та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фізичного</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стану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66221336"/>
              </p:ext>
            </p:extLst>
          </p:nvPr>
        </p:nvGraphicFramePr>
        <p:xfrm>
          <a:off x="107754" y="3789040"/>
          <a:ext cx="8856984" cy="2670810"/>
        </p:xfrm>
        <a:graphic>
          <a:graphicData uri="http://schemas.openxmlformats.org/drawingml/2006/table">
            <a:tbl>
              <a:tblPr>
                <a:tableStyleId>{ED083AE6-46FA-4A59-8FB0-9F97EB10719F}</a:tableStyleId>
              </a:tblPr>
              <a:tblGrid>
                <a:gridCol w="2952328"/>
                <a:gridCol w="2952328"/>
                <a:gridCol w="2952328"/>
              </a:tblGrid>
              <a:tr h="0">
                <a:tc>
                  <a:txBody>
                    <a:bodyPr/>
                    <a:lstStyle/>
                    <a:p>
                      <a:pPr algn="ctr" fontAlgn="base"/>
                      <a:r>
                        <a:rPr lang="uk-UA" i="1" dirty="0">
                          <a:effectLst/>
                          <a:latin typeface="Arial" pitchFamily="34" charset="0"/>
                          <a:cs typeface="Arial" pitchFamily="34" charset="0"/>
                        </a:rPr>
                        <a:t>Діюча речовина</a:t>
                      </a:r>
                    </a:p>
                  </a:txBody>
                  <a:tcPr marL="47625" marR="47625" marT="47625" marB="47625" anchor="ctr"/>
                </a:tc>
                <a:tc>
                  <a:txBody>
                    <a:bodyPr/>
                    <a:lstStyle/>
                    <a:p>
                      <a:pPr algn="ctr" fontAlgn="base"/>
                      <a:r>
                        <a:rPr lang="uk-UA" i="1" dirty="0">
                          <a:effectLst/>
                          <a:latin typeface="Arial" pitchFamily="34" charset="0"/>
                          <a:cs typeface="Arial" pitchFamily="34" charset="0"/>
                        </a:rPr>
                        <a:t>Допоміжна речовина</a:t>
                      </a:r>
                    </a:p>
                  </a:txBody>
                  <a:tcPr marL="47625" marR="47625" marT="47625" marB="47625" anchor="ctr"/>
                </a:tc>
                <a:tc>
                  <a:txBody>
                    <a:bodyPr/>
                    <a:lstStyle/>
                    <a:p>
                      <a:pPr algn="ctr" fontAlgn="base"/>
                      <a:r>
                        <a:rPr lang="uk-UA" i="1" dirty="0">
                          <a:effectLst/>
                          <a:latin typeface="Arial" pitchFamily="34" charset="0"/>
                          <a:cs typeface="Arial" pitchFamily="34" charset="0"/>
                        </a:rPr>
                        <a:t>Ефективність фармацевтичної системи</a:t>
                      </a:r>
                    </a:p>
                  </a:txBody>
                  <a:tcPr marL="47625" marR="47625" marT="47625" marB="47625" anchor="ctr"/>
                </a:tc>
              </a:tr>
              <a:tr h="0">
                <a:tc>
                  <a:txBody>
                    <a:bodyPr/>
                    <a:lstStyle/>
                    <a:p>
                      <a:pPr algn="l" fontAlgn="base"/>
                      <a:r>
                        <a:rPr lang="uk-UA" dirty="0">
                          <a:effectLst/>
                          <a:latin typeface="Arial" pitchFamily="34" charset="0"/>
                          <a:cs typeface="Arial" pitchFamily="34" charset="0"/>
                        </a:rPr>
                        <a:t>Фенобарбітал натрію</a:t>
                      </a:r>
                    </a:p>
                  </a:txBody>
                  <a:tcPr marL="47625" marR="47625" marT="47625" marB="47625" anchor="ctr"/>
                </a:tc>
                <a:tc>
                  <a:txBody>
                    <a:bodyPr/>
                    <a:lstStyle/>
                    <a:p>
                      <a:pPr algn="l" fontAlgn="base"/>
                      <a:r>
                        <a:rPr lang="uk-UA" dirty="0">
                          <a:effectLst/>
                          <a:latin typeface="Arial" pitchFamily="34" charset="0"/>
                          <a:cs typeface="Arial" pitchFamily="34" charset="0"/>
                        </a:rPr>
                        <a:t>ПЕГ 4000</a:t>
                      </a:r>
                    </a:p>
                  </a:txBody>
                  <a:tcPr marL="47625" marR="47625" marT="47625" marB="47625" anchor="ctr"/>
                </a:tc>
                <a:tc>
                  <a:txBody>
                    <a:bodyPr/>
                    <a:lstStyle/>
                    <a:p>
                      <a:pPr algn="l" fontAlgn="base"/>
                      <a:r>
                        <a:rPr lang="uk-UA">
                          <a:effectLst/>
                          <a:latin typeface="Arial" pitchFamily="34" charset="0"/>
                          <a:cs typeface="Arial" pitchFamily="34" charset="0"/>
                        </a:rPr>
                        <a:t>Відсутня</a:t>
                      </a:r>
                    </a:p>
                  </a:txBody>
                  <a:tcPr marL="47625" marR="47625" marT="47625" marB="47625" anchor="ctr"/>
                </a:tc>
              </a:tr>
              <a:tr h="0">
                <a:tc>
                  <a:txBody>
                    <a:bodyPr/>
                    <a:lstStyle/>
                    <a:p>
                      <a:pPr algn="l" fontAlgn="base"/>
                      <a:r>
                        <a:rPr lang="uk-UA" dirty="0">
                          <a:effectLst/>
                          <a:latin typeface="Arial" pitchFamily="34" charset="0"/>
                          <a:cs typeface="Arial" pitchFamily="34" charset="0"/>
                        </a:rPr>
                        <a:t>Барбітал-натрію</a:t>
                      </a:r>
                    </a:p>
                  </a:txBody>
                  <a:tcPr marL="47625" marR="47625" marT="47625" marB="47625" anchor="ctr"/>
                </a:tc>
                <a:tc>
                  <a:txBody>
                    <a:bodyPr/>
                    <a:lstStyle/>
                    <a:p>
                      <a:pPr algn="l" fontAlgn="base"/>
                      <a:r>
                        <a:rPr lang="uk-UA" dirty="0">
                          <a:effectLst/>
                          <a:latin typeface="Arial" pitchFamily="34" charset="0"/>
                          <a:cs typeface="Arial" pitchFamily="34" charset="0"/>
                        </a:rPr>
                        <a:t>ПЕГ 4000</a:t>
                      </a:r>
                    </a:p>
                  </a:txBody>
                  <a:tcPr marL="47625" marR="47625" marT="47625" marB="47625" anchor="ctr"/>
                </a:tc>
                <a:tc>
                  <a:txBody>
                    <a:bodyPr/>
                    <a:lstStyle/>
                    <a:p>
                      <a:pPr algn="l" fontAlgn="base"/>
                      <a:r>
                        <a:rPr lang="uk-UA" dirty="0">
                          <a:effectLst/>
                          <a:latin typeface="Arial" pitchFamily="34" charset="0"/>
                          <a:cs typeface="Arial" pitchFamily="34" charset="0"/>
                        </a:rPr>
                        <a:t>Присутня</a:t>
                      </a:r>
                    </a:p>
                  </a:txBody>
                  <a:tcPr marL="47625" marR="47625" marT="47625" marB="47625" anchor="ctr"/>
                </a:tc>
              </a:tr>
              <a:tr h="0">
                <a:tc>
                  <a:txBody>
                    <a:bodyPr/>
                    <a:lstStyle/>
                    <a:p>
                      <a:pPr algn="l" fontAlgn="base"/>
                      <a:r>
                        <a:rPr lang="uk-UA">
                          <a:effectLst/>
                          <a:latin typeface="Arial" pitchFamily="34" charset="0"/>
                          <a:cs typeface="Arial" pitchFamily="34" charset="0"/>
                        </a:rPr>
                        <a:t>Хлорамфенікол</a:t>
                      </a:r>
                    </a:p>
                  </a:txBody>
                  <a:tcPr marL="47625" marR="47625" marT="47625" marB="47625" anchor="ctr"/>
                </a:tc>
                <a:tc>
                  <a:txBody>
                    <a:bodyPr/>
                    <a:lstStyle/>
                    <a:p>
                      <a:pPr algn="l" fontAlgn="base"/>
                      <a:r>
                        <a:rPr lang="uk-UA" dirty="0" err="1">
                          <a:effectLst/>
                          <a:latin typeface="Arial" pitchFamily="34" charset="0"/>
                          <a:cs typeface="Arial" pitchFamily="34" charset="0"/>
                        </a:rPr>
                        <a:t>Полівініл-піролідон</a:t>
                      </a:r>
                      <a:endParaRPr lang="uk-UA" dirty="0">
                        <a:effectLst/>
                        <a:latin typeface="Arial" pitchFamily="34" charset="0"/>
                        <a:cs typeface="Arial" pitchFamily="34" charset="0"/>
                      </a:endParaRPr>
                    </a:p>
                  </a:txBody>
                  <a:tcPr marL="47625" marR="47625" marT="47625" marB="47625" anchor="ctr"/>
                </a:tc>
                <a:tc>
                  <a:txBody>
                    <a:bodyPr/>
                    <a:lstStyle/>
                    <a:p>
                      <a:pPr algn="l" fontAlgn="base"/>
                      <a:r>
                        <a:rPr lang="uk-UA" dirty="0">
                          <a:effectLst/>
                          <a:latin typeface="Arial" pitchFamily="34" charset="0"/>
                          <a:cs typeface="Arial" pitchFamily="34" charset="0"/>
                        </a:rPr>
                        <a:t>Нижча, ніж у антибіотика</a:t>
                      </a:r>
                    </a:p>
                  </a:txBody>
                  <a:tcPr marL="47625" marR="47625" marT="47625" marB="47625" anchor="ctr"/>
                </a:tc>
              </a:tr>
              <a:tr h="0">
                <a:tc>
                  <a:txBody>
                    <a:bodyPr/>
                    <a:lstStyle/>
                    <a:p>
                      <a:pPr algn="l" fontAlgn="base"/>
                      <a:r>
                        <a:rPr lang="uk-UA">
                          <a:effectLst/>
                          <a:latin typeface="Arial" pitchFamily="34" charset="0"/>
                          <a:cs typeface="Arial" pitchFamily="34" charset="0"/>
                        </a:rPr>
                        <a:t>Хлорамфенікол</a:t>
                      </a:r>
                    </a:p>
                  </a:txBody>
                  <a:tcPr marL="47625" marR="47625" marT="47625" marB="47625" anchor="ctr"/>
                </a:tc>
                <a:tc>
                  <a:txBody>
                    <a:bodyPr/>
                    <a:lstStyle/>
                    <a:p>
                      <a:pPr algn="l" fontAlgn="base"/>
                      <a:r>
                        <a:rPr lang="uk-UA" dirty="0">
                          <a:effectLst/>
                          <a:latin typeface="Arial" pitchFamily="34" charset="0"/>
                          <a:cs typeface="Arial" pitchFamily="34" charset="0"/>
                        </a:rPr>
                        <a:t>ПЕГ 400</a:t>
                      </a:r>
                    </a:p>
                  </a:txBody>
                  <a:tcPr marL="47625" marR="47625" marT="47625" marB="47625" anchor="ctr"/>
                </a:tc>
                <a:tc>
                  <a:txBody>
                    <a:bodyPr/>
                    <a:lstStyle/>
                    <a:p>
                      <a:pPr algn="l" fontAlgn="base"/>
                      <a:r>
                        <a:rPr lang="ru-RU" dirty="0" err="1">
                          <a:effectLst/>
                          <a:latin typeface="Arial" pitchFamily="34" charset="0"/>
                          <a:cs typeface="Arial" pitchFamily="34" charset="0"/>
                        </a:rPr>
                        <a:t>Вища</a:t>
                      </a:r>
                      <a:r>
                        <a:rPr lang="ru-RU" dirty="0">
                          <a:effectLst/>
                          <a:latin typeface="Arial" pitchFamily="34" charset="0"/>
                          <a:cs typeface="Arial" pitchFamily="34" charset="0"/>
                        </a:rPr>
                        <a:t> в десятки </a:t>
                      </a:r>
                      <a:r>
                        <a:rPr lang="ru-RU" dirty="0" err="1">
                          <a:effectLst/>
                          <a:latin typeface="Arial" pitchFamily="34" charset="0"/>
                          <a:cs typeface="Arial" pitchFamily="34" charset="0"/>
                        </a:rPr>
                        <a:t>разів</a:t>
                      </a:r>
                      <a:r>
                        <a:rPr lang="ru-RU" dirty="0">
                          <a:effectLst/>
                          <a:latin typeface="Arial" pitchFamily="34" charset="0"/>
                          <a:cs typeface="Arial" pitchFamily="34" charset="0"/>
                        </a:rPr>
                        <a:t>, </a:t>
                      </a:r>
                      <a:r>
                        <a:rPr lang="ru-RU" dirty="0" err="1">
                          <a:effectLst/>
                          <a:latin typeface="Arial" pitchFamily="34" charset="0"/>
                          <a:cs typeface="Arial" pitchFamily="34" charset="0"/>
                        </a:rPr>
                        <a:t>ніж</a:t>
                      </a:r>
                      <a:r>
                        <a:rPr lang="ru-RU" dirty="0">
                          <a:effectLst/>
                          <a:latin typeface="Arial" pitchFamily="34" charset="0"/>
                          <a:cs typeface="Arial" pitchFamily="34" charset="0"/>
                        </a:rPr>
                        <a:t> у </a:t>
                      </a:r>
                      <a:r>
                        <a:rPr lang="ru-RU" dirty="0" err="1">
                          <a:effectLst/>
                          <a:latin typeface="Arial" pitchFamily="34" charset="0"/>
                          <a:cs typeface="Arial" pitchFamily="34" charset="0"/>
                        </a:rPr>
                        <a:t>антибіотика</a:t>
                      </a:r>
                      <a:endParaRPr lang="ru-RU" dirty="0">
                        <a:effectLst/>
                        <a:latin typeface="Arial" pitchFamily="34" charset="0"/>
                        <a:cs typeface="Arial" pitchFamily="34" charset="0"/>
                      </a:endParaRPr>
                    </a:p>
                  </a:txBody>
                  <a:tcPr marL="47625" marR="47625" marT="47625" marB="47625" anchor="ctr"/>
                </a:tc>
              </a:tr>
            </a:tbl>
          </a:graphicData>
        </a:graphic>
      </p:graphicFrame>
      <p:sp>
        <p:nvSpPr>
          <p:cNvPr id="4" name="Rectangle 1"/>
          <p:cNvSpPr>
            <a:spLocks noChangeArrowheads="1"/>
          </p:cNvSpPr>
          <p:nvPr/>
        </p:nvSpPr>
        <p:spPr bwMode="auto">
          <a:xfrm>
            <a:off x="107754" y="1874164"/>
            <a:ext cx="911300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Arial" pitchFamily="34" charset="0"/>
                <a:cs typeface="Arial" pitchFamily="34" charset="0"/>
              </a:rPr>
              <a:t>Одним із головних завдань </a:t>
            </a:r>
            <a:r>
              <a:rPr kumimoji="0" lang="uk-UA" b="0" i="0" u="none" strike="noStrike" cap="none" normalizeH="0" baseline="0" dirty="0" err="1" smtClean="0">
                <a:ln>
                  <a:noFill/>
                </a:ln>
                <a:solidFill>
                  <a:srgbClr val="000000"/>
                </a:solidFill>
                <a:effectLst/>
                <a:latin typeface="Arial" pitchFamily="34" charset="0"/>
                <a:cs typeface="Arial" pitchFamily="34" charset="0"/>
              </a:rPr>
              <a:t>біофармацевтичних</a:t>
            </a:r>
            <a:r>
              <a:rPr kumimoji="0" lang="uk-UA" b="0" i="0" u="none" strike="noStrike" cap="none" normalizeH="0" baseline="0" dirty="0" smtClean="0">
                <a:ln>
                  <a:noFill/>
                </a:ln>
                <a:solidFill>
                  <a:srgbClr val="000000"/>
                </a:solidFill>
                <a:effectLst/>
                <a:latin typeface="Arial" pitchFamily="34" charset="0"/>
                <a:cs typeface="Arial" pitchFamily="34" charset="0"/>
              </a:rPr>
              <a:t> досліджень є вивчення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Arial" pitchFamily="34" charset="0"/>
                <a:cs typeface="Arial" pitchFamily="34" charset="0"/>
              </a:rPr>
              <a:t>селективного впливу допоміжних речовин на модифікацію </a:t>
            </a:r>
            <a:r>
              <a:rPr kumimoji="0" lang="uk-UA" b="0" i="0" u="none" strike="noStrike" cap="none" normalizeH="0" baseline="0" dirty="0" err="1" smtClean="0">
                <a:ln>
                  <a:noFill/>
                </a:ln>
                <a:solidFill>
                  <a:srgbClr val="000000"/>
                </a:solidFill>
                <a:effectLst/>
                <a:latin typeface="Arial" pitchFamily="34" charset="0"/>
                <a:cs typeface="Arial" pitchFamily="34" charset="0"/>
              </a:rPr>
              <a:t>фармакокінетичних</a:t>
            </a:r>
            <a:r>
              <a:rPr kumimoji="0" lang="uk-UA"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Arial" pitchFamily="34" charset="0"/>
                <a:cs typeface="Arial" pitchFamily="34" charset="0"/>
              </a:rPr>
              <a:t>показників ЛП та отримання його оптимальної лікарської форми. Наукове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Arial" pitchFamily="34" charset="0"/>
                <a:cs typeface="Arial" pitchFamily="34" charset="0"/>
              </a:rPr>
              <a:t>обґрунтування раціонального використання допоміжних речовин має значення при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Arial" pitchFamily="34" charset="0"/>
                <a:cs typeface="Arial" pitchFamily="34" charset="0"/>
              </a:rPr>
              <a:t>розробленні складу будь-яких ліків, особливо ліків для дітей та геріатричних хворих,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Arial" pitchFamily="34" charset="0"/>
                <a:cs typeface="Arial" pitchFamily="34" charset="0"/>
              </a:rPr>
              <a:t>прогнозуванні їх дії та стабільності.</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6582445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21</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Інші</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характеристики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хімічного</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та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фізичного</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стану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5" name="Прямоугольник 4"/>
          <p:cNvSpPr/>
          <p:nvPr/>
        </p:nvSpPr>
        <p:spPr>
          <a:xfrm>
            <a:off x="0" y="1710100"/>
            <a:ext cx="8874244" cy="3416320"/>
          </a:xfrm>
          <a:prstGeom prst="rect">
            <a:avLst/>
          </a:prstGeom>
        </p:spPr>
        <p:txBody>
          <a:bodyPr wrap="square">
            <a:spAutoFit/>
          </a:bodyPr>
          <a:lstStyle/>
          <a:p>
            <a:pPr algn="just"/>
            <a:r>
              <a:rPr lang="uk-UA" dirty="0">
                <a:latin typeface="Arial" pitchFamily="34" charset="0"/>
                <a:cs typeface="Arial" pitchFamily="34" charset="0"/>
              </a:rPr>
              <a:t>Під </a:t>
            </a:r>
            <a:r>
              <a:rPr lang="uk-UA" b="1" dirty="0">
                <a:latin typeface="Arial" pitchFamily="34" charset="0"/>
                <a:cs typeface="Arial" pitchFamily="34" charset="0"/>
              </a:rPr>
              <a:t>технологічними процесами </a:t>
            </a:r>
            <a:r>
              <a:rPr lang="uk-UA" dirty="0">
                <a:latin typeface="Arial" pitchFamily="34" charset="0"/>
                <a:cs typeface="Arial" pitchFamily="34" charset="0"/>
              </a:rPr>
              <a:t>розуміють цілеспрямовані виробничі дії: технологічні прийоми та </a:t>
            </a:r>
            <a:r>
              <a:rPr lang="uk-UA" dirty="0" err="1">
                <a:latin typeface="Arial" pitchFamily="34" charset="0"/>
                <a:cs typeface="Arial" pitchFamily="34" charset="0"/>
              </a:rPr>
              <a:t>перколяції</a:t>
            </a:r>
            <a:r>
              <a:rPr lang="uk-UA" dirty="0">
                <a:latin typeface="Arial" pitchFamily="34" charset="0"/>
                <a:cs typeface="Arial" pitchFamily="34" charset="0"/>
              </a:rPr>
              <a:t>, пов’язані з обробкою (переробкою) вихідної сировини (АФІ, допоміжних речовин, ЛРС), напівпродуктів, які використані при одержанні ЛП у певній лікарській формі. </a:t>
            </a:r>
            <a:r>
              <a:rPr lang="uk-UA" dirty="0" err="1">
                <a:latin typeface="Arial" pitchFamily="34" charset="0"/>
                <a:cs typeface="Arial" pitchFamily="34" charset="0"/>
              </a:rPr>
              <a:t>Б.ф</a:t>
            </a:r>
            <a:r>
              <a:rPr lang="uk-UA" dirty="0">
                <a:latin typeface="Arial" pitchFamily="34" charset="0"/>
                <a:cs typeface="Arial" pitchFamily="34" charset="0"/>
              </a:rPr>
              <a:t>. вимагає теоретичного обґрунтування впливу використаних технологічних процесів на </a:t>
            </a:r>
            <a:r>
              <a:rPr lang="uk-UA" dirty="0" err="1">
                <a:latin typeface="Arial" pitchFamily="34" charset="0"/>
                <a:cs typeface="Arial" pitchFamily="34" charset="0"/>
              </a:rPr>
              <a:t>фармакокінетичні</a:t>
            </a:r>
            <a:r>
              <a:rPr lang="uk-UA" dirty="0">
                <a:latin typeface="Arial" pitchFamily="34" charset="0"/>
                <a:cs typeface="Arial" pitchFamily="34" charset="0"/>
              </a:rPr>
              <a:t> та </a:t>
            </a:r>
            <a:r>
              <a:rPr lang="uk-UA" dirty="0" err="1">
                <a:latin typeface="Arial" pitchFamily="34" charset="0"/>
                <a:cs typeface="Arial" pitchFamily="34" charset="0"/>
              </a:rPr>
              <a:t>фармакодинамічні</a:t>
            </a:r>
            <a:r>
              <a:rPr lang="uk-UA" dirty="0">
                <a:latin typeface="Arial" pitchFamily="34" charset="0"/>
                <a:cs typeface="Arial" pitchFamily="34" charset="0"/>
              </a:rPr>
              <a:t> показники готового продукту (ЛП). Доведено, що навіть найпростіші технологічні прийоми можуть суттєво впливати на характер дії ліків. </a:t>
            </a:r>
            <a:r>
              <a:rPr lang="uk-UA" dirty="0" smtClean="0">
                <a:latin typeface="Arial" pitchFamily="34" charset="0"/>
                <a:cs typeface="Arial" pitchFamily="34" charset="0"/>
              </a:rPr>
              <a:t>Додавання </a:t>
            </a:r>
            <a:r>
              <a:rPr lang="uk-UA" dirty="0">
                <a:latin typeface="Arial" pitchFamily="34" charset="0"/>
                <a:cs typeface="Arial" pitchFamily="34" charset="0"/>
              </a:rPr>
              <a:t>ВМС до очних крапель змінює їх в’язкість, </a:t>
            </a:r>
            <a:r>
              <a:rPr lang="uk-UA" dirty="0" err="1">
                <a:latin typeface="Arial" pitchFamily="34" charset="0"/>
                <a:cs typeface="Arial" pitchFamily="34" charset="0"/>
              </a:rPr>
              <a:t>адгезивну</a:t>
            </a:r>
            <a:r>
              <a:rPr lang="uk-UA" dirty="0">
                <a:latin typeface="Arial" pitchFamily="34" charset="0"/>
                <a:cs typeface="Arial" pitchFamily="34" charset="0"/>
              </a:rPr>
              <a:t> здатність і термін контакту із слизовою оболонкою, внаслідок чого збільшується термін їх терапевтичної дії. Покриття таблеток, драже, гранул оболонками дозволяє уникнути подразливої дії на слизову оболонку, захистити діючу речовину від деструктивного впливу різних чинників </a:t>
            </a:r>
            <a:r>
              <a:rPr lang="uk-UA" dirty="0" smtClean="0">
                <a:latin typeface="Arial" pitchFamily="34" charset="0"/>
                <a:cs typeface="Arial" pitchFamily="34" charset="0"/>
              </a:rPr>
              <a:t>зовнішнього</a:t>
            </a:r>
            <a:endParaRPr lang="uk-UA" dirty="0">
              <a:latin typeface="Arial" pitchFamily="34" charset="0"/>
              <a:cs typeface="Arial" pitchFamily="34" charset="0"/>
            </a:endParaRPr>
          </a:p>
        </p:txBody>
      </p:sp>
      <p:pic>
        <p:nvPicPr>
          <p:cNvPr id="18434" name="Picture 2" descr="http://control.dnews.dn.ua/static/images/previews/51/5144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7" y="4869160"/>
            <a:ext cx="3419873" cy="192371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7768" y="5038551"/>
            <a:ext cx="5346320" cy="1754326"/>
          </a:xfrm>
          <a:prstGeom prst="rect">
            <a:avLst/>
          </a:prstGeom>
        </p:spPr>
        <p:txBody>
          <a:bodyPr wrap="square">
            <a:spAutoFit/>
          </a:bodyPr>
          <a:lstStyle/>
          <a:p>
            <a:pPr algn="just"/>
            <a:r>
              <a:rPr lang="uk-UA" dirty="0">
                <a:latin typeface="Arial" pitchFamily="34" charset="0"/>
                <a:cs typeface="Arial" pitchFamily="34" charset="0"/>
              </a:rPr>
              <a:t>середовища, або локалізувати її місце вивільнення та створити більш високу концентрацію в шлунку або кишечнику, що має певне значення при застосуванні проносних, глистогінних та інших ЛП, або отримати ліки пролонгованої дії.</a:t>
            </a:r>
          </a:p>
        </p:txBody>
      </p:sp>
    </p:spTree>
    <p:extLst>
      <p:ext uri="{BB962C8B-B14F-4D97-AF65-F5344CB8AC3E}">
        <p14:creationId xmlns:p14="http://schemas.microsoft.com/office/powerpoint/2010/main" val="51958377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4. Хімічний та фізичний стан речовин.</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22</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Інші</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характеристики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хімічного</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та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фізичного</a:t>
            </a:r>
            <a:r>
              <a:rPr lang="ru-RU"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стану </a:t>
            </a:r>
            <a:r>
              <a:rPr lang="ru-RU"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речовин</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 name="Прямоугольник 2"/>
          <p:cNvSpPr/>
          <p:nvPr/>
        </p:nvSpPr>
        <p:spPr>
          <a:xfrm>
            <a:off x="33433" y="1753887"/>
            <a:ext cx="9144000" cy="2862322"/>
          </a:xfrm>
          <a:prstGeom prst="rect">
            <a:avLst/>
          </a:prstGeom>
        </p:spPr>
        <p:txBody>
          <a:bodyPr wrap="square">
            <a:spAutoFit/>
          </a:bodyPr>
          <a:lstStyle/>
          <a:p>
            <a:r>
              <a:rPr lang="uk-UA" dirty="0" smtClean="0">
                <a:latin typeface="Arial" pitchFamily="34" charset="0"/>
                <a:cs typeface="Arial" pitchFamily="34" charset="0"/>
              </a:rPr>
              <a:t>Раніше </a:t>
            </a:r>
            <a:r>
              <a:rPr lang="uk-UA" b="1" dirty="0" smtClean="0">
                <a:latin typeface="Arial" pitchFamily="34" charset="0"/>
                <a:cs typeface="Arial" pitchFamily="34" charset="0"/>
              </a:rPr>
              <a:t>лікарська форма </a:t>
            </a:r>
            <a:r>
              <a:rPr lang="uk-UA" dirty="0" smtClean="0">
                <a:latin typeface="Arial" pitchFamily="34" charset="0"/>
                <a:cs typeface="Arial" pitchFamily="34" charset="0"/>
              </a:rPr>
              <a:t>характеризувала </a:t>
            </a:r>
            <a:r>
              <a:rPr lang="uk-UA" dirty="0">
                <a:latin typeface="Arial" pitchFamily="34" charset="0"/>
                <a:cs typeface="Arial" pitchFamily="34" charset="0"/>
              </a:rPr>
              <a:t>основні показники (стабільність, тотожність та кількість субстанції в ЛП) офіційної специфікації, а також зручність застосування ліків, точність дозування, зовнішній вигляд, запах, смак, економічність (комплектність, умови транспортування, зберігання) </a:t>
            </a:r>
            <a:r>
              <a:rPr lang="uk-UA" dirty="0" smtClean="0">
                <a:latin typeface="Arial" pitchFamily="34" charset="0"/>
                <a:cs typeface="Arial" pitchFamily="34" charset="0"/>
              </a:rPr>
              <a:t>тощо. Сьогодні</a:t>
            </a:r>
            <a:r>
              <a:rPr lang="uk-UA" dirty="0">
                <a:latin typeface="Arial" pitchFamily="34" charset="0"/>
                <a:cs typeface="Arial" pitchFamily="34" charset="0"/>
              </a:rPr>
              <a:t>, не відкидаючи зазначених характеристик, лікарська форма має нове тлумачення </a:t>
            </a:r>
            <a:r>
              <a:rPr lang="uk-UA" u="sng" dirty="0">
                <a:latin typeface="Arial" pitchFamily="34" charset="0"/>
                <a:cs typeface="Arial" pitchFamily="34" charset="0"/>
              </a:rPr>
              <a:t>як чинник, що зумовлює зручність застосування і зберігання ЛП, забезпечує його оптимальний терапевтичний ефект при мінімальній небажаній дії, а також оптимальні умови для вивільнення з подальшим всмоктуванням діючої речовини</a:t>
            </a:r>
            <a:r>
              <a:rPr lang="uk-UA" dirty="0">
                <a:latin typeface="Arial" pitchFamily="34" charset="0"/>
                <a:cs typeface="Arial" pitchFamily="34" charset="0"/>
              </a:rPr>
              <a:t>. </a:t>
            </a:r>
            <a:r>
              <a:rPr lang="uk-UA" dirty="0" smtClean="0">
                <a:latin typeface="Arial" pitchFamily="34" charset="0"/>
                <a:cs typeface="Arial" pitchFamily="34" charset="0"/>
              </a:rPr>
              <a:t>На </a:t>
            </a:r>
            <a:r>
              <a:rPr lang="uk-UA" dirty="0">
                <a:latin typeface="Arial" pitchFamily="34" charset="0"/>
                <a:cs typeface="Arial" pitchFamily="34" charset="0"/>
              </a:rPr>
              <a:t>сьогодні відомі випадки, коли тільки вид оптимальної лікарської форми дозволяє забезпечити бажаний результат та уникнути небажаної побічної дії </a:t>
            </a:r>
            <a:r>
              <a:rPr lang="uk-UA" dirty="0" smtClean="0">
                <a:latin typeface="Arial" pitchFamily="34" charset="0"/>
                <a:cs typeface="Arial" pitchFamily="34" charset="0"/>
              </a:rPr>
              <a:t>ЛП.</a:t>
            </a:r>
            <a:endParaRPr lang="uk-UA" dirty="0">
              <a:latin typeface="Arial" pitchFamily="34" charset="0"/>
              <a:cs typeface="Arial" pitchFamily="34" charset="0"/>
            </a:endParaRPr>
          </a:p>
        </p:txBody>
      </p:sp>
      <p:pic>
        <p:nvPicPr>
          <p:cNvPr id="19458" name="Picture 2" descr="http://sam-celitel.ru/_nw/65/08923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1" y="4634027"/>
            <a:ext cx="3264297" cy="2037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460" name="Picture 4" descr="http://uvt.kh.ua/upload/iblock/661/%D1%80%D0%B8%D0%BD%D0%B3%D0%B5%D1%80%D0%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293096"/>
            <a:ext cx="1948501" cy="2564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462" name="Picture 6" descr="http://uplady.ru/wp-content/uploads/2015/06/kakuyu-maz-priobresti.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449755"/>
            <a:ext cx="2808312" cy="22515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464" name="Picture 8" descr="http://avufa.ru/wp-content/uploads/2015/02/%D1%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634027"/>
            <a:ext cx="2857500" cy="2147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07761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Література</a:t>
            </a:r>
            <a:endParaRPr lang="ru-RU" dirty="0"/>
          </a:p>
        </p:txBody>
      </p:sp>
      <p:sp>
        <p:nvSpPr>
          <p:cNvPr id="4" name="Rectangle 3"/>
          <p:cNvSpPr>
            <a:spLocks noGrp="1" noChangeArrowheads="1"/>
          </p:cNvSpPr>
          <p:nvPr>
            <p:ph idx="1"/>
          </p:nvPr>
        </p:nvSpPr>
        <p:spPr>
          <a:xfrm>
            <a:off x="107504" y="1340768"/>
            <a:ext cx="8784975" cy="5400600"/>
          </a:xfrm>
        </p:spPr>
        <p:txBody>
          <a:bodyPr/>
          <a:lstStyle/>
          <a:p>
            <a:pPr marL="269875" indent="-269875">
              <a:lnSpc>
                <a:spcPct val="80000"/>
              </a:lnSpc>
              <a:buFont typeface="Wingdings" pitchFamily="2" charset="2"/>
              <a:buAutoNum type="arabicPeriod"/>
            </a:pPr>
            <a:r>
              <a:rPr lang="uk-UA" sz="1200" b="1" dirty="0" err="1">
                <a:latin typeface="Arial" panose="020B0604020202020204" pitchFamily="34" charset="0"/>
                <a:cs typeface="Arial" panose="020B0604020202020204" pitchFamily="34" charset="0"/>
              </a:rPr>
              <a:t>Біофармація</a:t>
            </a:r>
            <a:r>
              <a:rPr lang="uk-UA" sz="1200" b="1" dirty="0">
                <a:latin typeface="Arial" panose="020B0604020202020204" pitchFamily="34" charset="0"/>
                <a:cs typeface="Arial" panose="020B0604020202020204" pitchFamily="34" charset="0"/>
              </a:rPr>
              <a:t> </a:t>
            </a:r>
            <a:r>
              <a:rPr lang="uk-UA" sz="1200" dirty="0">
                <a:latin typeface="Arial" panose="020B0604020202020204" pitchFamily="34" charset="0"/>
                <a:cs typeface="Arial" panose="020B0604020202020204" pitchFamily="34" charset="0"/>
              </a:rPr>
              <a:t>: </a:t>
            </a:r>
            <a:r>
              <a:rPr lang="uk-UA" sz="1200" dirty="0" err="1">
                <a:latin typeface="Arial" panose="020B0604020202020204" pitchFamily="34" charset="0"/>
                <a:cs typeface="Arial" panose="020B0604020202020204" pitchFamily="34" charset="0"/>
              </a:rPr>
              <a:t>підруч</a:t>
            </a:r>
            <a:r>
              <a:rPr lang="uk-UA" sz="1200" dirty="0">
                <a:latin typeface="Arial" panose="020B0604020202020204" pitchFamily="34" charset="0"/>
                <a:cs typeface="Arial" panose="020B0604020202020204" pitchFamily="34" charset="0"/>
              </a:rPr>
              <a:t>. для </a:t>
            </a:r>
            <a:r>
              <a:rPr lang="uk-UA" sz="1200" dirty="0" err="1">
                <a:latin typeface="Arial" panose="020B0604020202020204" pitchFamily="34" charset="0"/>
                <a:cs typeface="Arial" panose="020B0604020202020204" pitchFamily="34" charset="0"/>
              </a:rPr>
              <a:t>студ</a:t>
            </a:r>
            <a:r>
              <a:rPr lang="uk-UA" sz="1200" dirty="0">
                <a:latin typeface="Arial" panose="020B0604020202020204" pitchFamily="34" charset="0"/>
                <a:cs typeface="Arial" panose="020B0604020202020204" pitchFamily="34" charset="0"/>
              </a:rPr>
              <a:t>. </a:t>
            </a:r>
            <a:r>
              <a:rPr lang="uk-UA" sz="1200" dirty="0" err="1">
                <a:latin typeface="Arial" panose="020B0604020202020204" pitchFamily="34" charset="0"/>
                <a:cs typeface="Arial" panose="020B0604020202020204" pitchFamily="34" charset="0"/>
              </a:rPr>
              <a:t>вищ</a:t>
            </a:r>
            <a:r>
              <a:rPr lang="uk-UA" sz="1200" dirty="0">
                <a:latin typeface="Arial" panose="020B0604020202020204" pitchFamily="34" charset="0"/>
                <a:cs typeface="Arial" panose="020B0604020202020204" pitchFamily="34" charset="0"/>
              </a:rPr>
              <a:t>. </a:t>
            </a:r>
            <a:r>
              <a:rPr lang="uk-UA" sz="1200" dirty="0" err="1">
                <a:latin typeface="Arial" panose="020B0604020202020204" pitchFamily="34" charset="0"/>
                <a:cs typeface="Arial" panose="020B0604020202020204" pitchFamily="34" charset="0"/>
              </a:rPr>
              <a:t>фармац</a:t>
            </a:r>
            <a:r>
              <a:rPr lang="uk-UA" sz="1200" dirty="0">
                <a:latin typeface="Arial" panose="020B0604020202020204" pitchFamily="34" charset="0"/>
                <a:cs typeface="Arial" panose="020B0604020202020204" pitchFamily="34" charset="0"/>
              </a:rPr>
              <a:t>. </a:t>
            </a:r>
            <a:r>
              <a:rPr lang="uk-UA" sz="1200" dirty="0" err="1">
                <a:latin typeface="Arial" panose="020B0604020202020204" pitchFamily="34" charset="0"/>
                <a:cs typeface="Arial" panose="020B0604020202020204" pitchFamily="34" charset="0"/>
              </a:rPr>
              <a:t>навч</a:t>
            </a:r>
            <a:r>
              <a:rPr lang="uk-UA" sz="1200" dirty="0">
                <a:latin typeface="Arial" panose="020B0604020202020204" pitchFamily="34" charset="0"/>
                <a:cs typeface="Arial" panose="020B0604020202020204" pitchFamily="34" charset="0"/>
              </a:rPr>
              <a:t>. </a:t>
            </a:r>
            <a:r>
              <a:rPr lang="uk-UA" sz="1200" dirty="0" err="1">
                <a:latin typeface="Arial" panose="020B0604020202020204" pitchFamily="34" charset="0"/>
                <a:cs typeface="Arial" panose="020B0604020202020204" pitchFamily="34" charset="0"/>
              </a:rPr>
              <a:t>закл</a:t>
            </a:r>
            <a:r>
              <a:rPr lang="uk-UA" sz="1200" dirty="0">
                <a:latin typeface="Arial" panose="020B0604020202020204" pitchFamily="34" charset="0"/>
                <a:cs typeface="Arial" panose="020B0604020202020204" pitchFamily="34" charset="0"/>
              </a:rPr>
              <a:t>. і </a:t>
            </a:r>
            <a:r>
              <a:rPr lang="uk-UA" sz="1200" dirty="0" err="1">
                <a:latin typeface="Arial" panose="020B0604020202020204" pitchFamily="34" charset="0"/>
                <a:cs typeface="Arial" panose="020B0604020202020204" pitchFamily="34" charset="0"/>
              </a:rPr>
              <a:t>фармац</a:t>
            </a:r>
            <a:r>
              <a:rPr lang="uk-UA" sz="1200" dirty="0">
                <a:latin typeface="Arial" panose="020B0604020202020204" pitchFamily="34" charset="0"/>
                <a:cs typeface="Arial" panose="020B0604020202020204" pitchFamily="34" charset="0"/>
              </a:rPr>
              <a:t>. ф-</a:t>
            </a:r>
            <a:r>
              <a:rPr lang="uk-UA" sz="1200" dirty="0" err="1">
                <a:latin typeface="Arial" panose="020B0604020202020204" pitchFamily="34" charset="0"/>
                <a:cs typeface="Arial" panose="020B0604020202020204" pitchFamily="34" charset="0"/>
              </a:rPr>
              <a:t>тів</a:t>
            </a:r>
            <a:r>
              <a:rPr lang="uk-UA" sz="1200" dirty="0">
                <a:latin typeface="Arial" panose="020B0604020202020204" pitchFamily="34" charset="0"/>
                <a:cs typeface="Arial" panose="020B0604020202020204" pitchFamily="34" charset="0"/>
              </a:rPr>
              <a:t> </a:t>
            </a:r>
            <a:r>
              <a:rPr lang="uk-UA" sz="1200" dirty="0" err="1">
                <a:latin typeface="Arial" panose="020B0604020202020204" pitchFamily="34" charset="0"/>
                <a:cs typeface="Arial" panose="020B0604020202020204" pitchFamily="34" charset="0"/>
              </a:rPr>
              <a:t>вищ</a:t>
            </a:r>
            <a:r>
              <a:rPr lang="uk-UA" sz="1200" dirty="0">
                <a:latin typeface="Arial" panose="020B0604020202020204" pitchFamily="34" charset="0"/>
                <a:cs typeface="Arial" panose="020B0604020202020204" pitchFamily="34" charset="0"/>
              </a:rPr>
              <a:t>. </a:t>
            </a:r>
            <a:r>
              <a:rPr lang="uk-UA" sz="1200" dirty="0" err="1">
                <a:latin typeface="Arial" panose="020B0604020202020204" pitchFamily="34" charset="0"/>
                <a:cs typeface="Arial" panose="020B0604020202020204" pitchFamily="34" charset="0"/>
              </a:rPr>
              <a:t>навч</a:t>
            </a:r>
            <a:r>
              <a:rPr lang="uk-UA" sz="1200" dirty="0">
                <a:latin typeface="Arial" panose="020B0604020202020204" pitchFamily="34" charset="0"/>
                <a:cs typeface="Arial" panose="020B0604020202020204" pitchFamily="34" charset="0"/>
              </a:rPr>
              <a:t>. </a:t>
            </a:r>
            <a:r>
              <a:rPr lang="uk-UA" sz="1200" dirty="0" err="1">
                <a:latin typeface="Arial" panose="020B0604020202020204" pitchFamily="34" charset="0"/>
                <a:cs typeface="Arial" panose="020B0604020202020204" pitchFamily="34" charset="0"/>
              </a:rPr>
              <a:t>закл</a:t>
            </a:r>
            <a:r>
              <a:rPr lang="uk-UA" sz="1200" dirty="0">
                <a:latin typeface="Arial" panose="020B0604020202020204" pitchFamily="34" charset="0"/>
                <a:cs typeface="Arial" panose="020B0604020202020204" pitchFamily="34" charset="0"/>
              </a:rPr>
              <a:t>. І</a:t>
            </a:r>
            <a:r>
              <a:rPr lang="en-US" sz="1200" dirty="0">
                <a:latin typeface="Arial" panose="020B0604020202020204" pitchFamily="34" charset="0"/>
                <a:cs typeface="Arial" panose="020B0604020202020204" pitchFamily="34" charset="0"/>
              </a:rPr>
              <a:t>V </a:t>
            </a:r>
            <a:r>
              <a:rPr lang="uk-UA" sz="1200" dirty="0">
                <a:latin typeface="Arial" panose="020B0604020202020204" pitchFamily="34" charset="0"/>
                <a:cs typeface="Arial" panose="020B0604020202020204" pitchFamily="34" charset="0"/>
              </a:rPr>
              <a:t>рівня акредитації / О.І. Тихонов, Т.Г. </a:t>
            </a:r>
            <a:r>
              <a:rPr lang="uk-UA" sz="1200" dirty="0" err="1">
                <a:latin typeface="Arial" panose="020B0604020202020204" pitchFamily="34" charset="0"/>
                <a:cs typeface="Arial" panose="020B0604020202020204" pitchFamily="34" charset="0"/>
              </a:rPr>
              <a:t>Ярних</a:t>
            </a:r>
            <a:r>
              <a:rPr lang="uk-UA" sz="1200" dirty="0">
                <a:latin typeface="Arial" panose="020B0604020202020204" pitchFamily="34" charset="0"/>
                <a:cs typeface="Arial" panose="020B0604020202020204" pitchFamily="34" charset="0"/>
              </a:rPr>
              <a:t>, І.А. </a:t>
            </a:r>
            <a:r>
              <a:rPr lang="uk-UA" sz="1200" dirty="0" err="1">
                <a:latin typeface="Arial" panose="020B0604020202020204" pitchFamily="34" charset="0"/>
                <a:cs typeface="Arial" panose="020B0604020202020204" pitchFamily="34" charset="0"/>
              </a:rPr>
              <a:t>Зупанець</a:t>
            </a:r>
            <a:r>
              <a:rPr lang="uk-UA" sz="1200" dirty="0">
                <a:latin typeface="Arial" panose="020B0604020202020204" pitchFamily="34" charset="0"/>
                <a:cs typeface="Arial" panose="020B0604020202020204" pitchFamily="34" charset="0"/>
              </a:rPr>
              <a:t> та ін.; За ред. О. І. Тихонова. – Х.: НФаУ : «Золоті сторінки», 2010. – 240 с</a:t>
            </a:r>
            <a:r>
              <a:rPr lang="uk-UA"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en-US" sz="1200" b="1" dirty="0">
                <a:latin typeface="Arial" panose="020B0604020202020204" pitchFamily="34" charset="0"/>
                <a:cs typeface="Arial" panose="020B0604020202020204" pitchFamily="34" charset="0"/>
              </a:rPr>
              <a:t>Biopharmaceutics</a:t>
            </a:r>
            <a:r>
              <a:rPr lang="uk-UA" sz="1200" b="1" dirty="0">
                <a:latin typeface="Arial" panose="020B0604020202020204" pitchFamily="34" charset="0"/>
                <a:cs typeface="Arial" panose="020B0604020202020204" pitchFamily="34" charset="0"/>
              </a:rPr>
              <a:t>.</a:t>
            </a:r>
            <a:r>
              <a:rPr lang="uk-UA"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Lectures for English students of the </a:t>
            </a:r>
            <a:r>
              <a:rPr lang="en-US" sz="1200" dirty="0" err="1">
                <a:latin typeface="Arial" panose="020B0604020202020204" pitchFamily="34" charset="0"/>
                <a:cs typeface="Arial" panose="020B0604020202020204" pitchFamily="34" charset="0"/>
              </a:rPr>
              <a:t>speciality</a:t>
            </a:r>
            <a:r>
              <a:rPr lang="en-US" sz="1200" dirty="0">
                <a:latin typeface="Arial" panose="020B0604020202020204" pitchFamily="34" charset="0"/>
                <a:cs typeface="Arial" panose="020B0604020202020204" pitchFamily="34" charset="0"/>
              </a:rPr>
              <a:t> «Pharmacy»: a handbook for the out-of-class work of students / A</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I</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Tikhonov</a:t>
            </a:r>
            <a:r>
              <a:rPr lang="uk-UA"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G</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Yarnykh</a:t>
            </a:r>
            <a:r>
              <a:rPr lang="uk-UA"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B</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Yuryeva</a:t>
            </a:r>
            <a:r>
              <a:rPr lang="uk-UA"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N</a:t>
            </a:r>
            <a:r>
              <a:rPr lang="uk-UA"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Podorozhna</a:t>
            </a:r>
            <a:r>
              <a:rPr lang="uk-UA"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S</a:t>
            </a:r>
            <a:r>
              <a:rPr lang="uk-UA"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Zuykina</a:t>
            </a:r>
            <a:r>
              <a:rPr lang="en-US" sz="1200" dirty="0">
                <a:latin typeface="Arial" panose="020B0604020202020204" pitchFamily="34" charset="0"/>
                <a:cs typeface="Arial" panose="020B0604020202020204" pitchFamily="34" charset="0"/>
              </a:rPr>
              <a:t>; Edited by A</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I</a:t>
            </a:r>
            <a:r>
              <a:rPr lang="uk-UA"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Tikhonov</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Kharkiv</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NUPh</a:t>
            </a:r>
            <a:r>
              <a:rPr lang="en-US" sz="1200" dirty="0">
                <a:latin typeface="Arial" panose="020B0604020202020204" pitchFamily="34" charset="0"/>
                <a:cs typeface="Arial" panose="020B0604020202020204" pitchFamily="34" charset="0"/>
              </a:rPr>
              <a:t>; Original, 2011. – 140 p</a:t>
            </a:r>
            <a:r>
              <a:rPr lang="en-US" sz="1200" dirty="0" smtClean="0">
                <a:latin typeface="Arial" panose="020B0604020202020204" pitchFamily="34" charset="0"/>
                <a:cs typeface="Arial" panose="020B0604020202020204" pitchFamily="34" charset="0"/>
              </a:rPr>
              <a:t>.</a:t>
            </a:r>
            <a:endParaRPr lang="uk-UA" sz="1200" dirty="0" smtClean="0">
              <a:latin typeface="Arial" panose="020B0604020202020204" pitchFamily="34" charset="0"/>
              <a:cs typeface="Arial" panose="020B0604020202020204" pitchFamily="34" charset="0"/>
            </a:endParaRPr>
          </a:p>
          <a:p>
            <a:pPr marL="269875" indent="-269875">
              <a:lnSpc>
                <a:spcPct val="80000"/>
              </a:lnSpc>
              <a:buFont typeface="Wingdings" pitchFamily="2" charset="2"/>
              <a:buAutoNum type="arabicPeriod"/>
            </a:pPr>
            <a:r>
              <a:rPr lang="ru-RU" sz="1200" dirty="0">
                <a:latin typeface="Arial" panose="020B0604020202020204" pitchFamily="34" charset="0"/>
                <a:cs typeface="Arial" panose="020B0604020202020204" pitchFamily="34" charset="0"/>
              </a:rPr>
              <a:t>Современное состояние и перспективы развития </a:t>
            </a:r>
            <a:r>
              <a:rPr lang="ru-RU" sz="1200" dirty="0" err="1">
                <a:latin typeface="Arial" panose="020B0604020202020204" pitchFamily="34" charset="0"/>
                <a:cs typeface="Arial" panose="020B0604020202020204" pitchFamily="34" charset="0"/>
              </a:rPr>
              <a:t>биофармации</a:t>
            </a:r>
            <a:r>
              <a:rPr lang="ru-RU" sz="1200" dirty="0">
                <a:latin typeface="Arial" panose="020B0604020202020204" pitchFamily="34" charset="0"/>
                <a:cs typeface="Arial" panose="020B0604020202020204" pitchFamily="34" charset="0"/>
              </a:rPr>
              <a:t>. Лекция для студентов специальностей «Фармация» и «Клиническая фармация»: Учеб. </a:t>
            </a:r>
            <a:r>
              <a:rPr lang="ru-RU" sz="1200" dirty="0" err="1">
                <a:latin typeface="Arial" panose="020B0604020202020204" pitchFamily="34" charset="0"/>
                <a:cs typeface="Arial" panose="020B0604020202020204" pitchFamily="34" charset="0"/>
              </a:rPr>
              <a:t>пособ</a:t>
            </a:r>
            <a:r>
              <a:rPr lang="ru-RU" sz="1200" dirty="0">
                <a:latin typeface="Arial" panose="020B0604020202020204" pitchFamily="34" charset="0"/>
                <a:cs typeface="Arial" panose="020B0604020202020204" pitchFamily="34" charset="0"/>
              </a:rPr>
              <a:t>. для </a:t>
            </a:r>
            <a:r>
              <a:rPr lang="ru-RU" sz="1200" dirty="0" err="1">
                <a:latin typeface="Arial" panose="020B0604020202020204" pitchFamily="34" charset="0"/>
                <a:cs typeface="Arial" panose="020B0604020202020204" pitchFamily="34" charset="0"/>
              </a:rPr>
              <a:t>внеаудит</a:t>
            </a:r>
            <a:r>
              <a:rPr lang="ru-RU" sz="1200" dirty="0">
                <a:latin typeface="Arial" panose="020B0604020202020204" pitchFamily="34" charset="0"/>
                <a:cs typeface="Arial" panose="020B0604020202020204" pitchFamily="34" charset="0"/>
              </a:rPr>
              <a:t>. работы студ. / Тихонов А.И., Ярных Т.Г., </a:t>
            </a:r>
            <a:r>
              <a:rPr lang="ru-RU" sz="1200" dirty="0" err="1">
                <a:latin typeface="Arial" panose="020B0604020202020204" pitchFamily="34" charset="0"/>
                <a:cs typeface="Arial" panose="020B0604020202020204" pitchFamily="34" charset="0"/>
              </a:rPr>
              <a:t>Богуцкая</a:t>
            </a:r>
            <a:r>
              <a:rPr lang="ru-RU" sz="1200" dirty="0">
                <a:latin typeface="Arial" panose="020B0604020202020204" pitchFamily="34" charset="0"/>
                <a:cs typeface="Arial" panose="020B0604020202020204" pitchFamily="34" charset="0"/>
              </a:rPr>
              <a:t> Е.Е., Азаренко Ю.Н. – Х.: Изд-во НФАУ, 2006. – 32 с</a:t>
            </a:r>
            <a:r>
              <a:rPr lang="ru-RU"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ru-RU" sz="1200" dirty="0">
                <a:latin typeface="Arial" panose="020B0604020202020204" pitchFamily="34" charset="0"/>
                <a:cs typeface="Arial" panose="020B0604020202020204" pitchFamily="34" charset="0"/>
              </a:rPr>
              <a:t>Влияние фармацевтических факторов на терапевтическую эффективность лекарственных препаратов. Лекция для студентов специальностей «Фармация» и «Клиническая фармация»: Учеб. </a:t>
            </a:r>
            <a:r>
              <a:rPr lang="ru-RU" sz="1200" dirty="0" err="1">
                <a:latin typeface="Arial" panose="020B0604020202020204" pitchFamily="34" charset="0"/>
                <a:cs typeface="Arial" panose="020B0604020202020204" pitchFamily="34" charset="0"/>
              </a:rPr>
              <a:t>пособ</a:t>
            </a:r>
            <a:r>
              <a:rPr lang="ru-RU" sz="1200" dirty="0">
                <a:latin typeface="Arial" panose="020B0604020202020204" pitchFamily="34" charset="0"/>
                <a:cs typeface="Arial" panose="020B0604020202020204" pitchFamily="34" charset="0"/>
              </a:rPr>
              <a:t>. для </a:t>
            </a:r>
            <a:r>
              <a:rPr lang="ru-RU" sz="1200" dirty="0" err="1">
                <a:latin typeface="Arial" panose="020B0604020202020204" pitchFamily="34" charset="0"/>
                <a:cs typeface="Arial" panose="020B0604020202020204" pitchFamily="34" charset="0"/>
              </a:rPr>
              <a:t>внеаудит</a:t>
            </a:r>
            <a:r>
              <a:rPr lang="ru-RU" sz="1200" dirty="0">
                <a:latin typeface="Arial" panose="020B0604020202020204" pitchFamily="34" charset="0"/>
                <a:cs typeface="Arial" panose="020B0604020202020204" pitchFamily="34" charset="0"/>
              </a:rPr>
              <a:t>. работы студ. / Тихонов А.И., Ярных Т.Г., </a:t>
            </a:r>
            <a:r>
              <a:rPr lang="ru-RU" sz="1200" dirty="0" err="1">
                <a:latin typeface="Arial" panose="020B0604020202020204" pitchFamily="34" charset="0"/>
                <a:cs typeface="Arial" panose="020B0604020202020204" pitchFamily="34" charset="0"/>
              </a:rPr>
              <a:t>Богуцкая</a:t>
            </a:r>
            <a:r>
              <a:rPr lang="ru-RU" sz="1200" dirty="0">
                <a:latin typeface="Arial" panose="020B0604020202020204" pitchFamily="34" charset="0"/>
                <a:cs typeface="Arial" panose="020B0604020202020204" pitchFamily="34" charset="0"/>
              </a:rPr>
              <a:t> Е.Е., Азаренко Ю.Н. – Х.: Изд-во НФАУ, 2007; Ч. 1 – 32 с.; Ч. 2 – 32 с</a:t>
            </a:r>
            <a:r>
              <a:rPr lang="ru-RU"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ru-RU" sz="1200" dirty="0" err="1">
                <a:latin typeface="Arial" panose="020B0604020202020204" pitchFamily="34" charset="0"/>
                <a:cs typeface="Arial" panose="020B0604020202020204" pitchFamily="34" charset="0"/>
              </a:rPr>
              <a:t>Фармако</a:t>
            </a:r>
            <a:r>
              <a:rPr lang="ru-RU" sz="1200" dirty="0">
                <a:latin typeface="Arial" panose="020B0604020202020204" pitchFamily="34" charset="0"/>
                <a:cs typeface="Arial" panose="020B0604020202020204" pitchFamily="34" charset="0"/>
              </a:rPr>
              <a:t>-технологические методы оценки </a:t>
            </a:r>
            <a:r>
              <a:rPr lang="ru-RU" sz="1200" dirty="0" err="1">
                <a:latin typeface="Arial" panose="020B0604020202020204" pitchFamily="34" charset="0"/>
                <a:cs typeface="Arial" panose="020B0604020202020204" pitchFamily="34" charset="0"/>
              </a:rPr>
              <a:t>распадаемости</a:t>
            </a:r>
            <a:r>
              <a:rPr lang="ru-RU" sz="1200" dirty="0">
                <a:latin typeface="Arial" panose="020B0604020202020204" pitchFamily="34" charset="0"/>
                <a:cs typeface="Arial" panose="020B0604020202020204" pitchFamily="34" charset="0"/>
              </a:rPr>
              <a:t>, растворения и высвобождения лекарственных веществ из лекарственных препаратов. Лекция для студентов специальностей «Фармация» и «Клиническая фармация»: Учеб. </a:t>
            </a:r>
            <a:r>
              <a:rPr lang="ru-RU" sz="1200" dirty="0" err="1">
                <a:latin typeface="Arial" panose="020B0604020202020204" pitchFamily="34" charset="0"/>
                <a:cs typeface="Arial" panose="020B0604020202020204" pitchFamily="34" charset="0"/>
              </a:rPr>
              <a:t>пособ</a:t>
            </a:r>
            <a:r>
              <a:rPr lang="ru-RU" sz="1200" dirty="0">
                <a:latin typeface="Arial" panose="020B0604020202020204" pitchFamily="34" charset="0"/>
                <a:cs typeface="Arial" panose="020B0604020202020204" pitchFamily="34" charset="0"/>
              </a:rPr>
              <a:t>. для </a:t>
            </a:r>
            <a:r>
              <a:rPr lang="ru-RU" sz="1200" dirty="0" err="1">
                <a:latin typeface="Arial" panose="020B0604020202020204" pitchFamily="34" charset="0"/>
                <a:cs typeface="Arial" panose="020B0604020202020204" pitchFamily="34" charset="0"/>
              </a:rPr>
              <a:t>внеаудит</a:t>
            </a:r>
            <a:r>
              <a:rPr lang="ru-RU" sz="1200" dirty="0">
                <a:latin typeface="Arial" panose="020B0604020202020204" pitchFamily="34" charset="0"/>
                <a:cs typeface="Arial" panose="020B0604020202020204" pitchFamily="34" charset="0"/>
              </a:rPr>
              <a:t>. работы студ. / Тихонов А.И., Ярных Т.Г., </a:t>
            </a:r>
            <a:r>
              <a:rPr lang="ru-RU" sz="1200" dirty="0" err="1">
                <a:latin typeface="Arial" panose="020B0604020202020204" pitchFamily="34" charset="0"/>
                <a:cs typeface="Arial" panose="020B0604020202020204" pitchFamily="34" charset="0"/>
              </a:rPr>
              <a:t>Богуцкая</a:t>
            </a:r>
            <a:r>
              <a:rPr lang="ru-RU" sz="1200" dirty="0">
                <a:latin typeface="Arial" panose="020B0604020202020204" pitchFamily="34" charset="0"/>
                <a:cs typeface="Arial" panose="020B0604020202020204" pitchFamily="34" charset="0"/>
              </a:rPr>
              <a:t> Е.Е., Азаренко Ю.Н. – Х.: Изд-во НФАУ, 2006. – 44 с</a:t>
            </a:r>
            <a:r>
              <a:rPr lang="ru-RU"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ru-RU" sz="1200" dirty="0">
                <a:latin typeface="Arial" panose="020B0604020202020204" pitchFamily="34" charset="0"/>
                <a:cs typeface="Arial" panose="020B0604020202020204" pitchFamily="34" charset="0"/>
              </a:rPr>
              <a:t>Биологическая доступность лекарственных препаратов и методы ее определения. Лекция для студентов специальности «Клиническая фармация»: Учеб. </a:t>
            </a:r>
            <a:r>
              <a:rPr lang="ru-RU" sz="1200" dirty="0" err="1">
                <a:latin typeface="Arial" panose="020B0604020202020204" pitchFamily="34" charset="0"/>
                <a:cs typeface="Arial" panose="020B0604020202020204" pitchFamily="34" charset="0"/>
              </a:rPr>
              <a:t>пособ</a:t>
            </a:r>
            <a:r>
              <a:rPr lang="ru-RU" sz="1200" dirty="0">
                <a:latin typeface="Arial" panose="020B0604020202020204" pitchFamily="34" charset="0"/>
                <a:cs typeface="Arial" panose="020B0604020202020204" pitchFamily="34" charset="0"/>
              </a:rPr>
              <a:t>. для </a:t>
            </a:r>
            <a:r>
              <a:rPr lang="ru-RU" sz="1200" dirty="0" err="1">
                <a:latin typeface="Arial" panose="020B0604020202020204" pitchFamily="34" charset="0"/>
                <a:cs typeface="Arial" panose="020B0604020202020204" pitchFamily="34" charset="0"/>
              </a:rPr>
              <a:t>внеаудит</a:t>
            </a:r>
            <a:r>
              <a:rPr lang="ru-RU" sz="1200" dirty="0">
                <a:latin typeface="Arial" panose="020B0604020202020204" pitchFamily="34" charset="0"/>
                <a:cs typeface="Arial" panose="020B0604020202020204" pitchFamily="34" charset="0"/>
              </a:rPr>
              <a:t>. работы студ. / Тихонов А.И., Ярных Т.Г., </a:t>
            </a:r>
            <a:r>
              <a:rPr lang="ru-RU" sz="1200" dirty="0" err="1">
                <a:latin typeface="Arial" panose="020B0604020202020204" pitchFamily="34" charset="0"/>
                <a:cs typeface="Arial" panose="020B0604020202020204" pitchFamily="34" charset="0"/>
              </a:rPr>
              <a:t>Чушенко</a:t>
            </a:r>
            <a:r>
              <a:rPr lang="ru-RU" sz="1200" dirty="0">
                <a:latin typeface="Arial" panose="020B0604020202020204" pitchFamily="34" charset="0"/>
                <a:cs typeface="Arial" panose="020B0604020202020204" pitchFamily="34" charset="0"/>
              </a:rPr>
              <a:t> В.Н., Азаренко Ю.Н. – Х.: Изд-во НФАУ, 2008. – 32 с</a:t>
            </a:r>
            <a:r>
              <a:rPr lang="ru-RU"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ru-RU" sz="1200" dirty="0">
                <a:latin typeface="Arial" panose="020B0604020202020204" pitchFamily="34" charset="0"/>
                <a:cs typeface="Arial" panose="020B0604020202020204" pitchFamily="34" charset="0"/>
              </a:rPr>
              <a:t>Биоэквивалентность. Ее роль в оценке качества лекарственных средств. Бренды. </a:t>
            </a:r>
            <a:r>
              <a:rPr lang="ru-RU" sz="1200" dirty="0" err="1">
                <a:latin typeface="Arial" panose="020B0604020202020204" pitchFamily="34" charset="0"/>
                <a:cs typeface="Arial" panose="020B0604020202020204" pitchFamily="34" charset="0"/>
              </a:rPr>
              <a:t>Генерики</a:t>
            </a:r>
            <a:r>
              <a:rPr lang="ru-RU" sz="1200" dirty="0">
                <a:latin typeface="Arial" panose="020B0604020202020204" pitchFamily="34" charset="0"/>
                <a:cs typeface="Arial" panose="020B0604020202020204" pitchFamily="34" charset="0"/>
              </a:rPr>
              <a:t>. Лекция для студентов специальности «Клиническая фармация»: Учеб. </a:t>
            </a:r>
            <a:r>
              <a:rPr lang="ru-RU" sz="1200" dirty="0" err="1">
                <a:latin typeface="Arial" panose="020B0604020202020204" pitchFamily="34" charset="0"/>
                <a:cs typeface="Arial" panose="020B0604020202020204" pitchFamily="34" charset="0"/>
              </a:rPr>
              <a:t>пособ</a:t>
            </a:r>
            <a:r>
              <a:rPr lang="ru-RU" sz="1200" dirty="0">
                <a:latin typeface="Arial" panose="020B0604020202020204" pitchFamily="34" charset="0"/>
                <a:cs typeface="Arial" panose="020B0604020202020204" pitchFamily="34" charset="0"/>
              </a:rPr>
              <a:t>. для </a:t>
            </a:r>
            <a:r>
              <a:rPr lang="ru-RU" sz="1200" dirty="0" err="1">
                <a:latin typeface="Arial" panose="020B0604020202020204" pitchFamily="34" charset="0"/>
                <a:cs typeface="Arial" panose="020B0604020202020204" pitchFamily="34" charset="0"/>
              </a:rPr>
              <a:t>внеаудит</a:t>
            </a:r>
            <a:r>
              <a:rPr lang="ru-RU" sz="1200" dirty="0">
                <a:latin typeface="Arial" panose="020B0604020202020204" pitchFamily="34" charset="0"/>
                <a:cs typeface="Arial" panose="020B0604020202020204" pitchFamily="34" charset="0"/>
              </a:rPr>
              <a:t>. работы студ. / Тихонов А.И., Ярных Т.Г., </a:t>
            </a:r>
            <a:r>
              <a:rPr lang="ru-RU" sz="1200" dirty="0" err="1">
                <a:latin typeface="Arial" panose="020B0604020202020204" pitchFamily="34" charset="0"/>
                <a:cs typeface="Arial" panose="020B0604020202020204" pitchFamily="34" charset="0"/>
              </a:rPr>
              <a:t>Чушенко</a:t>
            </a:r>
            <a:r>
              <a:rPr lang="ru-RU" sz="1200" dirty="0">
                <a:latin typeface="Arial" panose="020B0604020202020204" pitchFamily="34" charset="0"/>
                <a:cs typeface="Arial" panose="020B0604020202020204" pitchFamily="34" charset="0"/>
              </a:rPr>
              <a:t> В.Н., Азаренко Ю.Н. – Х.: Изд-во НФАУ, 2008. – 36 с</a:t>
            </a:r>
            <a:r>
              <a:rPr lang="ru-RU"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ru-RU" sz="1200" dirty="0">
                <a:latin typeface="Arial" panose="020B0604020202020204" pitchFamily="34" charset="0"/>
                <a:cs typeface="Arial" panose="020B0604020202020204" pitchFamily="34" charset="0"/>
              </a:rPr>
              <a:t>Роль </a:t>
            </a:r>
            <a:r>
              <a:rPr lang="ru-RU" sz="1200" dirty="0" err="1">
                <a:latin typeface="Arial" panose="020B0604020202020204" pitchFamily="34" charset="0"/>
                <a:cs typeface="Arial" panose="020B0604020202020204" pitchFamily="34" charset="0"/>
              </a:rPr>
              <a:t>биофармации</a:t>
            </a:r>
            <a:r>
              <a:rPr lang="ru-RU" sz="1200" dirty="0">
                <a:latin typeface="Arial" panose="020B0604020202020204" pitchFamily="34" charset="0"/>
                <a:cs typeface="Arial" panose="020B0604020202020204" pitchFamily="34" charset="0"/>
              </a:rPr>
              <a:t> в разработке лекарственных препаратов. Современные требования к оценке качества лекарственных препаратов. Лекция для студентов специальности «Клиническая фармация»: Учеб. </a:t>
            </a:r>
            <a:r>
              <a:rPr lang="ru-RU" sz="1200" dirty="0" err="1">
                <a:latin typeface="Arial" panose="020B0604020202020204" pitchFamily="34" charset="0"/>
                <a:cs typeface="Arial" panose="020B0604020202020204" pitchFamily="34" charset="0"/>
              </a:rPr>
              <a:t>пособ</a:t>
            </a:r>
            <a:r>
              <a:rPr lang="ru-RU" sz="1200" dirty="0">
                <a:latin typeface="Arial" panose="020B0604020202020204" pitchFamily="34" charset="0"/>
                <a:cs typeface="Arial" panose="020B0604020202020204" pitchFamily="34" charset="0"/>
              </a:rPr>
              <a:t>. для </a:t>
            </a:r>
            <a:r>
              <a:rPr lang="ru-RU" sz="1200" dirty="0" err="1">
                <a:latin typeface="Arial" panose="020B0604020202020204" pitchFamily="34" charset="0"/>
                <a:cs typeface="Arial" panose="020B0604020202020204" pitchFamily="34" charset="0"/>
              </a:rPr>
              <a:t>внеаудит</a:t>
            </a:r>
            <a:r>
              <a:rPr lang="ru-RU" sz="1200" dirty="0">
                <a:latin typeface="Arial" panose="020B0604020202020204" pitchFamily="34" charset="0"/>
                <a:cs typeface="Arial" panose="020B0604020202020204" pitchFamily="34" charset="0"/>
              </a:rPr>
              <a:t>. работы студ. / Тихонов А.И., Ярных Т.Г., </a:t>
            </a:r>
            <a:r>
              <a:rPr lang="ru-RU" sz="1200" dirty="0" err="1">
                <a:latin typeface="Arial" panose="020B0604020202020204" pitchFamily="34" charset="0"/>
                <a:cs typeface="Arial" panose="020B0604020202020204" pitchFamily="34" charset="0"/>
              </a:rPr>
              <a:t>Чушенко</a:t>
            </a:r>
            <a:r>
              <a:rPr lang="ru-RU" sz="1200" dirty="0">
                <a:latin typeface="Arial" panose="020B0604020202020204" pitchFamily="34" charset="0"/>
                <a:cs typeface="Arial" panose="020B0604020202020204" pitchFamily="34" charset="0"/>
              </a:rPr>
              <a:t> В.Н., Азаренко Ю.Н. – Х.: Изд-во НФАУ, 2008. – 40 с</a:t>
            </a:r>
            <a:r>
              <a:rPr lang="ru-RU"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uk-UA" sz="1200" dirty="0" err="1">
                <a:latin typeface="Arial" panose="020B0604020202020204" pitchFamily="34" charset="0"/>
                <a:cs typeface="Arial" panose="020B0604020202020204" pitchFamily="34" charset="0"/>
              </a:rPr>
              <a:t>Перцев</a:t>
            </a:r>
            <a:r>
              <a:rPr lang="uk-UA" sz="1200" dirty="0">
                <a:latin typeface="Arial" panose="020B0604020202020204" pitchFamily="34" charset="0"/>
                <a:cs typeface="Arial" panose="020B0604020202020204" pitchFamily="34" charset="0"/>
              </a:rPr>
              <a:t> І.М., </a:t>
            </a:r>
            <a:r>
              <a:rPr lang="uk-UA" sz="1200" dirty="0" err="1">
                <a:latin typeface="Arial" panose="020B0604020202020204" pitchFamily="34" charset="0"/>
                <a:cs typeface="Arial" panose="020B0604020202020204" pitchFamily="34" charset="0"/>
              </a:rPr>
              <a:t>Пімінов</a:t>
            </a:r>
            <a:r>
              <a:rPr lang="uk-UA" sz="1200" dirty="0">
                <a:latin typeface="Arial" panose="020B0604020202020204" pitchFamily="34" charset="0"/>
                <a:cs typeface="Arial" panose="020B0604020202020204" pitchFamily="34" charset="0"/>
              </a:rPr>
              <a:t> О.Х., Слободянюк М.М. та ін. Фармацевтичні та медико-біологічні аспекти ліків. Навчальний посібник / За ред. І.М. Перцева / Видання друге, перероблене та доповнене. – Вінниця: НОВА КНИГА, 2007. – 728 с.</a:t>
            </a:r>
            <a:endParaRPr lang="ru-RU" sz="1200" dirty="0" smtClean="0">
              <a:latin typeface="Arial" panose="020B0604020202020204" pitchFamily="34" charset="0"/>
              <a:cs typeface="Arial" panose="020B0604020202020204" pitchFamily="34" charset="0"/>
            </a:endParaRPr>
          </a:p>
          <a:p>
            <a:pPr marL="269875" indent="-269875">
              <a:lnSpc>
                <a:spcPct val="80000"/>
              </a:lnSpc>
              <a:buFont typeface="Wingdings" pitchFamily="2" charset="2"/>
              <a:buAutoNum type="arabicPeriod"/>
            </a:pPr>
            <a:r>
              <a:rPr lang="uk-UA" sz="1200" dirty="0" err="1">
                <a:latin typeface="Arial" panose="020B0604020202020204" pitchFamily="34" charset="0"/>
                <a:cs typeface="Arial" panose="020B0604020202020204" pitchFamily="34" charset="0"/>
              </a:rPr>
              <a:t>Перцев</a:t>
            </a:r>
            <a:r>
              <a:rPr lang="uk-UA" sz="1200" dirty="0">
                <a:latin typeface="Arial" panose="020B0604020202020204" pitchFamily="34" charset="0"/>
                <a:cs typeface="Arial" panose="020B0604020202020204" pitchFamily="34" charset="0"/>
              </a:rPr>
              <a:t> І.М., </a:t>
            </a:r>
            <a:r>
              <a:rPr lang="uk-UA" sz="1200" dirty="0" err="1">
                <a:latin typeface="Arial" panose="020B0604020202020204" pitchFamily="34" charset="0"/>
                <a:cs typeface="Arial" panose="020B0604020202020204" pitchFamily="34" charset="0"/>
              </a:rPr>
              <a:t>Пімінов</a:t>
            </a:r>
            <a:r>
              <a:rPr lang="uk-UA" sz="1200" dirty="0">
                <a:latin typeface="Arial" panose="020B0604020202020204" pitchFamily="34" charset="0"/>
                <a:cs typeface="Arial" panose="020B0604020202020204" pitchFamily="34" charset="0"/>
              </a:rPr>
              <a:t> О.Х., Слободянюк М.М. та ін. Фармацевтичні та медико-біологічні аспекти ліків. Навчальний посібник / За ред. І.М. Перцева / Видання друге, перероблене та доповнене. – Вінниця: НОВА КНИГА, 2007. – 728 с</a:t>
            </a:r>
            <a:r>
              <a:rPr lang="uk-UA"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ru-RU" sz="1200" dirty="0" err="1">
                <a:latin typeface="Arial" panose="020B0604020202020204" pitchFamily="34" charset="0"/>
                <a:cs typeface="Arial" panose="020B0604020202020204" pitchFamily="34" charset="0"/>
              </a:rPr>
              <a:t>Тенцова</a:t>
            </a:r>
            <a:r>
              <a:rPr lang="ru-RU" sz="1200" dirty="0">
                <a:latin typeface="Arial" panose="020B0604020202020204" pitchFamily="34" charset="0"/>
                <a:cs typeface="Arial" panose="020B0604020202020204" pitchFamily="34" charset="0"/>
              </a:rPr>
              <a:t> А.И., </a:t>
            </a:r>
            <a:r>
              <a:rPr lang="ru-RU" sz="1200" dirty="0" err="1">
                <a:latin typeface="Arial" panose="020B0604020202020204" pitchFamily="34" charset="0"/>
                <a:cs typeface="Arial" panose="020B0604020202020204" pitchFamily="34" charset="0"/>
              </a:rPr>
              <a:t>Ажгихин</a:t>
            </a:r>
            <a:r>
              <a:rPr lang="ru-RU" sz="1200" dirty="0">
                <a:latin typeface="Arial" panose="020B0604020202020204" pitchFamily="34" charset="0"/>
                <a:cs typeface="Arial" panose="020B0604020202020204" pitchFamily="34" charset="0"/>
              </a:rPr>
              <a:t> И.С. Лекарственная форма и терапевтическая эффективность лекарств (Введение в </a:t>
            </a:r>
            <a:r>
              <a:rPr lang="ru-RU" sz="1200" dirty="0" err="1">
                <a:latin typeface="Arial" panose="020B0604020202020204" pitchFamily="34" charset="0"/>
                <a:cs typeface="Arial" panose="020B0604020202020204" pitchFamily="34" charset="0"/>
              </a:rPr>
              <a:t>биофармацию</a:t>
            </a:r>
            <a:r>
              <a:rPr lang="ru-RU" sz="1200" dirty="0">
                <a:latin typeface="Arial" panose="020B0604020202020204" pitchFamily="34" charset="0"/>
                <a:cs typeface="Arial" panose="020B0604020202020204" pitchFamily="34" charset="0"/>
              </a:rPr>
              <a:t>). </a:t>
            </a:r>
            <a:r>
              <a:rPr lang="uk-UA" sz="1200" dirty="0">
                <a:latin typeface="Arial" panose="020B0604020202020204" pitchFamily="34" charset="0"/>
                <a:cs typeface="Arial" panose="020B0604020202020204" pitchFamily="34" charset="0"/>
              </a:rPr>
              <a:t>– М.: Медицина, 1974. – 334 с</a:t>
            </a:r>
            <a:r>
              <a:rPr lang="uk-UA" sz="1200" dirty="0" smtClean="0">
                <a:latin typeface="Arial" panose="020B0604020202020204" pitchFamily="34" charset="0"/>
                <a:cs typeface="Arial" panose="020B0604020202020204" pitchFamily="34" charset="0"/>
              </a:rPr>
              <a:t>.</a:t>
            </a:r>
          </a:p>
          <a:p>
            <a:pPr marL="269875" indent="-269875">
              <a:lnSpc>
                <a:spcPct val="80000"/>
              </a:lnSpc>
              <a:buFont typeface="Wingdings" pitchFamily="2" charset="2"/>
              <a:buAutoNum type="arabicPeriod"/>
            </a:pPr>
            <a:r>
              <a:rPr lang="uk-UA" sz="1200" dirty="0" err="1">
                <a:latin typeface="Arial" panose="020B0604020202020204" pitchFamily="34" charset="0"/>
                <a:cs typeface="Arial" panose="020B0604020202020204" pitchFamily="34" charset="0"/>
              </a:rPr>
              <a:t>Половко</a:t>
            </a:r>
            <a:r>
              <a:rPr lang="uk-UA" sz="1200" dirty="0">
                <a:latin typeface="Arial" panose="020B0604020202020204" pitchFamily="34" charset="0"/>
                <a:cs typeface="Arial" panose="020B0604020202020204" pitchFamily="34" charset="0"/>
              </a:rPr>
              <a:t> Н.П., Вишневська Л.І., Шпичак О.С. Оцінка біофармацевтичних факторів при розробці та виробництві нових лікарських засобів // Сучасні досягнення фармацевтичної технології і біотехнології : збірник наукових праць, випуск 2. – X.: Вид-во НФаУ, 2017. – С. 155-160.</a:t>
            </a:r>
            <a:endParaRPr lang="ru-RU" sz="1200" dirty="0">
              <a:latin typeface="Arial" pitchFamily="34" charset="0"/>
              <a:cs typeface="Arial" pitchFamily="34" charset="0"/>
            </a:endParaRPr>
          </a:p>
        </p:txBody>
      </p:sp>
      <p:sp>
        <p:nvSpPr>
          <p:cNvPr id="5" name="Овал 4"/>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23</a:t>
            </a:fld>
            <a:endParaRPr lang="ru-RU" dirty="0">
              <a:solidFill>
                <a:schemeClr val="tx1"/>
              </a:solidFill>
            </a:endParaRPr>
          </a:p>
        </p:txBody>
      </p:sp>
    </p:spTree>
    <p:extLst>
      <p:ext uri="{BB962C8B-B14F-4D97-AF65-F5344CB8AC3E}">
        <p14:creationId xmlns:p14="http://schemas.microsoft.com/office/powerpoint/2010/main" val="11229732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6103912" cy="194421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6000"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Дякую за увагу!</a:t>
            </a:r>
            <a:endParaRPr lang="ru-RU" sz="6000"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419636273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609600" indent="-609600">
              <a:lnSpc>
                <a:spcPct val="80000"/>
              </a:lnSpc>
            </a:pPr>
            <a:r>
              <a:rPr lang="uk-UA" sz="2800" dirty="0" smtClean="0">
                <a:latin typeface="Arial" pitchFamily="34" charset="0"/>
                <a:cs typeface="Arial" pitchFamily="34" charset="0"/>
              </a:rPr>
              <a:t>1. </a:t>
            </a:r>
            <a:r>
              <a:rPr lang="uk-UA" sz="2800" dirty="0">
                <a:latin typeface="Arial" pitchFamily="34" charset="0"/>
                <a:cs typeface="Arial" pitchFamily="34" charset="0"/>
              </a:rPr>
              <a:t>Поняття біологічної доступності.</a:t>
            </a:r>
          </a:p>
        </p:txBody>
      </p:sp>
      <p:sp>
        <p:nvSpPr>
          <p:cNvPr id="3" name="Объект 2"/>
          <p:cNvSpPr>
            <a:spLocks noGrp="1"/>
          </p:cNvSpPr>
          <p:nvPr>
            <p:ph idx="1"/>
          </p:nvPr>
        </p:nvSpPr>
        <p:spPr>
          <a:xfrm>
            <a:off x="0" y="1416968"/>
            <a:ext cx="9144000" cy="1291952"/>
          </a:xfr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lstStyle/>
          <a:p>
            <a:pPr marL="0" indent="0">
              <a:buNone/>
            </a:pPr>
            <a:r>
              <a:rPr lang="ru-RU" sz="2400" dirty="0" err="1" smtClean="0">
                <a:latin typeface="Arial" pitchFamily="34" charset="0"/>
                <a:cs typeface="Arial" pitchFamily="34" charset="0"/>
              </a:rPr>
              <a:t>Біодостуність</a:t>
            </a:r>
            <a:r>
              <a:rPr lang="ru-RU" sz="2400" dirty="0" smtClean="0">
                <a:latin typeface="Arial" pitchFamily="34" charset="0"/>
                <a:cs typeface="Arial" pitchFamily="34" charset="0"/>
              </a:rPr>
              <a:t> (БД) – </a:t>
            </a:r>
            <a:r>
              <a:rPr lang="ru-RU" sz="2400" dirty="0" err="1" smtClean="0">
                <a:latin typeface="Arial" pitchFamily="34" charset="0"/>
                <a:cs typeface="Arial" pitchFamily="34" charset="0"/>
              </a:rPr>
              <a:t>це</a:t>
            </a:r>
            <a:r>
              <a:rPr lang="ru-RU" sz="2400" dirty="0" smtClean="0">
                <a:latin typeface="Arial" pitchFamily="34" charset="0"/>
                <a:cs typeface="Arial" pitchFamily="34" charset="0"/>
              </a:rPr>
              <a:t> част</a:t>
            </a:r>
            <a:r>
              <a:rPr lang="uk-UA" sz="2400" dirty="0" err="1">
                <a:latin typeface="Arial" pitchFamily="34" charset="0"/>
                <a:cs typeface="Arial" pitchFamily="34" charset="0"/>
              </a:rPr>
              <a:t>ина</a:t>
            </a:r>
            <a:r>
              <a:rPr lang="uk-UA" sz="2400" dirty="0">
                <a:latin typeface="Arial" pitchFamily="34" charset="0"/>
                <a:cs typeface="Arial" pitchFamily="34" charset="0"/>
              </a:rPr>
              <a:t> </a:t>
            </a:r>
            <a:r>
              <a:rPr lang="uk-UA" sz="2400" dirty="0" smtClean="0">
                <a:latin typeface="Arial" pitchFamily="34" charset="0"/>
                <a:cs typeface="Arial" pitchFamily="34" charset="0"/>
              </a:rPr>
              <a:t>введеної </a:t>
            </a:r>
            <a:r>
              <a:rPr lang="uk-UA" sz="2400" dirty="0">
                <a:latin typeface="Arial" pitchFamily="34" charset="0"/>
                <a:cs typeface="Arial" pitchFamily="34" charset="0"/>
              </a:rPr>
              <a:t>лікарської речовини, яка потрапляє в системний </a:t>
            </a:r>
            <a:r>
              <a:rPr lang="uk-UA" sz="2400" dirty="0" err="1">
                <a:latin typeface="Arial" pitchFamily="34" charset="0"/>
                <a:cs typeface="Arial" pitchFamily="34" charset="0"/>
              </a:rPr>
              <a:t>кровоток</a:t>
            </a:r>
            <a:r>
              <a:rPr lang="uk-UA" sz="2400" dirty="0">
                <a:latin typeface="Arial" pitchFamily="34" charset="0"/>
                <a:cs typeface="Arial" pitchFamily="34" charset="0"/>
              </a:rPr>
              <a:t> при</a:t>
            </a:r>
            <a:r>
              <a:rPr lang="ru-RU" sz="2400" dirty="0">
                <a:latin typeface="Arial" pitchFamily="34" charset="0"/>
                <a:cs typeface="Arial" pitchFamily="34" charset="0"/>
              </a:rPr>
              <a:t> пероральном</a:t>
            </a:r>
            <a:r>
              <a:rPr lang="uk-UA" sz="2400" dirty="0">
                <a:latin typeface="Arial" pitchFamily="34" charset="0"/>
                <a:cs typeface="Arial" pitchFamily="34" charset="0"/>
              </a:rPr>
              <a:t>у</a:t>
            </a:r>
            <a:r>
              <a:rPr lang="ru-RU" sz="2400" dirty="0">
                <a:latin typeface="Arial" pitchFamily="34" charset="0"/>
                <a:cs typeface="Arial" pitchFamily="34" charset="0"/>
              </a:rPr>
              <a:t>, </a:t>
            </a:r>
            <a:r>
              <a:rPr lang="ru-RU" sz="2400" dirty="0" err="1">
                <a:latin typeface="Arial" pitchFamily="34" charset="0"/>
                <a:cs typeface="Arial" pitchFamily="34" charset="0"/>
              </a:rPr>
              <a:t>внутр</a:t>
            </a:r>
            <a:r>
              <a:rPr lang="uk-UA" sz="2400" dirty="0" err="1">
                <a:latin typeface="Arial" pitchFamily="34" charset="0"/>
                <a:cs typeface="Arial" pitchFamily="34" charset="0"/>
              </a:rPr>
              <a:t>ішньом’язовому</a:t>
            </a:r>
            <a:r>
              <a:rPr lang="ru-RU" sz="2400" dirty="0">
                <a:latin typeface="Arial" pitchFamily="34" charset="0"/>
                <a:cs typeface="Arial" pitchFamily="34" charset="0"/>
              </a:rPr>
              <a:t>, </a:t>
            </a:r>
            <a:r>
              <a:rPr lang="uk-UA" sz="2400" dirty="0">
                <a:latin typeface="Arial" pitchFamily="34" charset="0"/>
                <a:cs typeface="Arial" pitchFamily="34" charset="0"/>
              </a:rPr>
              <a:t>інгаляційному і інших шляхах </a:t>
            </a:r>
            <a:r>
              <a:rPr lang="uk-UA" sz="2400" dirty="0" smtClean="0">
                <a:latin typeface="Arial" pitchFamily="34" charset="0"/>
                <a:cs typeface="Arial" pitchFamily="34" charset="0"/>
              </a:rPr>
              <a:t>введення.</a:t>
            </a:r>
            <a:endParaRPr lang="ru-RU" sz="2400" dirty="0">
              <a:latin typeface="Arial" pitchFamily="34" charset="0"/>
              <a:cs typeface="Arial" pitchFamily="34" charset="0"/>
            </a:endParaRPr>
          </a:p>
        </p:txBody>
      </p:sp>
      <p:sp>
        <p:nvSpPr>
          <p:cNvPr id="6" name="Овал 5"/>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3</a:t>
            </a:fld>
            <a:endParaRPr lang="ru-RU" dirty="0">
              <a:solidFill>
                <a:schemeClr val="tx1"/>
              </a:solidFill>
            </a:endParaRPr>
          </a:p>
        </p:txBody>
      </p:sp>
      <p:sp>
        <p:nvSpPr>
          <p:cNvPr id="11" name="Oval 6"/>
          <p:cNvSpPr>
            <a:spLocks noChangeArrowheads="1"/>
          </p:cNvSpPr>
          <p:nvPr/>
        </p:nvSpPr>
        <p:spPr bwMode="auto">
          <a:xfrm>
            <a:off x="6156176" y="2996952"/>
            <a:ext cx="2987824" cy="3456384"/>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lstStyle/>
          <a:p>
            <a:r>
              <a:rPr lang="ru-RU" sz="2000" dirty="0">
                <a:latin typeface="Arial" pitchFamily="34" charset="0"/>
                <a:cs typeface="Arial" pitchFamily="34" charset="0"/>
              </a:rPr>
              <a:t>При </a:t>
            </a:r>
            <a:r>
              <a:rPr lang="ru-RU" sz="2000" dirty="0" err="1">
                <a:latin typeface="Arial" pitchFamily="34" charset="0"/>
                <a:cs typeface="Arial" pitchFamily="34" charset="0"/>
              </a:rPr>
              <a:t>внутр</a:t>
            </a:r>
            <a:r>
              <a:rPr lang="uk-UA" sz="2000" dirty="0" err="1" smtClean="0">
                <a:latin typeface="Arial" pitchFamily="34" charset="0"/>
                <a:cs typeface="Arial" pitchFamily="34" charset="0"/>
              </a:rPr>
              <a:t>ішньо-судинному</a:t>
            </a:r>
            <a:r>
              <a:rPr lang="uk-UA" sz="2000" dirty="0" smtClean="0">
                <a:latin typeface="Arial" pitchFamily="34" charset="0"/>
                <a:cs typeface="Arial" pitchFamily="34" charset="0"/>
              </a:rPr>
              <a:t> введені </a:t>
            </a:r>
            <a:r>
              <a:rPr lang="ru-RU" sz="2000" dirty="0">
                <a:latin typeface="Arial" pitchFamily="34" charset="0"/>
                <a:cs typeface="Arial" pitchFamily="34" charset="0"/>
              </a:rPr>
              <a:t>БД </a:t>
            </a:r>
            <a:r>
              <a:rPr lang="uk-UA" sz="2000" dirty="0">
                <a:latin typeface="Arial" pitchFamily="34" charset="0"/>
                <a:cs typeface="Arial" pitchFamily="34" charset="0"/>
              </a:rPr>
              <a:t>речовин буде дорівнювати</a:t>
            </a:r>
            <a:r>
              <a:rPr lang="ru-RU" sz="2000" dirty="0">
                <a:latin typeface="Arial" pitchFamily="34" charset="0"/>
                <a:cs typeface="Arial" pitchFamily="34" charset="0"/>
              </a:rPr>
              <a:t> 100%, а при </a:t>
            </a:r>
            <a:r>
              <a:rPr lang="uk-UA" sz="2000" dirty="0">
                <a:latin typeface="Arial" pitchFamily="34" charset="0"/>
                <a:cs typeface="Arial" pitchFamily="34" charset="0"/>
              </a:rPr>
              <a:t>інших шляхах введення </a:t>
            </a:r>
            <a:r>
              <a:rPr lang="ru-RU" sz="2000" dirty="0">
                <a:latin typeface="Arial" pitchFamily="34" charset="0"/>
                <a:cs typeface="Arial" pitchFamily="34" charset="0"/>
              </a:rPr>
              <a:t>(пероральном</a:t>
            </a:r>
            <a:r>
              <a:rPr lang="uk-UA" sz="2000" dirty="0">
                <a:latin typeface="Arial" pitchFamily="34" charset="0"/>
                <a:cs typeface="Arial" pitchFamily="34" charset="0"/>
              </a:rPr>
              <a:t>у</a:t>
            </a:r>
            <a:r>
              <a:rPr lang="ru-RU" sz="2000" dirty="0">
                <a:latin typeface="Arial" pitchFamily="34" charset="0"/>
                <a:cs typeface="Arial" pitchFamily="34" charset="0"/>
              </a:rPr>
              <a:t>, ректальном</a:t>
            </a:r>
            <a:r>
              <a:rPr lang="uk-UA" sz="2000" dirty="0">
                <a:latin typeface="Arial" pitchFamily="34" charset="0"/>
                <a:cs typeface="Arial" pitchFamily="34" charset="0"/>
              </a:rPr>
              <a:t>у</a:t>
            </a:r>
            <a:r>
              <a:rPr lang="ru-RU" sz="2000" dirty="0">
                <a:latin typeface="Arial" pitchFamily="34" charset="0"/>
                <a:cs typeface="Arial" pitchFamily="34" charset="0"/>
              </a:rPr>
              <a:t>, </a:t>
            </a:r>
            <a:r>
              <a:rPr lang="ru-RU" sz="2000" dirty="0" err="1">
                <a:latin typeface="Arial" pitchFamily="34" charset="0"/>
                <a:cs typeface="Arial" pitchFamily="34" charset="0"/>
              </a:rPr>
              <a:t>внутр</a:t>
            </a:r>
            <a:r>
              <a:rPr lang="uk-UA" sz="2000" dirty="0" err="1" smtClean="0">
                <a:latin typeface="Arial" pitchFamily="34" charset="0"/>
                <a:cs typeface="Arial" pitchFamily="34" charset="0"/>
              </a:rPr>
              <a:t>ішньом’язовому</a:t>
            </a:r>
            <a:r>
              <a:rPr lang="uk-UA" sz="2000" dirty="0" smtClean="0">
                <a:latin typeface="Arial" pitchFamily="34" charset="0"/>
                <a:cs typeface="Arial" pitchFamily="34" charset="0"/>
              </a:rPr>
              <a:t> </a:t>
            </a:r>
            <a:r>
              <a:rPr lang="uk-UA" sz="2000" dirty="0">
                <a:latin typeface="Arial" pitchFamily="34" charset="0"/>
                <a:cs typeface="Arial" pitchFamily="34" charset="0"/>
              </a:rPr>
              <a:t>і</a:t>
            </a:r>
            <a:r>
              <a:rPr lang="ru-RU" sz="2000" dirty="0">
                <a:latin typeface="Arial" pitchFamily="34" charset="0"/>
                <a:cs typeface="Arial" pitchFamily="34" charset="0"/>
              </a:rPr>
              <a:t> т.д.) – </a:t>
            </a:r>
            <a:r>
              <a:rPr lang="uk-UA" sz="2000" dirty="0">
                <a:latin typeface="Arial" pitchFamily="34" charset="0"/>
                <a:cs typeface="Arial" pitchFamily="34" charset="0"/>
              </a:rPr>
              <a:t>значно нижче і ніколи</a:t>
            </a:r>
            <a:r>
              <a:rPr lang="ru-RU" sz="2000" dirty="0">
                <a:latin typeface="Arial" pitchFamily="34" charset="0"/>
                <a:cs typeface="Arial" pitchFamily="34" charset="0"/>
              </a:rPr>
              <a:t> не </a:t>
            </a:r>
            <a:r>
              <a:rPr lang="ru-RU" sz="2000" dirty="0" err="1">
                <a:latin typeface="Arial" pitchFamily="34" charset="0"/>
                <a:cs typeface="Arial" pitchFamily="34" charset="0"/>
              </a:rPr>
              <a:t>дос</a:t>
            </a:r>
            <a:r>
              <a:rPr lang="uk-UA" sz="2000" dirty="0" err="1">
                <a:latin typeface="Arial" pitchFamily="34" charset="0"/>
                <a:cs typeface="Arial" pitchFamily="34" charset="0"/>
              </a:rPr>
              <a:t>ягає</a:t>
            </a:r>
            <a:r>
              <a:rPr lang="ru-RU" sz="2000" dirty="0">
                <a:latin typeface="Arial" pitchFamily="34" charset="0"/>
                <a:cs typeface="Arial" pitchFamily="34" charset="0"/>
              </a:rPr>
              <a:t> 100%</a:t>
            </a:r>
          </a:p>
        </p:txBody>
      </p:sp>
      <p:sp>
        <p:nvSpPr>
          <p:cNvPr id="12" name="Стрелка углом вверх 11"/>
          <p:cNvSpPr/>
          <p:nvPr/>
        </p:nvSpPr>
        <p:spPr>
          <a:xfrm rot="5400000">
            <a:off x="4873939" y="2711987"/>
            <a:ext cx="1231643" cy="1332830"/>
          </a:xfrm>
          <a:prstGeom prst="bentUpArrow">
            <a:avLst>
              <a:gd name="adj1" fmla="val 25000"/>
              <a:gd name="adj2" fmla="val 29988"/>
              <a:gd name="adj3" fmla="val 29264"/>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uk-UA"/>
          </a:p>
        </p:txBody>
      </p:sp>
      <p:pic>
        <p:nvPicPr>
          <p:cNvPr id="3074" name="Picture 2" descr="http://kunyit.my/wp-content/uploads/2012/05/bioavailability-rat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2853531"/>
            <a:ext cx="4399384" cy="400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5200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609600" indent="-609600">
              <a:lnSpc>
                <a:spcPct val="80000"/>
              </a:lnSpc>
            </a:pPr>
            <a:r>
              <a:rPr lang="uk-UA" sz="2800" dirty="0" smtClean="0">
                <a:latin typeface="Arial" pitchFamily="34" charset="0"/>
                <a:cs typeface="Arial" pitchFamily="34" charset="0"/>
              </a:rPr>
              <a:t>1. </a:t>
            </a:r>
            <a:r>
              <a:rPr lang="uk-UA" sz="2800" dirty="0">
                <a:latin typeface="Arial" pitchFamily="34" charset="0"/>
                <a:cs typeface="Arial" pitchFamily="34" charset="0"/>
              </a:rPr>
              <a:t>Поняття біологічної доступності.</a:t>
            </a:r>
          </a:p>
        </p:txBody>
      </p:sp>
      <p:sp>
        <p:nvSpPr>
          <p:cNvPr id="6" name="Овал 5"/>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4</a:t>
            </a:fld>
            <a:endParaRPr lang="ru-RU" dirty="0">
              <a:solidFill>
                <a:schemeClr val="tx1"/>
              </a:solidFill>
            </a:endParaRPr>
          </a:p>
        </p:txBody>
      </p:sp>
      <mc:AlternateContent xmlns:mc="http://schemas.openxmlformats.org/markup-compatibility/2006" xmlns:a14="http://schemas.microsoft.com/office/drawing/2010/main">
        <mc:Choice Requires="a14">
          <p:sp>
            <p:nvSpPr>
              <p:cNvPr id="7" name="Прямоугольник 6"/>
              <p:cNvSpPr/>
              <p:nvPr/>
            </p:nvSpPr>
            <p:spPr>
              <a:xfrm>
                <a:off x="179512" y="1322595"/>
                <a:ext cx="8856984" cy="2997680"/>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indent="354013"/>
                <a:r>
                  <a:rPr lang="uk-UA" sz="2000" dirty="0" smtClean="0">
                    <a:latin typeface="Arial" pitchFamily="34" charset="0"/>
                    <a:cs typeface="Arial" pitchFamily="34" charset="0"/>
                  </a:rPr>
                  <a:t>Відповідно до рекомендацій </a:t>
                </a:r>
                <a:r>
                  <a:rPr lang="uk-UA" sz="2000" i="1" dirty="0" smtClean="0">
                    <a:latin typeface="Arial" pitchFamily="34" charset="0"/>
                    <a:cs typeface="Arial" pitchFamily="34" charset="0"/>
                  </a:rPr>
                  <a:t>ВООЗ </a:t>
                </a:r>
                <a:r>
                  <a:rPr lang="uk-UA" sz="2000" dirty="0" smtClean="0">
                    <a:latin typeface="Arial" pitchFamily="34" charset="0"/>
                    <a:cs typeface="Arial" pitchFamily="34" charset="0"/>
                  </a:rPr>
                  <a:t>мірою біологічної доступності є відношення (у відсотках) кількості лікарської речовини, що всмокталася, призначеної в досліджуваній лікарській формі (А), до кількості речовини, що всмокталася, призначеної в тій же дозі, але у виді стандартної лікарської форми (Б), тобто </a:t>
                </a:r>
              </a:p>
              <a:p>
                <a:pPr indent="354013"/>
                <a:r>
                  <a:rPr lang="uk-UA" sz="2000" dirty="0" smtClean="0">
                    <a:latin typeface="Arial" pitchFamily="34" charset="0"/>
                    <a:cs typeface="Arial" pitchFamily="34" charset="0"/>
                  </a:rPr>
                  <a:t>БД = </a:t>
                </a:r>
                <a14:m>
                  <m:oMath xmlns:m="http://schemas.openxmlformats.org/officeDocument/2006/math">
                    <m:f>
                      <m:fPr>
                        <m:ctrlPr>
                          <a:rPr lang="uk-UA" sz="2000" i="1" smtClean="0">
                            <a:latin typeface="Cambria Math" panose="02040503050406030204" pitchFamily="18" charset="0"/>
                            <a:cs typeface="Arial" pitchFamily="34" charset="0"/>
                          </a:rPr>
                        </m:ctrlPr>
                      </m:fPr>
                      <m:num>
                        <m:r>
                          <a:rPr lang="uk-UA" sz="2000" b="0" i="1" smtClean="0">
                            <a:latin typeface="Cambria Math"/>
                            <a:cs typeface="Arial" pitchFamily="34" charset="0"/>
                          </a:rPr>
                          <m:t>А</m:t>
                        </m:r>
                      </m:num>
                      <m:den>
                        <m:r>
                          <a:rPr lang="uk-UA" sz="2000" b="0" i="1" smtClean="0">
                            <a:latin typeface="Cambria Math"/>
                            <a:cs typeface="Arial" pitchFamily="34" charset="0"/>
                          </a:rPr>
                          <m:t>Б</m:t>
                        </m:r>
                      </m:den>
                    </m:f>
                    <m:r>
                      <a:rPr lang="uk-UA" sz="2000" b="0" i="1" smtClean="0">
                        <a:latin typeface="Cambria Math"/>
                        <a:cs typeface="Arial" pitchFamily="34" charset="0"/>
                      </a:rPr>
                      <m:t>∗100</m:t>
                    </m:r>
                  </m:oMath>
                </a14:m>
                <a:r>
                  <a:rPr lang="uk-UA" sz="2000" dirty="0" smtClean="0">
                    <a:latin typeface="Arial" pitchFamily="34" charset="0"/>
                    <a:cs typeface="Arial" pitchFamily="34" charset="0"/>
                  </a:rPr>
                  <a:t>. </a:t>
                </a:r>
              </a:p>
              <a:p>
                <a:pPr indent="354013"/>
                <a:r>
                  <a:rPr lang="uk-UA" sz="2000" dirty="0" err="1" smtClean="0">
                    <a:latin typeface="Arial" pitchFamily="34" charset="0"/>
                    <a:cs typeface="Arial" pitchFamily="34" charset="0"/>
                  </a:rPr>
                  <a:t>Найчасті</a:t>
                </a:r>
                <a:r>
                  <a:rPr lang="uk-UA" sz="2000" dirty="0" smtClean="0">
                    <a:latin typeface="Arial" pitchFamily="34" charset="0"/>
                    <a:cs typeface="Arial" pitchFamily="34" charset="0"/>
                  </a:rPr>
                  <a:t>ше БД ліків визначають шляхом порівняльного вивчення змін концентрації лікарської речовини в плазмі крові і/або сечі при призначенні досліджуваних і стандартної лікарських форм.</a:t>
                </a:r>
                <a:endParaRPr lang="uk-UA" sz="2000" dirty="0">
                  <a:latin typeface="Arial" pitchFamily="34" charset="0"/>
                  <a:cs typeface="Arial" pitchFamily="34" charset="0"/>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79512" y="1322595"/>
                <a:ext cx="8856984" cy="2997680"/>
              </a:xfrm>
              <a:prstGeom prst="rect">
                <a:avLst/>
              </a:prstGeom>
              <a:blipFill rotWithShape="1">
                <a:blip r:embed="rId2"/>
                <a:stretch>
                  <a:fillRect/>
                </a:stretch>
              </a:blipFill>
            </p:spPr>
            <p:txBody>
              <a:bodyPr/>
              <a:lstStyle/>
              <a:p>
                <a:r>
                  <a:rPr lang="uk-UA">
                    <a:noFill/>
                  </a:rPr>
                  <a:t> </a:t>
                </a:r>
              </a:p>
            </p:txBody>
          </p:sp>
        </mc:Fallback>
      </mc:AlternateContent>
      <p:pic>
        <p:nvPicPr>
          <p:cNvPr id="2050" name="Picture 2" descr="https://canna-pet.com/wp-content/uploads/2015/10/first-pa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700" y="4414715"/>
            <a:ext cx="6624736" cy="228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2948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609600" indent="-609600">
              <a:lnSpc>
                <a:spcPct val="80000"/>
              </a:lnSpc>
            </a:pPr>
            <a:r>
              <a:rPr lang="uk-UA" sz="2800" dirty="0" smtClean="0">
                <a:latin typeface="Arial" pitchFamily="34" charset="0"/>
                <a:cs typeface="Arial" pitchFamily="34" charset="0"/>
              </a:rPr>
              <a:t>1. </a:t>
            </a:r>
            <a:r>
              <a:rPr lang="uk-UA" sz="2800" dirty="0">
                <a:latin typeface="Arial" pitchFamily="34" charset="0"/>
                <a:cs typeface="Arial" pitchFamily="34" charset="0"/>
              </a:rPr>
              <a:t>Поняття біологічної доступності.</a:t>
            </a:r>
          </a:p>
        </p:txBody>
      </p:sp>
      <p:sp>
        <p:nvSpPr>
          <p:cNvPr id="6" name="Овал 5"/>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5</a:t>
            </a:fld>
            <a:endParaRPr lang="ru-RU" dirty="0">
              <a:solidFill>
                <a:schemeClr val="tx1"/>
              </a:solidFill>
            </a:endParaRPr>
          </a:p>
        </p:txBody>
      </p:sp>
      <p:sp>
        <p:nvSpPr>
          <p:cNvPr id="3" name="Прямоугольник 2"/>
          <p:cNvSpPr/>
          <p:nvPr/>
        </p:nvSpPr>
        <p:spPr>
          <a:xfrm>
            <a:off x="185712" y="2085601"/>
            <a:ext cx="8712968" cy="286232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uk-UA" b="1" dirty="0" smtClean="0">
                <a:latin typeface="Arial" pitchFamily="34" charset="0"/>
                <a:cs typeface="Arial" pitchFamily="34" charset="0"/>
              </a:rPr>
              <a:t>Абсолютну БД (АБД) можна визначити за умов використання в якості стандартного препарату розчину для внутрішньовенного введення</a:t>
            </a:r>
            <a:r>
              <a:rPr lang="uk-UA" dirty="0" smtClean="0">
                <a:latin typeface="Arial" pitchFamily="34" charset="0"/>
                <a:cs typeface="Arial" pitchFamily="34" charset="0"/>
              </a:rPr>
              <a:t>. </a:t>
            </a:r>
          </a:p>
          <a:p>
            <a:r>
              <a:rPr lang="uk-UA" dirty="0" smtClean="0">
                <a:latin typeface="Arial" pitchFamily="34" charset="0"/>
                <a:cs typeface="Arial" pitchFamily="34" charset="0"/>
              </a:rPr>
              <a:t>АБД </a:t>
            </a:r>
            <a:r>
              <a:rPr lang="uk-UA" dirty="0">
                <a:latin typeface="Arial" pitchFamily="34" charset="0"/>
                <a:cs typeface="Arial" pitchFamily="34" charset="0"/>
              </a:rPr>
              <a:t>визначається шляхом виміру площі під кривою (зміни концентрації речовини в плазмі або сироватці крові в часі. </a:t>
            </a:r>
            <a:r>
              <a:rPr lang="uk-UA" dirty="0" smtClean="0">
                <a:latin typeface="Arial" pitchFamily="34" charset="0"/>
                <a:cs typeface="Arial" pitchFamily="34" charset="0"/>
              </a:rPr>
              <a:t>При </a:t>
            </a:r>
            <a:r>
              <a:rPr lang="uk-UA" dirty="0">
                <a:latin typeface="Arial" pitchFamily="34" charset="0"/>
                <a:cs typeface="Arial" pitchFamily="34" charset="0"/>
              </a:rPr>
              <a:t>лінійності кінетики препарату в організмі величина </a:t>
            </a:r>
            <a:r>
              <a:rPr lang="en-GB" dirty="0" err="1" smtClean="0">
                <a:latin typeface="Arial" pitchFamily="34" charset="0"/>
                <a:cs typeface="Arial" pitchFamily="34" charset="0"/>
              </a:rPr>
              <a:t>AUC</a:t>
            </a:r>
            <a:r>
              <a:rPr lang="en-GB" baseline="-25000" dirty="0" err="1" smtClean="0">
                <a:latin typeface="Arial" pitchFamily="34" charset="0"/>
                <a:cs typeface="Arial" pitchFamily="34" charset="0"/>
              </a:rPr>
              <a:t>t</a:t>
            </a:r>
            <a:r>
              <a:rPr lang="uk-UA" baseline="-25000" dirty="0" smtClean="0">
                <a:latin typeface="Arial" pitchFamily="34" charset="0"/>
                <a:cs typeface="Arial" pitchFamily="34" charset="0"/>
              </a:rPr>
              <a:t> </a:t>
            </a:r>
            <a:r>
              <a:rPr lang="uk-UA" dirty="0" smtClean="0">
                <a:latin typeface="Arial" pitchFamily="34" charset="0"/>
                <a:cs typeface="Arial" pitchFamily="34" charset="0"/>
              </a:rPr>
              <a:t>пропорційна </a:t>
            </a:r>
            <a:r>
              <a:rPr lang="uk-UA" dirty="0">
                <a:latin typeface="Arial" pitchFamily="34" charset="0"/>
                <a:cs typeface="Arial" pitchFamily="34" charset="0"/>
              </a:rPr>
              <a:t>загальній кількості (дозі) препарату, що </a:t>
            </a:r>
            <a:r>
              <a:rPr lang="uk-UA" dirty="0" smtClean="0">
                <a:latin typeface="Arial" pitchFamily="34" charset="0"/>
                <a:cs typeface="Arial" pitchFamily="34" charset="0"/>
              </a:rPr>
              <a:t>потрапила </a:t>
            </a:r>
            <a:r>
              <a:rPr lang="uk-UA" dirty="0">
                <a:latin typeface="Arial" pitchFamily="34" charset="0"/>
                <a:cs typeface="Arial" pitchFamily="34" charset="0"/>
              </a:rPr>
              <a:t>у </a:t>
            </a:r>
            <a:r>
              <a:rPr lang="uk-UA" dirty="0" err="1">
                <a:latin typeface="Arial" pitchFamily="34" charset="0"/>
                <a:cs typeface="Arial" pitchFamily="34" charset="0"/>
              </a:rPr>
              <a:t>системни</a:t>
            </a:r>
            <a:r>
              <a:rPr lang="uk-UA" dirty="0">
                <a:latin typeface="Arial" pitchFamily="34" charset="0"/>
                <a:cs typeface="Arial" pitchFamily="34" charset="0"/>
              </a:rPr>
              <a:t>й кровотік. Часто визначають </a:t>
            </a:r>
            <a:r>
              <a:rPr lang="uk-UA" dirty="0" smtClean="0">
                <a:latin typeface="Arial" pitchFamily="34" charset="0"/>
                <a:cs typeface="Arial" pitchFamily="34" charset="0"/>
              </a:rPr>
              <a:t>площу </a:t>
            </a:r>
            <a:r>
              <a:rPr lang="uk-UA" dirty="0">
                <a:latin typeface="Arial" pitchFamily="34" charset="0"/>
                <a:cs typeface="Arial" pitchFamily="34" charset="0"/>
              </a:rPr>
              <a:t>під частиною </a:t>
            </a:r>
            <a:r>
              <a:rPr lang="uk-UA" dirty="0" smtClean="0">
                <a:latin typeface="Arial" pitchFamily="34" charset="0"/>
                <a:cs typeface="Arial" pitchFamily="34" charset="0"/>
              </a:rPr>
              <a:t>кривої (від </a:t>
            </a:r>
            <a:r>
              <a:rPr lang="uk-UA" dirty="0">
                <a:latin typeface="Arial" pitchFamily="34" charset="0"/>
                <a:cs typeface="Arial" pitchFamily="34" charset="0"/>
              </a:rPr>
              <a:t>нуля до деякого часу </a:t>
            </a:r>
            <a:r>
              <a:rPr lang="en-GB" dirty="0">
                <a:latin typeface="Arial" pitchFamily="34" charset="0"/>
                <a:cs typeface="Arial" pitchFamily="34" charset="0"/>
              </a:rPr>
              <a:t>t).</a:t>
            </a:r>
            <a:r>
              <a:rPr lang="uk-UA" dirty="0">
                <a:latin typeface="Arial" pitchFamily="34" charset="0"/>
                <a:cs typeface="Arial" pitchFamily="34" charset="0"/>
              </a:rPr>
              <a:t>Цей параметр позначають як </a:t>
            </a:r>
            <a:r>
              <a:rPr lang="uk-UA" dirty="0" smtClean="0">
                <a:latin typeface="Arial" pitchFamily="34" charset="0"/>
                <a:cs typeface="Arial" pitchFamily="34" charset="0"/>
              </a:rPr>
              <a:t> </a:t>
            </a:r>
            <a:r>
              <a:rPr lang="en-GB" dirty="0" smtClean="0">
                <a:latin typeface="Arial" pitchFamily="34" charset="0"/>
                <a:cs typeface="Arial" pitchFamily="34" charset="0"/>
              </a:rPr>
              <a:t>AUQ</a:t>
            </a:r>
            <a:r>
              <a:rPr lang="en-GB" dirty="0">
                <a:latin typeface="Arial" pitchFamily="34" charset="0"/>
                <a:cs typeface="Arial" pitchFamily="34" charset="0"/>
              </a:rPr>
              <a:t> , </a:t>
            </a:r>
            <a:r>
              <a:rPr lang="uk-UA" dirty="0">
                <a:latin typeface="Arial" pitchFamily="34" charset="0"/>
                <a:cs typeface="Arial" pitchFamily="34" charset="0"/>
              </a:rPr>
              <a:t>наприклад від 0 до 8 годин - </a:t>
            </a:r>
            <a:r>
              <a:rPr lang="en-GB" dirty="0" smtClean="0">
                <a:latin typeface="Arial" pitchFamily="34" charset="0"/>
                <a:cs typeface="Arial" pitchFamily="34" charset="0"/>
              </a:rPr>
              <a:t>AUC</a:t>
            </a:r>
            <a:r>
              <a:rPr lang="en-GB" baseline="-25000" dirty="0" smtClean="0">
                <a:latin typeface="Arial" pitchFamily="34" charset="0"/>
                <a:cs typeface="Arial" pitchFamily="34" charset="0"/>
              </a:rPr>
              <a:t>8</a:t>
            </a:r>
            <a:r>
              <a:rPr lang="en-GB" dirty="0" smtClean="0">
                <a:latin typeface="Arial" pitchFamily="34" charset="0"/>
                <a:cs typeface="Arial" pitchFamily="34" charset="0"/>
              </a:rPr>
              <a:t>.</a:t>
            </a:r>
            <a:r>
              <a:rPr lang="uk-UA" dirty="0" smtClean="0">
                <a:latin typeface="Arial" pitchFamily="34" charset="0"/>
                <a:cs typeface="Arial" pitchFamily="34" charset="0"/>
              </a:rPr>
              <a:t> ‘АБД</a:t>
            </a:r>
            <a:r>
              <a:rPr lang="uk-UA" dirty="0">
                <a:latin typeface="Arial" pitchFamily="34" charset="0"/>
                <a:cs typeface="Arial" pitchFamily="34" charset="0"/>
              </a:rPr>
              <a:t> дорівнює відношенню </a:t>
            </a:r>
            <a:r>
              <a:rPr lang="en-GB" dirty="0">
                <a:latin typeface="Arial" pitchFamily="34" charset="0"/>
                <a:cs typeface="Arial" pitchFamily="34" charset="0"/>
              </a:rPr>
              <a:t>AUC </a:t>
            </a:r>
            <a:r>
              <a:rPr lang="uk-UA" dirty="0">
                <a:latin typeface="Arial" pitchFamily="34" charset="0"/>
                <a:cs typeface="Arial" pitchFamily="34" charset="0"/>
              </a:rPr>
              <a:t>після введення досліджуваним методом (</a:t>
            </a:r>
            <a:r>
              <a:rPr lang="uk-UA" dirty="0" err="1">
                <a:latin typeface="Arial" pitchFamily="34" charset="0"/>
                <a:cs typeface="Arial" pitchFamily="34" charset="0"/>
              </a:rPr>
              <a:t>перорально</a:t>
            </a:r>
            <a:r>
              <a:rPr lang="uk-UA" dirty="0">
                <a:latin typeface="Arial" pitchFamily="34" charset="0"/>
                <a:cs typeface="Arial" pitchFamily="34" charset="0"/>
              </a:rPr>
              <a:t>, </a:t>
            </a:r>
            <a:r>
              <a:rPr lang="uk-UA" dirty="0" smtClean="0">
                <a:latin typeface="Arial" pitchFamily="34" charset="0"/>
                <a:cs typeface="Arial" pitchFamily="34" charset="0"/>
              </a:rPr>
              <a:t>внутрішньом'язово</a:t>
            </a:r>
            <a:r>
              <a:rPr lang="uk-UA" dirty="0">
                <a:latin typeface="Arial" pitchFamily="34" charset="0"/>
                <a:cs typeface="Arial" pitchFamily="34" charset="0"/>
              </a:rPr>
              <a:t> й ін.) до </a:t>
            </a:r>
            <a:r>
              <a:rPr lang="en-GB" dirty="0">
                <a:latin typeface="Arial" pitchFamily="34" charset="0"/>
                <a:cs typeface="Arial" pitchFamily="34" charset="0"/>
              </a:rPr>
              <a:t>AUC </a:t>
            </a:r>
            <a:r>
              <a:rPr lang="uk-UA" dirty="0">
                <a:latin typeface="Arial" pitchFamily="34" charset="0"/>
                <a:cs typeface="Arial" pitchFamily="34" charset="0"/>
              </a:rPr>
              <a:t>після внутрішньовенного введення.</a:t>
            </a:r>
          </a:p>
        </p:txBody>
      </p:sp>
      <p:sp>
        <p:nvSpPr>
          <p:cNvPr id="5" name="Прямоугольник 4"/>
          <p:cNvSpPr/>
          <p:nvPr/>
        </p:nvSpPr>
        <p:spPr>
          <a:xfrm>
            <a:off x="185712" y="4947923"/>
            <a:ext cx="8712967"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err="1">
                <a:latin typeface="Arial" pitchFamily="34" charset="0"/>
                <a:cs typeface="Arial" pitchFamily="34" charset="0"/>
              </a:rPr>
              <a:t>Площа</a:t>
            </a:r>
            <a:r>
              <a:rPr lang="ru-RU" b="1" dirty="0">
                <a:latin typeface="Arial" pitchFamily="34" charset="0"/>
                <a:cs typeface="Arial" pitchFamily="34" charset="0"/>
              </a:rPr>
              <a:t> </a:t>
            </a:r>
            <a:r>
              <a:rPr lang="ru-RU" b="1" dirty="0" err="1">
                <a:latin typeface="Arial" pitchFamily="34" charset="0"/>
                <a:cs typeface="Arial" pitchFamily="34" charset="0"/>
              </a:rPr>
              <a:t>під</a:t>
            </a:r>
            <a:r>
              <a:rPr lang="ru-RU" b="1" dirty="0">
                <a:latin typeface="Arial" pitchFamily="34" charset="0"/>
                <a:cs typeface="Arial" pitchFamily="34" charset="0"/>
              </a:rPr>
              <a:t> кривою </a:t>
            </a:r>
            <a:r>
              <a:rPr lang="ru-RU" b="1" dirty="0" smtClean="0">
                <a:latin typeface="Arial" pitchFamily="34" charset="0"/>
                <a:cs typeface="Arial" pitchFamily="34" charset="0"/>
              </a:rPr>
              <a:t> «</a:t>
            </a:r>
            <a:r>
              <a:rPr lang="ru-RU" b="1" dirty="0" err="1">
                <a:latin typeface="Arial" pitchFamily="34" charset="0"/>
                <a:cs typeface="Arial" pitchFamily="34" charset="0"/>
              </a:rPr>
              <a:t>концентрація</a:t>
            </a:r>
            <a:r>
              <a:rPr lang="ru-RU" b="1" dirty="0">
                <a:latin typeface="Arial" pitchFamily="34" charset="0"/>
                <a:cs typeface="Arial" pitchFamily="34" charset="0"/>
              </a:rPr>
              <a:t> –час» </a:t>
            </a:r>
            <a:r>
              <a:rPr lang="ru-RU" dirty="0">
                <a:latin typeface="Arial" pitchFamily="34" charset="0"/>
                <a:cs typeface="Arial" pitchFamily="34" charset="0"/>
              </a:rPr>
              <a:t>(</a:t>
            </a:r>
            <a:r>
              <a:rPr lang="en-GB" dirty="0">
                <a:latin typeface="Arial" pitchFamily="34" charset="0"/>
                <a:cs typeface="Arial" pitchFamily="34" charset="0"/>
              </a:rPr>
              <a:t>AUC – </a:t>
            </a:r>
            <a:r>
              <a:rPr lang="uk-UA" dirty="0" smtClean="0">
                <a:latin typeface="Arial" pitchFamily="34" charset="0"/>
                <a:cs typeface="Arial" pitchFamily="34" charset="0"/>
              </a:rPr>
              <a:t>абревіатура в</a:t>
            </a:r>
            <a:r>
              <a:rPr lang="ru-RU" dirty="0" err="1" smtClean="0">
                <a:latin typeface="Arial" pitchFamily="34" charset="0"/>
                <a:cs typeface="Arial" pitchFamily="34" charset="0"/>
              </a:rPr>
              <a:t>ід</a:t>
            </a:r>
            <a:r>
              <a:rPr lang="ru-RU" dirty="0" smtClean="0">
                <a:latin typeface="Arial" pitchFamily="34" charset="0"/>
                <a:cs typeface="Arial" pitchFamily="34" charset="0"/>
              </a:rPr>
              <a:t> </a:t>
            </a:r>
            <a:r>
              <a:rPr lang="ru-RU" dirty="0">
                <a:latin typeface="Arial" pitchFamily="34" charset="0"/>
                <a:cs typeface="Arial" pitchFamily="34" charset="0"/>
              </a:rPr>
              <a:t>англ. </a:t>
            </a:r>
            <a:r>
              <a:rPr lang="en-GB" dirty="0">
                <a:latin typeface="Arial" pitchFamily="34" charset="0"/>
                <a:cs typeface="Arial" pitchFamily="34" charset="0"/>
              </a:rPr>
              <a:t>area under curve – </a:t>
            </a:r>
            <a:r>
              <a:rPr lang="ru-RU" dirty="0" err="1" smtClean="0">
                <a:latin typeface="Arial" pitchFamily="34" charset="0"/>
                <a:cs typeface="Arial" pitchFamily="34" charset="0"/>
              </a:rPr>
              <a:t>площа</a:t>
            </a:r>
            <a:r>
              <a:rPr lang="ru-RU" dirty="0" smtClean="0">
                <a:latin typeface="Arial" pitchFamily="34" charset="0"/>
                <a:cs typeface="Arial" pitchFamily="34" charset="0"/>
              </a:rPr>
              <a:t> </a:t>
            </a:r>
            <a:r>
              <a:rPr lang="ru-RU" dirty="0" err="1">
                <a:latin typeface="Arial" pitchFamily="34" charset="0"/>
                <a:cs typeface="Arial" pitchFamily="34" charset="0"/>
              </a:rPr>
              <a:t>під</a:t>
            </a:r>
            <a:r>
              <a:rPr lang="ru-RU" dirty="0">
                <a:latin typeface="Arial" pitchFamily="34" charset="0"/>
                <a:cs typeface="Arial" pitchFamily="34" charset="0"/>
              </a:rPr>
              <a:t> </a:t>
            </a:r>
            <a:r>
              <a:rPr lang="ru-RU" dirty="0" smtClean="0">
                <a:latin typeface="Arial" pitchFamily="34" charset="0"/>
                <a:cs typeface="Arial" pitchFamily="34" charset="0"/>
              </a:rPr>
              <a:t>кривою) – </a:t>
            </a:r>
            <a:r>
              <a:rPr lang="ru-RU" dirty="0" err="1" smtClean="0">
                <a:latin typeface="Arial" pitchFamily="34" charset="0"/>
                <a:cs typeface="Arial" pitchFamily="34" charset="0"/>
              </a:rPr>
              <a:t>площа</a:t>
            </a:r>
            <a:r>
              <a:rPr lang="ru-RU" dirty="0" smtClean="0">
                <a:latin typeface="Arial" pitchFamily="34" charset="0"/>
                <a:cs typeface="Arial" pitchFamily="34" charset="0"/>
              </a:rPr>
              <a:t> фигур</a:t>
            </a:r>
            <a:r>
              <a:rPr lang="uk-UA" dirty="0" smtClean="0">
                <a:latin typeface="Arial" pitchFamily="34" charset="0"/>
                <a:cs typeface="Arial" pitchFamily="34" charset="0"/>
              </a:rPr>
              <a:t>и</a:t>
            </a:r>
            <a:r>
              <a:rPr lang="ru-RU" dirty="0" smtClean="0">
                <a:latin typeface="Arial" pitchFamily="34" charset="0"/>
                <a:cs typeface="Arial" pitchFamily="34" charset="0"/>
              </a:rPr>
              <a:t>, </a:t>
            </a:r>
            <a:r>
              <a:rPr lang="uk-UA" dirty="0" smtClean="0">
                <a:latin typeface="Arial" pitchFamily="34" charset="0"/>
                <a:cs typeface="Arial" pitchFamily="34" charset="0"/>
              </a:rPr>
              <a:t>яка обмежена </a:t>
            </a:r>
            <a:r>
              <a:rPr lang="ru-RU" dirty="0" smtClean="0">
                <a:latin typeface="Arial" pitchFamily="34" charset="0"/>
                <a:cs typeface="Arial" pitchFamily="34" charset="0"/>
              </a:rPr>
              <a:t> </a:t>
            </a:r>
            <a:r>
              <a:rPr lang="ru-RU" dirty="0" err="1" smtClean="0">
                <a:latin typeface="Arial" pitchFamily="34" charset="0"/>
                <a:cs typeface="Arial" pitchFamily="34" charset="0"/>
              </a:rPr>
              <a:t>фармакок</a:t>
            </a:r>
            <a:r>
              <a:rPr lang="uk-UA" dirty="0" smtClean="0">
                <a:latin typeface="Arial" pitchFamily="34" charset="0"/>
                <a:cs typeface="Arial" pitchFamily="34" charset="0"/>
              </a:rPr>
              <a:t>і</a:t>
            </a:r>
            <a:r>
              <a:rPr lang="ru-RU" dirty="0" err="1" smtClean="0">
                <a:latin typeface="Arial" pitchFamily="34" charset="0"/>
                <a:cs typeface="Arial" pitchFamily="34" charset="0"/>
              </a:rPr>
              <a:t>нетич</a:t>
            </a:r>
            <a:r>
              <a:rPr lang="uk-UA" dirty="0" err="1" smtClean="0">
                <a:latin typeface="Arial" pitchFamily="34" charset="0"/>
                <a:cs typeface="Arial" pitchFamily="34" charset="0"/>
              </a:rPr>
              <a:t>ною</a:t>
            </a:r>
            <a:r>
              <a:rPr lang="ru-RU" dirty="0" smtClean="0">
                <a:latin typeface="Arial" pitchFamily="34" charset="0"/>
                <a:cs typeface="Arial" pitchFamily="34" charset="0"/>
              </a:rPr>
              <a:t> криво</a:t>
            </a:r>
            <a:r>
              <a:rPr lang="uk-UA" dirty="0" smtClean="0">
                <a:latin typeface="Arial" pitchFamily="34" charset="0"/>
                <a:cs typeface="Arial" pitchFamily="34" charset="0"/>
              </a:rPr>
              <a:t>ю і</a:t>
            </a:r>
            <a:r>
              <a:rPr lang="ru-RU" dirty="0" smtClean="0">
                <a:latin typeface="Arial" pitchFamily="34" charset="0"/>
                <a:cs typeface="Arial" pitchFamily="34" charset="0"/>
              </a:rPr>
              <a:t> осями координат </a:t>
            </a:r>
            <a:r>
              <a:rPr lang="ru-RU" b="1" dirty="0" smtClean="0">
                <a:latin typeface="Arial" pitchFamily="34" charset="0"/>
                <a:cs typeface="Arial" pitchFamily="34" charset="0"/>
              </a:rPr>
              <a:t>AUC </a:t>
            </a:r>
            <a:r>
              <a:rPr lang="ru-RU" b="1" dirty="0">
                <a:latin typeface="Arial" pitchFamily="34" charset="0"/>
                <a:cs typeface="Arial" pitchFamily="34" charset="0"/>
              </a:rPr>
              <a:t>= С</a:t>
            </a:r>
            <a:r>
              <a:rPr lang="ru-RU" b="1" baseline="-25000" dirty="0">
                <a:latin typeface="Arial" pitchFamily="34" charset="0"/>
                <a:cs typeface="Arial" pitchFamily="34" charset="0"/>
              </a:rPr>
              <a:t>0</a:t>
            </a:r>
            <a:r>
              <a:rPr lang="ru-RU" b="1" dirty="0">
                <a:latin typeface="Arial" pitchFamily="34" charset="0"/>
                <a:cs typeface="Arial" pitchFamily="34" charset="0"/>
              </a:rPr>
              <a:t>/</a:t>
            </a:r>
            <a:r>
              <a:rPr lang="ru-RU" b="1" dirty="0" err="1">
                <a:latin typeface="Arial" pitchFamily="34" charset="0"/>
                <a:cs typeface="Arial" pitchFamily="34" charset="0"/>
              </a:rPr>
              <a:t>Kel</a:t>
            </a:r>
            <a:r>
              <a:rPr lang="ru-RU" b="1" dirty="0">
                <a:latin typeface="Arial" pitchFamily="34" charset="0"/>
                <a:cs typeface="Arial" pitchFamily="34" charset="0"/>
              </a:rPr>
              <a:t>,</a:t>
            </a:r>
            <a:endParaRPr lang="ru-RU" dirty="0">
              <a:latin typeface="Arial" pitchFamily="34" charset="0"/>
              <a:cs typeface="Arial" pitchFamily="34" charset="0"/>
            </a:endParaRPr>
          </a:p>
          <a:p>
            <a:r>
              <a:rPr lang="ru-RU" dirty="0">
                <a:latin typeface="Arial" pitchFamily="34" charset="0"/>
                <a:cs typeface="Arial" pitchFamily="34" charset="0"/>
              </a:rPr>
              <a:t>де С</a:t>
            </a:r>
            <a:r>
              <a:rPr lang="ru-RU" baseline="-25000" dirty="0">
                <a:latin typeface="Arial" pitchFamily="34" charset="0"/>
                <a:cs typeface="Arial" pitchFamily="34" charset="0"/>
              </a:rPr>
              <a:t>0</a:t>
            </a:r>
            <a:r>
              <a:rPr lang="ru-RU" dirty="0">
                <a:latin typeface="Arial" pitchFamily="34" charset="0"/>
                <a:cs typeface="Arial" pitchFamily="34" charset="0"/>
              </a:rPr>
              <a:t> – </a:t>
            </a:r>
            <a:r>
              <a:rPr lang="uk-UA" dirty="0">
                <a:latin typeface="Arial" pitchFamily="34" charset="0"/>
                <a:cs typeface="Arial" pitchFamily="34" charset="0"/>
              </a:rPr>
              <a:t>початкова концентрація речовини в </a:t>
            </a:r>
            <a:r>
              <a:rPr lang="uk-UA" dirty="0" smtClean="0">
                <a:latin typeface="Arial" pitchFamily="34" charset="0"/>
                <a:cs typeface="Arial" pitchFamily="34" charset="0"/>
              </a:rPr>
              <a:t>сироватці </a:t>
            </a:r>
            <a:r>
              <a:rPr lang="uk-UA" dirty="0">
                <a:latin typeface="Arial" pitchFamily="34" charset="0"/>
                <a:cs typeface="Arial" pitchFamily="34" charset="0"/>
              </a:rPr>
              <a:t>крові</a:t>
            </a:r>
            <a:r>
              <a:rPr lang="ru-RU" dirty="0">
                <a:latin typeface="Arial" pitchFamily="34" charset="0"/>
                <a:cs typeface="Arial" pitchFamily="34" charset="0"/>
              </a:rPr>
              <a:t>, </a:t>
            </a:r>
          </a:p>
          <a:p>
            <a:r>
              <a:rPr lang="ru-RU" dirty="0">
                <a:latin typeface="Arial" pitchFamily="34" charset="0"/>
                <a:cs typeface="Arial" pitchFamily="34" charset="0"/>
              </a:rPr>
              <a:t>       </a:t>
            </a:r>
            <a:r>
              <a:rPr lang="ru-RU" dirty="0" err="1">
                <a:latin typeface="Arial" pitchFamily="34" charset="0"/>
                <a:cs typeface="Arial" pitchFamily="34" charset="0"/>
              </a:rPr>
              <a:t>Kel</a:t>
            </a:r>
            <a:r>
              <a:rPr lang="ru-RU" dirty="0">
                <a:latin typeface="Arial" pitchFamily="34" charset="0"/>
                <a:cs typeface="Arial" pitchFamily="34" charset="0"/>
              </a:rPr>
              <a:t> – константа </a:t>
            </a:r>
            <a:r>
              <a:rPr lang="uk-UA" dirty="0">
                <a:latin typeface="Arial" pitchFamily="34" charset="0"/>
                <a:cs typeface="Arial" pitchFamily="34" charset="0"/>
              </a:rPr>
              <a:t>е</a:t>
            </a:r>
            <a:r>
              <a:rPr lang="ru-RU" dirty="0">
                <a:latin typeface="Arial" pitchFamily="34" charset="0"/>
                <a:cs typeface="Arial" pitchFamily="34" charset="0"/>
              </a:rPr>
              <a:t>л</a:t>
            </a:r>
            <a:r>
              <a:rPr lang="uk-UA" dirty="0">
                <a:latin typeface="Arial" pitchFamily="34" charset="0"/>
                <a:cs typeface="Arial" pitchFamily="34" charset="0"/>
              </a:rPr>
              <a:t>і</a:t>
            </a:r>
            <a:r>
              <a:rPr lang="ru-RU" dirty="0">
                <a:latin typeface="Arial" pitchFamily="34" charset="0"/>
                <a:cs typeface="Arial" pitchFamily="34" charset="0"/>
              </a:rPr>
              <a:t>м</a:t>
            </a:r>
            <a:r>
              <a:rPr lang="uk-UA" dirty="0">
                <a:latin typeface="Arial" pitchFamily="34" charset="0"/>
                <a:cs typeface="Arial" pitchFamily="34" charset="0"/>
              </a:rPr>
              <a:t>і</a:t>
            </a:r>
            <a:r>
              <a:rPr lang="ru-RU" dirty="0" err="1">
                <a:latin typeface="Arial" pitchFamily="34" charset="0"/>
                <a:cs typeface="Arial" pitchFamily="34" charset="0"/>
              </a:rPr>
              <a:t>нац</a:t>
            </a:r>
            <a:r>
              <a:rPr lang="uk-UA" dirty="0" err="1">
                <a:latin typeface="Arial" pitchFamily="34" charset="0"/>
                <a:cs typeface="Arial" pitchFamily="34" charset="0"/>
              </a:rPr>
              <a:t>ії</a:t>
            </a:r>
            <a:endParaRPr lang="ru-RU" dirty="0">
              <a:latin typeface="Arial" pitchFamily="34" charset="0"/>
              <a:cs typeface="Arial" pitchFamily="34" charset="0"/>
            </a:endParaRPr>
          </a:p>
        </p:txBody>
      </p:sp>
      <p:sp>
        <p:nvSpPr>
          <p:cNvPr id="7" name="Прямоугольник 6"/>
          <p:cNvSpPr/>
          <p:nvPr/>
        </p:nvSpPr>
        <p:spPr>
          <a:xfrm>
            <a:off x="355055" y="1340768"/>
            <a:ext cx="8374280" cy="830997"/>
          </a:xfrm>
          <a:prstGeom prst="rect">
            <a:avLst/>
          </a:prstGeom>
          <a:noFill/>
        </p:spPr>
        <p:txBody>
          <a:bodyPr wrap="none" lIns="91440" tIns="45720" rIns="91440" bIns="45720">
            <a:spAutoFit/>
          </a:bodyPr>
          <a:lstStyle/>
          <a:p>
            <a:pPr algn="ctr"/>
            <a:r>
              <a:rPr lang="ru-RU"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Абсолютна </a:t>
            </a:r>
            <a:r>
              <a:rPr lang="ru-RU" sz="4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біодостУпність</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8038258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609600" indent="-609600">
              <a:lnSpc>
                <a:spcPct val="80000"/>
              </a:lnSpc>
            </a:pPr>
            <a:r>
              <a:rPr lang="uk-UA" sz="2800" dirty="0" smtClean="0">
                <a:latin typeface="Arial" pitchFamily="34" charset="0"/>
                <a:cs typeface="Arial" pitchFamily="34" charset="0"/>
              </a:rPr>
              <a:t>1. </a:t>
            </a:r>
            <a:r>
              <a:rPr lang="uk-UA" sz="2800" dirty="0">
                <a:latin typeface="Arial" pitchFamily="34" charset="0"/>
                <a:cs typeface="Arial" pitchFamily="34" charset="0"/>
              </a:rPr>
              <a:t>Поняття біологічної доступності.</a:t>
            </a:r>
          </a:p>
        </p:txBody>
      </p:sp>
      <p:sp>
        <p:nvSpPr>
          <p:cNvPr id="6" name="Овал 5"/>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6</a:t>
            </a:fld>
            <a:endParaRPr lang="ru-RU" dirty="0">
              <a:solidFill>
                <a:schemeClr val="tx1"/>
              </a:solidFill>
            </a:endParaRPr>
          </a:p>
        </p:txBody>
      </p:sp>
      <p:sp>
        <p:nvSpPr>
          <p:cNvPr id="3" name="Прямоугольник 2"/>
          <p:cNvSpPr/>
          <p:nvPr/>
        </p:nvSpPr>
        <p:spPr>
          <a:xfrm>
            <a:off x="185712" y="2085601"/>
            <a:ext cx="8712968" cy="252376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r>
              <a:rPr lang="uk-UA" b="1" dirty="0" smtClean="0">
                <a:latin typeface="Arial" pitchFamily="34" charset="0"/>
                <a:cs typeface="Arial" pitchFamily="34" charset="0"/>
              </a:rPr>
              <a:t>Відносна БД (ВБД) визначає </a:t>
            </a:r>
            <a:r>
              <a:rPr lang="ru-RU" b="1" dirty="0" err="1">
                <a:latin typeface="Arial" pitchFamily="34" charset="0"/>
                <a:cs typeface="Arial" pitchFamily="34" charset="0"/>
              </a:rPr>
              <a:t>ст</a:t>
            </a:r>
            <a:r>
              <a:rPr lang="uk-UA" b="1" dirty="0" err="1">
                <a:latin typeface="Arial" pitchFamily="34" charset="0"/>
                <a:cs typeface="Arial" pitchFamily="34" charset="0"/>
              </a:rPr>
              <a:t>упінь</a:t>
            </a:r>
            <a:r>
              <a:rPr lang="uk-UA" b="1" dirty="0">
                <a:latin typeface="Arial" pitchFamily="34" charset="0"/>
                <a:cs typeface="Arial" pitchFamily="34" charset="0"/>
              </a:rPr>
              <a:t> всмоктування досліджуваного лікарського препарату до препарату </a:t>
            </a:r>
            <a:r>
              <a:rPr lang="uk-UA" b="1" dirty="0" smtClean="0">
                <a:latin typeface="Arial" pitchFamily="34" charset="0"/>
                <a:cs typeface="Arial" pitchFamily="34" charset="0"/>
              </a:rPr>
              <a:t>порівняння. </a:t>
            </a:r>
            <a:r>
              <a:rPr lang="ru-RU" sz="2000" dirty="0">
                <a:latin typeface="Arial" pitchFamily="34" charset="0"/>
                <a:cs typeface="Arial" pitchFamily="34" charset="0"/>
              </a:rPr>
              <a:t>Для </a:t>
            </a:r>
            <a:r>
              <a:rPr lang="uk-UA" sz="2000" dirty="0">
                <a:latin typeface="Arial" pitchFamily="34" charset="0"/>
                <a:cs typeface="Arial" pitchFamily="34" charset="0"/>
              </a:rPr>
              <a:t>визначення ВБД використовують дані про рівень утримання лікарської речовини в крові або його екскреції з сечею після одноразового або багаторазового введення.  Достовірність отриманих результатів значно збільшується при використанні перехресного методу </a:t>
            </a:r>
            <a:r>
              <a:rPr lang="uk-UA" sz="2000" dirty="0" smtClean="0">
                <a:latin typeface="Arial" pitchFamily="34" charset="0"/>
                <a:cs typeface="Arial" pitchFamily="34" charset="0"/>
              </a:rPr>
              <a:t>дослідження, </a:t>
            </a:r>
            <a:r>
              <a:rPr lang="uk-UA" sz="2000" dirty="0">
                <a:latin typeface="Arial" pitchFamily="34" charset="0"/>
                <a:cs typeface="Arial" pitchFamily="34" charset="0"/>
              </a:rPr>
              <a:t>що дозволяє усунути різницю, що пов’язана з впливом фізіологічного і патологічного стану організму на біологічну доступність лікарської речовини.</a:t>
            </a:r>
            <a:endParaRPr lang="ru-RU" sz="2000" dirty="0">
              <a:latin typeface="Arial" pitchFamily="34" charset="0"/>
              <a:cs typeface="Arial" pitchFamily="34" charset="0"/>
            </a:endParaRPr>
          </a:p>
        </p:txBody>
      </p:sp>
      <p:sp>
        <p:nvSpPr>
          <p:cNvPr id="7" name="Прямоугольник 6"/>
          <p:cNvSpPr/>
          <p:nvPr/>
        </p:nvSpPr>
        <p:spPr>
          <a:xfrm>
            <a:off x="670685" y="1340768"/>
            <a:ext cx="7743018" cy="830997"/>
          </a:xfrm>
          <a:prstGeom prst="rect">
            <a:avLst/>
          </a:prstGeom>
          <a:noFill/>
        </p:spPr>
        <p:txBody>
          <a:bodyPr wrap="none" lIns="91440" tIns="45720" rIns="91440" bIns="45720">
            <a:spAutoFit/>
          </a:bodyPr>
          <a:lstStyle/>
          <a:p>
            <a:pPr algn="ctr"/>
            <a:r>
              <a:rPr lang="ru-RU"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Відносна</a:t>
            </a:r>
            <a:r>
              <a:rPr lang="ru-RU"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uk-UA" sz="4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біодостУпність</a:t>
            </a:r>
            <a:endParaRPr lang="uk-UA"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Блок-схема: альтернативный процесс 13"/>
          <p:cNvSpPr/>
          <p:nvPr/>
        </p:nvSpPr>
        <p:spPr>
          <a:xfrm>
            <a:off x="185712" y="4745553"/>
            <a:ext cx="8742923" cy="180020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marL="342900" lvl="0" indent="-342900" algn="just">
              <a:buFont typeface="+mj-lt"/>
              <a:buAutoNum type="arabicPeriod"/>
            </a:pPr>
            <a:r>
              <a:rPr lang="uk-UA" sz="1600" b="1" i="1" dirty="0" smtClean="0">
                <a:solidFill>
                  <a:schemeClr val="bg2">
                    <a:lumMod val="10000"/>
                  </a:schemeClr>
                </a:solidFill>
                <a:latin typeface="Arial" pitchFamily="34" charset="0"/>
                <a:cs typeface="Arial" pitchFamily="34" charset="0"/>
              </a:rPr>
              <a:t>визначають </a:t>
            </a:r>
            <a:r>
              <a:rPr lang="uk-UA" sz="1600" b="1" i="1" dirty="0">
                <a:solidFill>
                  <a:schemeClr val="bg2">
                    <a:lumMod val="10000"/>
                  </a:schemeClr>
                </a:solidFill>
                <a:latin typeface="Arial" pitchFamily="34" charset="0"/>
                <a:cs typeface="Arial" pitchFamily="34" charset="0"/>
              </a:rPr>
              <a:t>для </a:t>
            </a:r>
            <a:r>
              <a:rPr lang="uk-UA" sz="1600" b="1" i="1" dirty="0" err="1">
                <a:solidFill>
                  <a:schemeClr val="bg2">
                    <a:lumMod val="10000"/>
                  </a:schemeClr>
                </a:solidFill>
                <a:latin typeface="Arial" pitchFamily="34" charset="0"/>
                <a:cs typeface="Arial" pitchFamily="34" charset="0"/>
              </a:rPr>
              <a:t>генериків</a:t>
            </a:r>
            <a:r>
              <a:rPr lang="uk-UA" sz="1600" b="1" i="1" dirty="0">
                <a:solidFill>
                  <a:schemeClr val="bg2">
                    <a:lumMod val="10000"/>
                  </a:schemeClr>
                </a:solidFill>
                <a:latin typeface="Arial" pitchFamily="34" charset="0"/>
                <a:cs typeface="Arial" pitchFamily="34" charset="0"/>
              </a:rPr>
              <a:t> при зміні технології виробництва і для препаратів, які вироблені різними </a:t>
            </a:r>
            <a:r>
              <a:rPr lang="uk-UA" sz="1600" b="1" i="1" dirty="0" smtClean="0">
                <a:solidFill>
                  <a:schemeClr val="bg2">
                    <a:lumMod val="10000"/>
                  </a:schemeClr>
                </a:solidFill>
                <a:latin typeface="Arial" pitchFamily="34" charset="0"/>
                <a:cs typeface="Arial" pitchFamily="34" charset="0"/>
              </a:rPr>
              <a:t>фірмами;</a:t>
            </a:r>
            <a:endParaRPr lang="uk-UA" sz="1600" b="1" i="1" dirty="0">
              <a:solidFill>
                <a:schemeClr val="bg2">
                  <a:lumMod val="10000"/>
                </a:schemeClr>
              </a:solidFill>
              <a:latin typeface="Arial" pitchFamily="34" charset="0"/>
              <a:cs typeface="Arial" pitchFamily="34" charset="0"/>
            </a:endParaRPr>
          </a:p>
          <a:p>
            <a:pPr marL="342900" indent="-342900" algn="just">
              <a:buFont typeface="+mj-lt"/>
              <a:buAutoNum type="arabicPeriod"/>
            </a:pPr>
            <a:r>
              <a:rPr lang="uk-UA" sz="1600" b="1" i="1" dirty="0">
                <a:solidFill>
                  <a:schemeClr val="bg2">
                    <a:lumMod val="10000"/>
                  </a:schemeClr>
                </a:solidFill>
                <a:latin typeface="Arial" pitchFamily="34" charset="0"/>
                <a:cs typeface="Arial" pitchFamily="34" charset="0"/>
              </a:rPr>
              <a:t>встановлюють для лікарських препаратів при одному і тому ж шляху введення, але можна визначати ВБД і при різних шляхах </a:t>
            </a:r>
            <a:r>
              <a:rPr lang="uk-UA" sz="1600" b="1" i="1" dirty="0" smtClean="0">
                <a:solidFill>
                  <a:schemeClr val="bg2">
                    <a:lumMod val="10000"/>
                  </a:schemeClr>
                </a:solidFill>
                <a:latin typeface="Arial" pitchFamily="34" charset="0"/>
                <a:cs typeface="Arial" pitchFamily="34" charset="0"/>
              </a:rPr>
              <a:t>ведення;</a:t>
            </a:r>
            <a:endParaRPr lang="uk-UA" sz="1600" b="1" i="1" dirty="0">
              <a:solidFill>
                <a:schemeClr val="bg2">
                  <a:lumMod val="10000"/>
                </a:schemeClr>
              </a:solidFill>
              <a:latin typeface="Arial" pitchFamily="34" charset="0"/>
              <a:cs typeface="Arial" pitchFamily="34" charset="0"/>
            </a:endParaRPr>
          </a:p>
          <a:p>
            <a:pPr marL="342900" lvl="0" indent="-342900" algn="just">
              <a:buFont typeface="+mj-lt"/>
              <a:buAutoNum type="arabicPeriod"/>
            </a:pPr>
            <a:r>
              <a:rPr lang="uk-UA" sz="1600" b="1" i="1" dirty="0" smtClean="0">
                <a:solidFill>
                  <a:schemeClr val="bg2">
                    <a:lumMod val="10000"/>
                  </a:schemeClr>
                </a:solidFill>
                <a:latin typeface="Arial" pitchFamily="34" charset="0"/>
                <a:cs typeface="Arial" pitchFamily="34" charset="0"/>
              </a:rPr>
              <a:t>визначають </a:t>
            </a:r>
            <a:r>
              <a:rPr lang="uk-UA" sz="1600" b="1" i="1" dirty="0">
                <a:solidFill>
                  <a:schemeClr val="bg2">
                    <a:lumMod val="10000"/>
                  </a:schemeClr>
                </a:solidFill>
                <a:latin typeface="Arial" pitchFamily="34" charset="0"/>
                <a:cs typeface="Arial" pitchFamily="34" charset="0"/>
              </a:rPr>
              <a:t>при порівнянні </a:t>
            </a:r>
            <a:r>
              <a:rPr lang="uk-UA" sz="1600" b="1" i="1" dirty="0" smtClean="0">
                <a:solidFill>
                  <a:schemeClr val="bg2">
                    <a:lumMod val="10000"/>
                  </a:schemeClr>
                </a:solidFill>
                <a:latin typeface="Arial" pitchFamily="34" charset="0"/>
                <a:cs typeface="Arial" pitchFamily="34" charset="0"/>
              </a:rPr>
              <a:t>БД </a:t>
            </a:r>
            <a:r>
              <a:rPr lang="uk-UA" sz="1600" b="1" i="1" dirty="0">
                <a:solidFill>
                  <a:schemeClr val="bg2">
                    <a:lumMod val="10000"/>
                  </a:schemeClr>
                </a:solidFill>
                <a:latin typeface="Arial" pitchFamily="34" charset="0"/>
                <a:cs typeface="Arial" pitchFamily="34" charset="0"/>
              </a:rPr>
              <a:t>двох різних лікарських форм для </a:t>
            </a:r>
            <a:r>
              <a:rPr lang="uk-UA" sz="1600" b="1" i="1" dirty="0" err="1">
                <a:solidFill>
                  <a:schemeClr val="bg2">
                    <a:lumMod val="10000"/>
                  </a:schemeClr>
                </a:solidFill>
                <a:latin typeface="Arial" pitchFamily="34" charset="0"/>
                <a:cs typeface="Arial" pitchFamily="34" charset="0"/>
              </a:rPr>
              <a:t>несудинного</a:t>
            </a:r>
            <a:r>
              <a:rPr lang="uk-UA" sz="1600" b="1" i="1" dirty="0">
                <a:solidFill>
                  <a:schemeClr val="bg2">
                    <a:lumMod val="10000"/>
                  </a:schemeClr>
                </a:solidFill>
                <a:latin typeface="Arial" pitchFamily="34" charset="0"/>
                <a:cs typeface="Arial" pitchFamily="34" charset="0"/>
              </a:rPr>
              <a:t> ведення однієї і тієї ж лікарської </a:t>
            </a:r>
            <a:r>
              <a:rPr lang="uk-UA" sz="1600" b="1" i="1" dirty="0" smtClean="0">
                <a:solidFill>
                  <a:schemeClr val="bg2">
                    <a:lumMod val="10000"/>
                  </a:schemeClr>
                </a:solidFill>
                <a:latin typeface="Arial" pitchFamily="34" charset="0"/>
                <a:cs typeface="Arial" pitchFamily="34" charset="0"/>
              </a:rPr>
              <a:t>речовини.</a:t>
            </a:r>
            <a:endParaRPr lang="ru-RU" sz="1600" b="1" i="1" dirty="0">
              <a:solidFill>
                <a:schemeClr val="bg2">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27737423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2. Основні </a:t>
            </a:r>
            <a:r>
              <a:rPr lang="uk-UA" sz="2800" dirty="0">
                <a:latin typeface="Arial" pitchFamily="34" charset="0"/>
                <a:cs typeface="Arial" pitchFamily="34" charset="0"/>
              </a:rPr>
              <a:t>показники </a:t>
            </a:r>
            <a:r>
              <a:rPr lang="uk-UA" sz="2800" dirty="0" err="1">
                <a:latin typeface="Arial" pitchFamily="34" charset="0"/>
                <a:cs typeface="Arial" pitchFamily="34" charset="0"/>
              </a:rPr>
              <a:t>біодоступності</a:t>
            </a:r>
            <a:r>
              <a:rPr lang="uk-UA" sz="2800" dirty="0">
                <a:latin typeface="Arial" pitchFamily="34" charset="0"/>
                <a:cs typeface="Arial" pitchFamily="34" charset="0"/>
              </a:rPr>
              <a:t> лікарських </a:t>
            </a:r>
            <a:r>
              <a:rPr lang="uk-UA" sz="2800" dirty="0" smtClean="0">
                <a:latin typeface="Arial" pitchFamily="34" charset="0"/>
                <a:cs typeface="Arial" pitchFamily="34" charset="0"/>
              </a:rPr>
              <a:t>речовин</a:t>
            </a:r>
            <a:r>
              <a:rPr lang="uk-UA" sz="2800" dirty="0">
                <a:latin typeface="Arial" pitchFamily="34" charset="0"/>
                <a:cs typeface="Arial" pitchFamily="34" charset="0"/>
              </a:rPr>
              <a:t>.</a:t>
            </a:r>
            <a:endParaRPr lang="uk-UA" sz="2800" dirty="0"/>
          </a:p>
        </p:txBody>
      </p:sp>
      <p:sp>
        <p:nvSpPr>
          <p:cNvPr id="3" name="Объект 2"/>
          <p:cNvSpPr>
            <a:spLocks noGrp="1"/>
          </p:cNvSpPr>
          <p:nvPr>
            <p:ph idx="1"/>
          </p:nvPr>
        </p:nvSpPr>
        <p:spPr>
          <a:xfrm>
            <a:off x="0" y="1268760"/>
            <a:ext cx="9143999" cy="3168352"/>
          </a:xfrm>
        </p:spPr>
        <p:txBody>
          <a:bodyPr/>
          <a:lstStyle/>
          <a:p>
            <a:pPr marL="0" indent="0">
              <a:spcBef>
                <a:spcPts val="0"/>
              </a:spcBef>
              <a:buNone/>
            </a:pPr>
            <a:r>
              <a:rPr lang="uk-UA" sz="2800" dirty="0" smtClean="0">
                <a:latin typeface="Arial" pitchFamily="34" charset="0"/>
                <a:cs typeface="Arial" pitchFamily="34" charset="0"/>
              </a:rPr>
              <a:t>При </a:t>
            </a:r>
            <a:r>
              <a:rPr lang="uk-UA" sz="2800" dirty="0" err="1">
                <a:latin typeface="Arial" pitchFamily="34" charset="0"/>
                <a:cs typeface="Arial" pitchFamily="34" charset="0"/>
              </a:rPr>
              <a:t>ви</a:t>
            </a:r>
            <a:r>
              <a:rPr lang="uk-UA" sz="2800" dirty="0">
                <a:latin typeface="Arial" pitchFamily="34" charset="0"/>
                <a:cs typeface="Arial" pitchFamily="34" charset="0"/>
              </a:rPr>
              <a:t>вченні </a:t>
            </a:r>
            <a:r>
              <a:rPr lang="uk-UA" sz="2800" dirty="0" smtClean="0">
                <a:latin typeface="Arial" pitchFamily="34" charset="0"/>
                <a:cs typeface="Arial" pitchFamily="34" charset="0"/>
              </a:rPr>
              <a:t>БД лікарських </a:t>
            </a:r>
            <a:r>
              <a:rPr lang="uk-UA" sz="2800" dirty="0">
                <a:latin typeface="Arial" pitchFamily="34" charset="0"/>
                <a:cs typeface="Arial" pitchFamily="34" charset="0"/>
              </a:rPr>
              <a:t>препаратів найбільш важливими є наступні параметри:</a:t>
            </a:r>
          </a:p>
          <a:p>
            <a:pPr>
              <a:spcBef>
                <a:spcPts val="0"/>
              </a:spcBef>
            </a:pPr>
            <a:r>
              <a:rPr lang="uk-UA" sz="2800" dirty="0" smtClean="0">
                <a:latin typeface="Arial" pitchFamily="34" charset="0"/>
                <a:cs typeface="Arial" pitchFamily="34" charset="0"/>
              </a:rPr>
              <a:t>максимум </a:t>
            </a:r>
            <a:r>
              <a:rPr lang="uk-UA" sz="2800" dirty="0">
                <a:latin typeface="Arial" pitchFamily="34" charset="0"/>
                <a:cs typeface="Arial" pitchFamily="34" charset="0"/>
              </a:rPr>
              <a:t>(пік) концентрації лікарської речовини в </a:t>
            </a:r>
            <a:r>
              <a:rPr lang="uk-UA" sz="2800" dirty="0" smtClean="0">
                <a:latin typeface="Arial" pitchFamily="34" charset="0"/>
                <a:cs typeface="Arial" pitchFamily="34" charset="0"/>
              </a:rPr>
              <a:t>у біологічній рідині (</a:t>
            </a:r>
            <a:r>
              <a:rPr lang="ru-RU" sz="2800" b="1" dirty="0"/>
              <a:t>С </a:t>
            </a:r>
            <a:r>
              <a:rPr lang="en-US" sz="2800" b="1" baseline="-25000" dirty="0" smtClean="0"/>
              <a:t>max</a:t>
            </a:r>
            <a:r>
              <a:rPr lang="uk-UA" sz="2800" dirty="0" smtClean="0">
                <a:latin typeface="Arial" pitchFamily="34" charset="0"/>
                <a:cs typeface="Arial" pitchFamily="34" charset="0"/>
              </a:rPr>
              <a:t>);</a:t>
            </a:r>
            <a:endParaRPr lang="uk-UA" sz="2800" dirty="0">
              <a:latin typeface="Arial" pitchFamily="34" charset="0"/>
              <a:cs typeface="Arial" pitchFamily="34" charset="0"/>
            </a:endParaRPr>
          </a:p>
          <a:p>
            <a:pPr>
              <a:spcBef>
                <a:spcPts val="0"/>
              </a:spcBef>
            </a:pPr>
            <a:r>
              <a:rPr lang="uk-UA" sz="2800" dirty="0" smtClean="0">
                <a:latin typeface="Arial" pitchFamily="34" charset="0"/>
                <a:cs typeface="Arial" pitchFamily="34" charset="0"/>
              </a:rPr>
              <a:t>час </a:t>
            </a:r>
            <a:r>
              <a:rPr lang="uk-UA" sz="2800" dirty="0">
                <a:latin typeface="Arial" pitchFamily="34" charset="0"/>
                <a:cs typeface="Arial" pitchFamily="34" charset="0"/>
              </a:rPr>
              <a:t>досягнення максимальної </a:t>
            </a:r>
            <a:r>
              <a:rPr lang="uk-UA" sz="2800" dirty="0" smtClean="0">
                <a:latin typeface="Arial" pitchFamily="34" charset="0"/>
                <a:cs typeface="Arial" pitchFamily="34" charset="0"/>
              </a:rPr>
              <a:t>концентрації (</a:t>
            </a:r>
            <a:r>
              <a:rPr lang="en-US" sz="2800" b="1" dirty="0"/>
              <a:t>t </a:t>
            </a:r>
            <a:r>
              <a:rPr lang="en-US" sz="2800" b="1" baseline="-25000" dirty="0" smtClean="0"/>
              <a:t>max</a:t>
            </a:r>
            <a:r>
              <a:rPr lang="uk-UA" sz="2800" dirty="0" smtClean="0">
                <a:latin typeface="Arial" pitchFamily="34" charset="0"/>
                <a:cs typeface="Arial" pitchFamily="34" charset="0"/>
              </a:rPr>
              <a:t>);</a:t>
            </a:r>
            <a:endParaRPr lang="uk-UA" sz="2800" dirty="0">
              <a:latin typeface="Arial" pitchFamily="34" charset="0"/>
              <a:cs typeface="Arial" pitchFamily="34" charset="0"/>
            </a:endParaRPr>
          </a:p>
          <a:p>
            <a:pPr>
              <a:spcBef>
                <a:spcPts val="0"/>
              </a:spcBef>
            </a:pPr>
            <a:r>
              <a:rPr lang="uk-UA" sz="2800" dirty="0" smtClean="0">
                <a:latin typeface="Arial" pitchFamily="34" charset="0"/>
                <a:cs typeface="Arial" pitchFamily="34" charset="0"/>
              </a:rPr>
              <a:t>площа </a:t>
            </a:r>
            <a:r>
              <a:rPr lang="uk-UA" sz="2800" dirty="0">
                <a:latin typeface="Arial" pitchFamily="34" charset="0"/>
                <a:cs typeface="Arial" pitchFamily="34" charset="0"/>
              </a:rPr>
              <a:t>під кривої зміни концентрації лікарської речовини в плазмі або сироватці крові в </a:t>
            </a:r>
            <a:r>
              <a:rPr lang="uk-UA" sz="2800" dirty="0" smtClean="0">
                <a:latin typeface="Arial" pitchFamily="34" charset="0"/>
                <a:cs typeface="Arial" pitchFamily="34" charset="0"/>
              </a:rPr>
              <a:t>часі (</a:t>
            </a:r>
            <a:r>
              <a:rPr lang="en-US" sz="2800" b="1" dirty="0"/>
              <a:t>AUC</a:t>
            </a:r>
            <a:r>
              <a:rPr lang="uk-UA" sz="2800" dirty="0" smtClean="0">
                <a:latin typeface="Arial" pitchFamily="34" charset="0"/>
                <a:cs typeface="Arial" pitchFamily="34" charset="0"/>
              </a:rPr>
              <a:t>).</a:t>
            </a:r>
            <a:endParaRPr lang="uk-UA" dirty="0"/>
          </a:p>
        </p:txBody>
      </p:sp>
      <p:sp>
        <p:nvSpPr>
          <p:cNvPr id="5" name="Rectangle 8"/>
          <p:cNvSpPr>
            <a:spLocks noChangeArrowheads="1"/>
          </p:cNvSpPr>
          <p:nvPr/>
        </p:nvSpPr>
        <p:spPr bwMode="auto">
          <a:xfrm>
            <a:off x="107504" y="4365104"/>
            <a:ext cx="8928992" cy="2276872"/>
          </a:xfrm>
          <a:prstGeom prst="rect">
            <a:avLst/>
          </a:prstGeom>
          <a:solidFill>
            <a:srgbClr val="FF7C80">
              <a:alpha val="50196"/>
            </a:srgbClr>
          </a:solidFill>
          <a:ln w="9525" algn="ctr">
            <a:solidFill>
              <a:schemeClr val="tx1"/>
            </a:solidFill>
            <a:miter lim="800000"/>
            <a:headEnd/>
            <a:tailEnd/>
          </a:ln>
          <a:effectLst/>
          <a:scene3d>
            <a:camera prst="orthographicFront"/>
            <a:lightRig rig="threePt" dir="t"/>
          </a:scene3d>
          <a:sp3d>
            <a:bevelT/>
          </a:sp3d>
        </p:spPr>
        <p:txBody>
          <a:bodyPr/>
          <a:lstStyle/>
          <a:p>
            <a:r>
              <a:rPr lang="uk-UA" b="1" dirty="0">
                <a:latin typeface="Arial" pitchFamily="34" charset="0"/>
                <a:cs typeface="Arial" pitchFamily="34" charset="0"/>
              </a:rPr>
              <a:t>Для опису </a:t>
            </a:r>
            <a:r>
              <a:rPr lang="uk-UA" b="1" dirty="0" err="1" smtClean="0">
                <a:latin typeface="Arial" pitchFamily="34" charset="0"/>
                <a:cs typeface="Arial" pitchFamily="34" charset="0"/>
              </a:rPr>
              <a:t>фармакокінетичних</a:t>
            </a:r>
            <a:r>
              <a:rPr lang="uk-UA" b="1" dirty="0" smtClean="0">
                <a:latin typeface="Arial" pitchFamily="34" charset="0"/>
                <a:cs typeface="Arial" pitchFamily="34" charset="0"/>
              </a:rPr>
              <a:t> </a:t>
            </a:r>
            <a:r>
              <a:rPr lang="uk-UA" b="1" dirty="0">
                <a:latin typeface="Arial" pitchFamily="34" charset="0"/>
                <a:cs typeface="Arial" pitchFamily="34" charset="0"/>
              </a:rPr>
              <a:t>процесів застосовують ряд параметрів, до основних з яких, можна віднести:</a:t>
            </a:r>
          </a:p>
          <a:p>
            <a:pPr algn="l"/>
            <a:r>
              <a:rPr lang="uk-UA" b="1" dirty="0">
                <a:latin typeface="Arial" pitchFamily="34" charset="0"/>
                <a:cs typeface="Arial" pitchFamily="34" charset="0"/>
              </a:rPr>
              <a:t>Т</a:t>
            </a:r>
            <a:r>
              <a:rPr lang="uk-UA" b="1" baseline="-25000" dirty="0">
                <a:latin typeface="Arial" pitchFamily="34" charset="0"/>
                <a:cs typeface="Arial" pitchFamily="34" charset="0"/>
              </a:rPr>
              <a:t>0,5</a:t>
            </a:r>
            <a:r>
              <a:rPr lang="uk-UA" b="1" dirty="0">
                <a:latin typeface="Arial" pitchFamily="34" charset="0"/>
                <a:cs typeface="Arial" pitchFamily="34" charset="0"/>
              </a:rPr>
              <a:t> – період </a:t>
            </a:r>
            <a:r>
              <a:rPr lang="uk-UA" b="1" dirty="0" err="1">
                <a:latin typeface="Arial" pitchFamily="34" charset="0"/>
                <a:cs typeface="Arial" pitchFamily="34" charset="0"/>
              </a:rPr>
              <a:t>напіввиведення</a:t>
            </a:r>
            <a:r>
              <a:rPr lang="uk-UA" b="1" dirty="0">
                <a:latin typeface="Arial" pitchFamily="34" charset="0"/>
                <a:cs typeface="Arial" pitchFamily="34" charset="0"/>
              </a:rPr>
              <a:t> препарату;</a:t>
            </a:r>
          </a:p>
          <a:p>
            <a:pPr algn="l"/>
            <a:r>
              <a:rPr lang="uk-UA" b="1" dirty="0" err="1">
                <a:latin typeface="Arial" pitchFamily="34" charset="0"/>
                <a:cs typeface="Arial" pitchFamily="34" charset="0"/>
              </a:rPr>
              <a:t>Кel</a:t>
            </a:r>
            <a:r>
              <a:rPr lang="uk-UA" b="1" dirty="0">
                <a:latin typeface="Arial" pitchFamily="34" charset="0"/>
                <a:cs typeface="Arial" pitchFamily="34" charset="0"/>
              </a:rPr>
              <a:t> – константа елімінації;</a:t>
            </a:r>
          </a:p>
          <a:p>
            <a:pPr algn="l"/>
            <a:r>
              <a:rPr lang="uk-UA" b="1" dirty="0" err="1">
                <a:latin typeface="Arial" pitchFamily="34" charset="0"/>
                <a:cs typeface="Arial" pitchFamily="34" charset="0"/>
              </a:rPr>
              <a:t>Cl</a:t>
            </a:r>
            <a:r>
              <a:rPr lang="uk-UA" b="1" baseline="-25000" dirty="0" err="1">
                <a:latin typeface="Arial" pitchFamily="34" charset="0"/>
                <a:cs typeface="Arial" pitchFamily="34" charset="0"/>
              </a:rPr>
              <a:t>t</a:t>
            </a:r>
            <a:r>
              <a:rPr lang="uk-UA" b="1" dirty="0">
                <a:latin typeface="Arial" pitchFamily="34" charset="0"/>
                <a:cs typeface="Arial" pitchFamily="34" charset="0"/>
              </a:rPr>
              <a:t> – загальний кліренс;</a:t>
            </a:r>
          </a:p>
          <a:p>
            <a:pPr algn="l"/>
            <a:r>
              <a:rPr lang="uk-UA" b="1" dirty="0" err="1">
                <a:latin typeface="Arial" pitchFamily="34" charset="0"/>
                <a:cs typeface="Arial" pitchFamily="34" charset="0"/>
              </a:rPr>
              <a:t>V</a:t>
            </a:r>
            <a:r>
              <a:rPr lang="uk-UA" b="1" baseline="-25000" dirty="0" err="1">
                <a:latin typeface="Arial" pitchFamily="34" charset="0"/>
                <a:cs typeface="Arial" pitchFamily="34" charset="0"/>
              </a:rPr>
              <a:t>d</a:t>
            </a:r>
            <a:r>
              <a:rPr lang="uk-UA" b="1" dirty="0">
                <a:latin typeface="Arial" pitchFamily="34" charset="0"/>
                <a:cs typeface="Arial" pitchFamily="34" charset="0"/>
              </a:rPr>
              <a:t> – об'єм розподілу;</a:t>
            </a:r>
          </a:p>
          <a:p>
            <a:pPr algn="l"/>
            <a:r>
              <a:rPr lang="uk-UA" b="1" dirty="0">
                <a:latin typeface="Arial" pitchFamily="34" charset="0"/>
                <a:cs typeface="Arial" pitchFamily="34" charset="0"/>
              </a:rPr>
              <a:t>МКТ – середній час утримання препарату в крові;</a:t>
            </a:r>
          </a:p>
          <a:p>
            <a:pPr algn="l"/>
            <a:r>
              <a:rPr lang="uk-UA" b="1" dirty="0">
                <a:latin typeface="Arial" pitchFamily="34" charset="0"/>
                <a:cs typeface="Arial" pitchFamily="34" charset="0"/>
              </a:rPr>
              <a:t>АБД, ОБД  (або f) – абсолютна або відносна </a:t>
            </a:r>
            <a:r>
              <a:rPr lang="uk-UA" b="1" dirty="0" err="1">
                <a:latin typeface="Arial" pitchFamily="34" charset="0"/>
                <a:cs typeface="Arial" pitchFamily="34" charset="0"/>
              </a:rPr>
              <a:t>біодоступність</a:t>
            </a:r>
            <a:r>
              <a:rPr lang="uk-UA" b="1" dirty="0">
                <a:latin typeface="Arial" pitchFamily="34" charset="0"/>
                <a:cs typeface="Arial" pitchFamily="34" charset="0"/>
              </a:rPr>
              <a:t> препарату.</a:t>
            </a:r>
            <a:endParaRPr lang="ru-RU" b="1" dirty="0">
              <a:latin typeface="Arial" pitchFamily="34" charset="0"/>
              <a:cs typeface="Arial" pitchFamily="34" charset="0"/>
            </a:endParaRP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7</a:t>
            </a:fld>
            <a:endParaRPr lang="ru-RU" dirty="0">
              <a:solidFill>
                <a:schemeClr val="tx1"/>
              </a:solidFill>
            </a:endParaRPr>
          </a:p>
        </p:txBody>
      </p:sp>
    </p:spTree>
    <p:extLst>
      <p:ext uri="{BB962C8B-B14F-4D97-AF65-F5344CB8AC3E}">
        <p14:creationId xmlns:p14="http://schemas.microsoft.com/office/powerpoint/2010/main" val="3905831230"/>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3. Фармацевтичні чинники.</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8</a:t>
            </a:fld>
            <a:endParaRPr lang="ru-RU" dirty="0">
              <a:solidFill>
                <a:schemeClr val="tx1"/>
              </a:solidFill>
            </a:endParaRPr>
          </a:p>
        </p:txBody>
      </p:sp>
      <p:sp>
        <p:nvSpPr>
          <p:cNvPr id="6" name="Прямоугольник 5"/>
          <p:cNvSpPr/>
          <p:nvPr/>
        </p:nvSpPr>
        <p:spPr>
          <a:xfrm>
            <a:off x="0" y="1484784"/>
            <a:ext cx="9144000" cy="4093428"/>
          </a:xfrm>
          <a:prstGeom prst="rect">
            <a:avLst/>
          </a:prstGeom>
        </p:spPr>
        <p:txBody>
          <a:bodyPr wrap="square">
            <a:spAutoFit/>
          </a:bodyPr>
          <a:lstStyle/>
          <a:p>
            <a:pPr algn="just"/>
            <a:r>
              <a:rPr lang="uk-UA" sz="2000" b="1" dirty="0">
                <a:latin typeface="Arial" pitchFamily="34" charset="0"/>
                <a:cs typeface="Arial" pitchFamily="34" charset="0"/>
              </a:rPr>
              <a:t>ФАРМАЦЕВТИЧНІ ЧИННИКИ</a:t>
            </a:r>
            <a:r>
              <a:rPr lang="uk-UA" sz="2000" dirty="0">
                <a:latin typeface="Arial" pitchFamily="34" charset="0"/>
                <a:cs typeface="Arial" pitchFamily="34" charset="0"/>
              </a:rPr>
              <a:t>, які впливають на ступінь і тривалість фармакологічної дії </a:t>
            </a:r>
            <a:r>
              <a:rPr lang="uk-UA" sz="2000" dirty="0" smtClean="0">
                <a:latin typeface="Arial" pitchFamily="34" charset="0"/>
                <a:cs typeface="Arial" pitchFamily="34" charset="0"/>
              </a:rPr>
              <a:t>лікарських препаратів, </a:t>
            </a:r>
            <a:r>
              <a:rPr lang="uk-UA" sz="2000" dirty="0">
                <a:latin typeface="Arial" pitchFamily="34" charset="0"/>
                <a:cs typeface="Arial" pitchFamily="34" charset="0"/>
              </a:rPr>
              <a:t>поділяють на </a:t>
            </a:r>
            <a:r>
              <a:rPr lang="uk-UA" sz="2000" b="1" i="1" u="sng" dirty="0">
                <a:latin typeface="Arial" pitchFamily="34" charset="0"/>
                <a:cs typeface="Arial" pitchFamily="34" charset="0"/>
              </a:rPr>
              <a:t>5 основних груп: фізичний стан лікарських речовин, проста хімічна модифікація, допоміжні речовини, вид лікарської форми і шляхи її введення в організм, технологічні процеси</a:t>
            </a:r>
            <a:r>
              <a:rPr lang="uk-UA" sz="2000" dirty="0">
                <a:latin typeface="Arial" pitchFamily="34" charset="0"/>
                <a:cs typeface="Arial" pitchFamily="34" charset="0"/>
              </a:rPr>
              <a:t>. Всі ці чинники суттєво змінюють ступінь терапевтичного ефекту </a:t>
            </a:r>
            <a:r>
              <a:rPr lang="uk-UA" sz="2000" dirty="0" smtClean="0">
                <a:latin typeface="Arial" pitchFamily="34" charset="0"/>
                <a:cs typeface="Arial" pitchFamily="34" charset="0"/>
              </a:rPr>
              <a:t>лікарського препарату. </a:t>
            </a:r>
            <a:r>
              <a:rPr lang="uk-UA" sz="2000" dirty="0">
                <a:latin typeface="Arial" pitchFamily="34" charset="0"/>
                <a:cs typeface="Arial" pitchFamily="34" charset="0"/>
              </a:rPr>
              <a:t>Вони можуть посилювати або, навпаки, зменшувати його. Крім того, </a:t>
            </a:r>
            <a:r>
              <a:rPr lang="uk-UA" sz="2000" dirty="0" smtClean="0">
                <a:latin typeface="Arial" pitchFamily="34" charset="0"/>
                <a:cs typeface="Arial" pitchFamily="34" charset="0"/>
              </a:rPr>
              <a:t>фармацевтичні чинники </a:t>
            </a:r>
            <a:r>
              <a:rPr lang="uk-UA" sz="2000" dirty="0">
                <a:latin typeface="Arial" pitchFamily="34" charset="0"/>
                <a:cs typeface="Arial" pitchFamily="34" charset="0"/>
              </a:rPr>
              <a:t>можуть усувати побічну дію </a:t>
            </a:r>
            <a:r>
              <a:rPr lang="uk-UA" sz="2000" dirty="0" smtClean="0">
                <a:latin typeface="Arial" pitchFamily="34" charset="0"/>
                <a:cs typeface="Arial" pitchFamily="34" charset="0"/>
              </a:rPr>
              <a:t>лікарського препарату </a:t>
            </a:r>
            <a:r>
              <a:rPr lang="uk-UA" sz="2000" dirty="0">
                <a:latin typeface="Arial" pitchFamily="34" charset="0"/>
                <a:cs typeface="Arial" pitchFamily="34" charset="0"/>
              </a:rPr>
              <a:t>або сприяти її проявам. Від </a:t>
            </a:r>
            <a:r>
              <a:rPr lang="uk-UA" sz="2000" dirty="0" smtClean="0">
                <a:latin typeface="Arial" pitchFamily="34" charset="0"/>
                <a:cs typeface="Arial" pitchFamily="34" charset="0"/>
              </a:rPr>
              <a:t>фармацевтичних чинників </a:t>
            </a:r>
            <a:r>
              <a:rPr lang="uk-UA" sz="2000" dirty="0">
                <a:latin typeface="Arial" pitchFamily="34" charset="0"/>
                <a:cs typeface="Arial" pitchFamily="34" charset="0"/>
              </a:rPr>
              <a:t>залежать процеси всмоктування, </a:t>
            </a:r>
            <a:r>
              <a:rPr lang="uk-UA" sz="2000" dirty="0" err="1" smtClean="0">
                <a:latin typeface="Arial" pitchFamily="34" charset="0"/>
                <a:cs typeface="Arial" pitchFamily="34" charset="0"/>
              </a:rPr>
              <a:t>біотрансфор-мації</a:t>
            </a:r>
            <a:r>
              <a:rPr lang="uk-UA" sz="2000" dirty="0" smtClean="0">
                <a:latin typeface="Arial" pitchFamily="34" charset="0"/>
                <a:cs typeface="Arial" pitchFamily="34" charset="0"/>
              </a:rPr>
              <a:t> </a:t>
            </a:r>
            <a:r>
              <a:rPr lang="uk-UA" sz="2000" dirty="0">
                <a:latin typeface="Arial" pitchFamily="34" charset="0"/>
                <a:cs typeface="Arial" pitchFamily="34" charset="0"/>
              </a:rPr>
              <a:t>та елімінації препаратів з організму. Тому при розробленні складу і технології нових </a:t>
            </a:r>
            <a:r>
              <a:rPr lang="uk-UA" sz="2000" dirty="0" smtClean="0">
                <a:latin typeface="Arial" pitchFamily="34" charset="0"/>
                <a:cs typeface="Arial" pitchFamily="34" charset="0"/>
              </a:rPr>
              <a:t>лікарських препаратів </a:t>
            </a:r>
            <a:r>
              <a:rPr lang="uk-UA" sz="2000" dirty="0">
                <a:latin typeface="Arial" pitchFamily="34" charset="0"/>
                <a:cs typeface="Arial" pitchFamily="34" charset="0"/>
              </a:rPr>
              <a:t>та вдосконаленні існуючих необхідно враховувати можливий вплив </a:t>
            </a:r>
            <a:r>
              <a:rPr lang="uk-UA" sz="2000" dirty="0" smtClean="0">
                <a:latin typeface="Arial" pitchFamily="34" charset="0"/>
                <a:cs typeface="Arial" pitchFamily="34" charset="0"/>
              </a:rPr>
              <a:t>фармацевтичних чинників на </a:t>
            </a:r>
            <a:r>
              <a:rPr lang="uk-UA" sz="2000" dirty="0">
                <a:latin typeface="Arial" pitchFamily="34" charset="0"/>
                <a:cs typeface="Arial" pitchFamily="34" charset="0"/>
              </a:rPr>
              <a:t>їх </a:t>
            </a:r>
            <a:r>
              <a:rPr lang="uk-UA" sz="2000" dirty="0" err="1">
                <a:latin typeface="Arial" pitchFamily="34" charset="0"/>
                <a:cs typeface="Arial" pitchFamily="34" charset="0"/>
              </a:rPr>
              <a:t>фармакодинаміку</a:t>
            </a:r>
            <a:r>
              <a:rPr lang="uk-UA" sz="2000" dirty="0">
                <a:latin typeface="Arial" pitchFamily="34" charset="0"/>
                <a:cs typeface="Arial" pitchFamily="34" charset="0"/>
              </a:rPr>
              <a:t> та фармакокінетику.</a:t>
            </a:r>
          </a:p>
        </p:txBody>
      </p:sp>
      <p:sp>
        <p:nvSpPr>
          <p:cNvPr id="14" name="Овальная выноска 13"/>
          <p:cNvSpPr/>
          <p:nvPr/>
        </p:nvSpPr>
        <p:spPr>
          <a:xfrm>
            <a:off x="4211960" y="5301208"/>
            <a:ext cx="4932040" cy="1019140"/>
          </a:xfrm>
          <a:prstGeom prst="wedgeEllipseCallout">
            <a:avLst>
              <a:gd name="adj1" fmla="val -35605"/>
              <a:gd name="adj2" fmla="val -52663"/>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http://www.pharmencyclopedia.com.ua/article/335/farmacevtichni-chinniki</a:t>
            </a:r>
            <a:endParaRPr lang="uk-UA" dirty="0"/>
          </a:p>
        </p:txBody>
      </p:sp>
    </p:spTree>
    <p:extLst>
      <p:ext uri="{BB962C8B-B14F-4D97-AF65-F5344CB8AC3E}">
        <p14:creationId xmlns:p14="http://schemas.microsoft.com/office/powerpoint/2010/main" val="290200282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latin typeface="Arial" pitchFamily="34" charset="0"/>
                <a:cs typeface="Arial" pitchFamily="34" charset="0"/>
              </a:rPr>
              <a:t>3. Фармацевтичні чинники.</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9</a:t>
            </a:fld>
            <a:endParaRPr lang="ru-RU" dirty="0">
              <a:solidFill>
                <a:schemeClr val="tx1"/>
              </a:solidFill>
            </a:endParaRPr>
          </a:p>
        </p:txBody>
      </p:sp>
      <p:sp>
        <p:nvSpPr>
          <p:cNvPr id="6" name="Прямоугольник 5"/>
          <p:cNvSpPr/>
          <p:nvPr/>
        </p:nvSpPr>
        <p:spPr>
          <a:xfrm>
            <a:off x="0" y="1247815"/>
            <a:ext cx="9144000" cy="5324535"/>
          </a:xfrm>
          <a:prstGeom prst="rect">
            <a:avLst/>
          </a:prstGeom>
        </p:spPr>
        <p:txBody>
          <a:bodyPr wrap="square">
            <a:spAutoFit/>
          </a:bodyPr>
          <a:lstStyle/>
          <a:p>
            <a:pPr algn="just"/>
            <a:r>
              <a:rPr lang="uk-UA" sz="2000" u="sng" dirty="0">
                <a:latin typeface="Arial" pitchFamily="34" charset="0"/>
                <a:cs typeface="Arial" pitchFamily="34" charset="0"/>
              </a:rPr>
              <a:t>Фізичний стан </a:t>
            </a:r>
            <a:r>
              <a:rPr lang="uk-UA" sz="2000" dirty="0">
                <a:latin typeface="Arial" pitchFamily="34" charset="0"/>
                <a:cs typeface="Arial" pitchFamily="34" charset="0"/>
              </a:rPr>
              <a:t>лікарської речовини містить такі чинники, як розмір часток (дисперсність), агрегатний стан, оптична активність, поверхневий натяг, </a:t>
            </a:r>
            <a:r>
              <a:rPr lang="uk-UA" sz="2000" dirty="0" err="1">
                <a:latin typeface="Arial" pitchFamily="34" charset="0"/>
                <a:cs typeface="Arial" pitchFamily="34" charset="0"/>
              </a:rPr>
              <a:t>рН</a:t>
            </a:r>
            <a:r>
              <a:rPr lang="uk-UA" sz="2000" dirty="0">
                <a:latin typeface="Arial" pitchFamily="34" charset="0"/>
                <a:cs typeface="Arial" pitchFamily="34" charset="0"/>
              </a:rPr>
              <a:t> розчину, поліморфізм та ін. </a:t>
            </a:r>
            <a:r>
              <a:rPr lang="uk-UA" sz="2000" u="sng" dirty="0">
                <a:latin typeface="Arial" pitchFamily="34" charset="0"/>
                <a:cs typeface="Arial" pitchFamily="34" charset="0"/>
              </a:rPr>
              <a:t>Проста хімічна модифікація </a:t>
            </a:r>
            <a:r>
              <a:rPr lang="uk-UA" sz="2000" dirty="0">
                <a:latin typeface="Arial" pitchFamily="34" charset="0"/>
                <a:cs typeface="Arial" pitchFamily="34" charset="0"/>
              </a:rPr>
              <a:t>лікарської речовини — стан, при якому одна й та ж сама лікарська речовина використовується в різних хімічних формах: сіль, кислота, основа, ефір, комплексна сполука та ін. </a:t>
            </a:r>
            <a:r>
              <a:rPr lang="uk-UA" sz="2000" u="sng" dirty="0">
                <a:latin typeface="Arial" pitchFamily="34" charset="0"/>
                <a:cs typeface="Arial" pitchFamily="34" charset="0"/>
              </a:rPr>
              <a:t>Допоміжні речовини</a:t>
            </a:r>
            <a:r>
              <a:rPr lang="uk-UA" sz="2000" dirty="0">
                <a:latin typeface="Arial" pitchFamily="34" charset="0"/>
                <a:cs typeface="Arial" pitchFamily="34" charset="0"/>
              </a:rPr>
              <a:t>, які застосовують у технології ЛП, також впливають на фармакологічну дію, при цьому має значення їх природа і кількість. Тому із існуючого широкого асортименту допоміжних речовин їх вибір повинен бути індивідуальним для кожного препарату. Оптимальна активність ЛП досягається призначенням його в </a:t>
            </a:r>
            <a:r>
              <a:rPr lang="uk-UA" sz="2000" u="sng" dirty="0">
                <a:latin typeface="Arial" pitchFamily="34" charset="0"/>
                <a:cs typeface="Arial" pitchFamily="34" charset="0"/>
              </a:rPr>
              <a:t>раціональній лікарській формі</a:t>
            </a:r>
            <a:r>
              <a:rPr lang="uk-UA" sz="2000" dirty="0">
                <a:latin typeface="Arial" pitchFamily="34" charset="0"/>
                <a:cs typeface="Arial" pitchFamily="34" charset="0"/>
              </a:rPr>
              <a:t>, яка, у свою чергу, визначає шлях уведення. Технологічні процеси (операції, обладнання), які застосовуються при приготуванні ЛП, також змінюють силу його терапевтичної дії. </a:t>
            </a:r>
            <a:r>
              <a:rPr lang="uk-UA" sz="2000" u="sng" dirty="0">
                <a:latin typeface="Arial" pitchFamily="34" charset="0"/>
                <a:cs typeface="Arial" pitchFamily="34" charset="0"/>
              </a:rPr>
              <a:t>Спосіб одержання ЛП</a:t>
            </a:r>
            <a:r>
              <a:rPr lang="uk-UA" sz="2000" dirty="0">
                <a:latin typeface="Arial" pitchFamily="34" charset="0"/>
                <a:cs typeface="Arial" pitchFamily="34" charset="0"/>
              </a:rPr>
              <a:t> визначає його стабільність, тобто тривалість зберігання та якість, впливає на його </a:t>
            </a:r>
            <a:r>
              <a:rPr lang="uk-UA" sz="2000" dirty="0" err="1">
                <a:latin typeface="Arial" pitchFamily="34" charset="0"/>
                <a:cs typeface="Arial" pitchFamily="34" charset="0"/>
              </a:rPr>
              <a:t>біотрансформацію</a:t>
            </a:r>
            <a:r>
              <a:rPr lang="uk-UA" sz="2000" dirty="0">
                <a:latin typeface="Arial" pitchFamily="34" charset="0"/>
                <a:cs typeface="Arial" pitchFamily="34" charset="0"/>
              </a:rPr>
              <a:t> в організмі. Недотримання певних умов технології виробництва призводить до виникнення терапевтичної нееквівалентності.</a:t>
            </a:r>
          </a:p>
        </p:txBody>
      </p:sp>
      <p:sp>
        <p:nvSpPr>
          <p:cNvPr id="14" name="Овальная выноска 13"/>
          <p:cNvSpPr/>
          <p:nvPr/>
        </p:nvSpPr>
        <p:spPr>
          <a:xfrm>
            <a:off x="4211961" y="6237312"/>
            <a:ext cx="4954660" cy="620688"/>
          </a:xfrm>
          <a:prstGeom prst="wedgeEllipseCallout">
            <a:avLst>
              <a:gd name="adj1" fmla="val -35605"/>
              <a:gd name="adj2" fmla="val -52663"/>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t>http://www.pharmencyclopedia.com.ua/article/335/farmacevtichni-chinniki</a:t>
            </a:r>
            <a:endParaRPr lang="uk-UA" sz="1600" dirty="0"/>
          </a:p>
        </p:txBody>
      </p:sp>
    </p:spTree>
    <p:extLst>
      <p:ext uri="{BB962C8B-B14F-4D97-AF65-F5344CB8AC3E}">
        <p14:creationId xmlns:p14="http://schemas.microsoft.com/office/powerpoint/2010/main" val="3816597193"/>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First_Ai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First_Aid</Template>
  <TotalTime>337</TotalTime>
  <Words>3104</Words>
  <Application>Microsoft Office PowerPoint</Application>
  <PresentationFormat>Екран (4:3)</PresentationFormat>
  <Paragraphs>180</Paragraphs>
  <Slides>24</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24</vt:i4>
      </vt:variant>
    </vt:vector>
  </HeadingPairs>
  <TitlesOfParts>
    <vt:vector size="31" baseType="lpstr">
      <vt:lpstr>Arial</vt:lpstr>
      <vt:lpstr>Arial Black</vt:lpstr>
      <vt:lpstr>Calibri</vt:lpstr>
      <vt:lpstr>Cambria Math</vt:lpstr>
      <vt:lpstr>Symbol</vt:lpstr>
      <vt:lpstr>Wingdings</vt:lpstr>
      <vt:lpstr>First_Aid</vt:lpstr>
      <vt:lpstr>Біологічна доступність лікарських препаратів. Фармацевтичні чинники. Хімічний та фізичний стан речовин.</vt:lpstr>
      <vt:lpstr>План лекції</vt:lpstr>
      <vt:lpstr>1. Поняття біологічної доступності.</vt:lpstr>
      <vt:lpstr>1. Поняття біологічної доступності.</vt:lpstr>
      <vt:lpstr>1. Поняття біологічної доступності.</vt:lpstr>
      <vt:lpstr>1. Поняття біологічної доступності.</vt:lpstr>
      <vt:lpstr>2. Основні показники біодоступності лікарських речовин.</vt:lpstr>
      <vt:lpstr>3. Фармацевтичні чинники.</vt:lpstr>
      <vt:lpstr>3. Фармацевтичні чинники.</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4. Хімічний та фізичний стан речовин.</vt:lpstr>
      <vt:lpstr>Література</vt:lpstr>
      <vt:lpstr>Дякую за увагу!</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Первая помощь</dc:subject>
  <dc:creator>HOME</dc:creator>
  <dc:description>http://propowerpoint.ru - Бесплатные шаблоны для презентаций. Полезные советы и уроки PowerPoint .</dc:description>
  <cp:lastModifiedBy>RePack by Diakov</cp:lastModifiedBy>
  <cp:revision>77</cp:revision>
  <dcterms:created xsi:type="dcterms:W3CDTF">2017-03-12T21:24:09Z</dcterms:created>
  <dcterms:modified xsi:type="dcterms:W3CDTF">2018-01-24T14:51:03Z</dcterms:modified>
</cp:coreProperties>
</file>