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8" r:id="rId3"/>
    <p:sldId id="293" r:id="rId4"/>
    <p:sldId id="288" r:id="rId5"/>
    <p:sldId id="289" r:id="rId6"/>
    <p:sldId id="259" r:id="rId7"/>
    <p:sldId id="290" r:id="rId8"/>
    <p:sldId id="266" r:id="rId9"/>
    <p:sldId id="267" r:id="rId10"/>
    <p:sldId id="268" r:id="rId11"/>
    <p:sldId id="269" r:id="rId12"/>
    <p:sldId id="260" r:id="rId13"/>
    <p:sldId id="261" r:id="rId14"/>
    <p:sldId id="262" r:id="rId15"/>
    <p:sldId id="291" r:id="rId16"/>
    <p:sldId id="263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92" r:id="rId35"/>
    <p:sldId id="264" r:id="rId36"/>
    <p:sldId id="295" r:id="rId37"/>
    <p:sldId id="296" r:id="rId38"/>
    <p:sldId id="297" r:id="rId39"/>
    <p:sldId id="298" r:id="rId40"/>
    <p:sldId id="294" r:id="rId41"/>
    <p:sldId id="306" r:id="rId42"/>
    <p:sldId id="299" r:id="rId43"/>
    <p:sldId id="265" r:id="rId44"/>
    <p:sldId id="300" r:id="rId45"/>
    <p:sldId id="301" r:id="rId46"/>
    <p:sldId id="302" r:id="rId47"/>
    <p:sldId id="303" r:id="rId48"/>
    <p:sldId id="304" r:id="rId49"/>
    <p:sldId id="305" r:id="rId50"/>
    <p:sldId id="307" r:id="rId51"/>
    <p:sldId id="308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ТЕХНО</a:t>
            </a:r>
            <a:r>
              <a:rPr lang="uk-UA" sz="2800" dirty="0" smtClean="0">
                <a:solidFill>
                  <a:schemeClr val="tx1"/>
                </a:solidFill>
              </a:rPr>
              <a:t>ЛОГІЯ ЕКСТЕМПОРАЛЬНИХ ГОМЕОПАТИЧНИХ ЛІКАРСЬКИХ ЗАСОБІВ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27200"/>
            <a:ext cx="259228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/>
              <a:t>Лекція № </a:t>
            </a:r>
            <a:r>
              <a:rPr lang="uk-UA" sz="2000" b="1" i="1" dirty="0" smtClean="0">
                <a:latin typeface="Arial Narrow" panose="020B0606020202030204" pitchFamily="34" charset="0"/>
              </a:rPr>
              <a:t>10</a:t>
            </a:r>
            <a:endParaRPr lang="ru-RU" sz="2000" b="1" i="1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5000636"/>
            <a:ext cx="50720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150000"/>
              </a:lnSpc>
              <a:defRPr/>
            </a:pPr>
            <a:r>
              <a:rPr lang="ru-RU" alt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alt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аптечної</a:t>
            </a:r>
            <a:r>
              <a:rPr lang="ru-RU" alt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alt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ліків</a:t>
            </a:r>
            <a:endParaRPr lang="ru-RU" altLang="ru-RU" sz="16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50000"/>
              </a:lnSpc>
              <a:defRPr/>
            </a:pPr>
            <a:r>
              <a:rPr lang="ru-RU" alt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alt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фармацевтичного</a:t>
            </a:r>
            <a:r>
              <a:rPr lang="ru-RU" alt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університету</a:t>
            </a:r>
            <a:endParaRPr lang="ru-RU" altLang="ru-RU" sz="16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50000"/>
              </a:lnSpc>
              <a:defRPr/>
            </a:pPr>
            <a:r>
              <a:rPr lang="ru-RU" alt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Доктор </a:t>
            </a:r>
            <a:r>
              <a:rPr lang="ru-RU" alt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фармацевтичних</a:t>
            </a:r>
            <a:r>
              <a:rPr lang="ru-RU" alt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наук, </a:t>
            </a:r>
            <a:r>
              <a:rPr lang="ru-RU" alt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професор</a:t>
            </a:r>
            <a:endParaRPr lang="ru-RU" altLang="ru-RU" sz="16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lnSpc>
                <a:spcPct val="150000"/>
              </a:lnSpc>
              <a:defRPr/>
            </a:pPr>
            <a:r>
              <a:rPr lang="ru-RU" alt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Половко</a:t>
            </a:r>
            <a:r>
              <a:rPr lang="ru-RU" alt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Наталія</a:t>
            </a:r>
            <a:r>
              <a:rPr lang="ru-RU" altLang="ru-RU" sz="1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Петрівна</a:t>
            </a:r>
            <a:endParaRPr lang="ru-RU" altLang="ru-RU" sz="16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Оформлюють</a:t>
            </a:r>
            <a:r>
              <a:rPr lang="ru-RU" dirty="0" smtClean="0"/>
              <a:t> </a:t>
            </a:r>
            <a:r>
              <a:rPr lang="ru-RU" dirty="0" err="1" smtClean="0"/>
              <a:t>етикеткою</a:t>
            </a:r>
            <a:r>
              <a:rPr lang="ru-RU" dirty="0" smtClean="0"/>
              <a:t> (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на </a:t>
            </a:r>
            <a:r>
              <a:rPr lang="ru-RU" dirty="0" err="1" smtClean="0"/>
              <a:t>латинській</a:t>
            </a:r>
            <a:r>
              <a:rPr lang="ru-RU" dirty="0" smtClean="0"/>
              <a:t>  </a:t>
            </a:r>
            <a:r>
              <a:rPr lang="ru-RU" dirty="0" err="1" smtClean="0"/>
              <a:t>мові</a:t>
            </a:r>
            <a:r>
              <a:rPr lang="ru-RU" dirty="0" smtClean="0"/>
              <a:t>,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матричної</a:t>
            </a:r>
            <a:r>
              <a:rPr lang="ru-RU" dirty="0" smtClean="0"/>
              <a:t> настойки Ø, вага, дата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спирту).</a:t>
            </a:r>
          </a:p>
          <a:p>
            <a:r>
              <a:rPr lang="uk-UA" dirty="0" smtClean="0"/>
              <a:t>Даний базисний препарат </a:t>
            </a:r>
            <a:br>
              <a:rPr lang="uk-UA" dirty="0" smtClean="0"/>
            </a:br>
            <a:r>
              <a:rPr lang="uk-UA" dirty="0" smtClean="0"/>
              <a:t>в подальшому використовується</a:t>
            </a:r>
            <a:br>
              <a:rPr lang="uk-UA" dirty="0" smtClean="0"/>
            </a:br>
            <a:r>
              <a:rPr lang="uk-UA" dirty="0" smtClean="0"/>
              <a:t>для виготовлення гомеопатичних лікарських форм для лікування </a:t>
            </a:r>
            <a:br>
              <a:rPr lang="uk-UA" dirty="0" smtClean="0"/>
            </a:br>
            <a:r>
              <a:rPr lang="uk-UA" dirty="0" smtClean="0"/>
              <a:t>опіків та кропив'янки</a:t>
            </a:r>
            <a:endParaRPr lang="ru-RU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Оформлення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6929454" y="2643182"/>
            <a:ext cx="1857388" cy="3571900"/>
            <a:chOff x="11024" y="9312"/>
            <a:chExt cx="1868" cy="3509"/>
          </a:xfrm>
        </p:grpSpPr>
        <p:pic>
          <p:nvPicPr>
            <p:cNvPr id="22531" name="Picture 3"/>
            <p:cNvPicPr>
              <a:picLocks noChangeAspect="1" noChangeArrowheads="1"/>
            </p:cNvPicPr>
            <p:nvPr/>
          </p:nvPicPr>
          <p:blipFill>
            <a:blip r:embed="rId2"/>
            <a:srcRect l="6320" t="6963" r="67078" b="5493"/>
            <a:stretch>
              <a:fillRect/>
            </a:stretch>
          </p:blipFill>
          <p:spPr bwMode="auto">
            <a:xfrm>
              <a:off x="11024" y="9312"/>
              <a:ext cx="1868" cy="3509"/>
            </a:xfrm>
            <a:prstGeom prst="rect">
              <a:avLst/>
            </a:prstGeom>
            <a:noFill/>
          </p:spPr>
        </p:pic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11162" y="10996"/>
              <a:ext cx="1522" cy="9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err="1" smtClean="0"/>
                <a:t>Urtica</a:t>
              </a:r>
              <a:r>
                <a:rPr lang="en-US" sz="1400" b="1" dirty="0" smtClean="0"/>
                <a:t> </a:t>
              </a:r>
              <a:r>
                <a:rPr lang="en-US" sz="1400" b="1" dirty="0" err="1" smtClean="0"/>
                <a:t>urens</a:t>
              </a:r>
              <a:r>
                <a:rPr lang="en-US" sz="1400" b="1" dirty="0" smtClean="0"/>
                <a:t> </a:t>
              </a:r>
              <a:r>
                <a:rPr lang="en-US" sz="1400" dirty="0" smtClean="0">
                  <a:sym typeface="Symbol"/>
                </a:rPr>
                <a:t></a:t>
              </a:r>
              <a:endParaRPr lang="ru-RU" sz="1400" b="1" dirty="0" smtClean="0"/>
            </a:p>
            <a:p>
              <a:pPr algn="ctr"/>
              <a:r>
                <a:rPr lang="uk-UA" sz="1400" b="1" dirty="0" smtClean="0"/>
                <a:t>(1:2) 10,0</a:t>
              </a:r>
              <a:endParaRPr lang="ru-RU" sz="1400" dirty="0" smtClean="0"/>
            </a:p>
            <a:p>
              <a:pPr algn="ctr"/>
              <a:r>
                <a:rPr lang="ru-RU" sz="1200" dirty="0" smtClean="0"/>
                <a:t>спирт </a:t>
              </a:r>
              <a:r>
                <a:rPr lang="ru-RU" sz="1200" dirty="0" err="1" smtClean="0"/>
                <a:t>етиловий</a:t>
              </a:r>
              <a:r>
                <a:rPr lang="en-US" sz="1200" dirty="0" smtClean="0"/>
                <a:t> 45 %</a:t>
              </a:r>
              <a:endParaRPr lang="uk-UA" sz="1200" dirty="0" smtClean="0"/>
            </a:p>
            <a:p>
              <a:pPr algn="ctr"/>
              <a:endParaRPr lang="ru-RU" sz="1200" dirty="0" smtClean="0"/>
            </a:p>
            <a:p>
              <a:pPr algn="ctr"/>
              <a:r>
                <a:rPr lang="uk-UA" sz="1200" dirty="0" smtClean="0"/>
                <a:t>15.09.2017 р.  </a:t>
              </a:r>
              <a:r>
                <a:rPr lang="ru-RU" sz="1200" dirty="0" smtClean="0"/>
                <a:t>(</a:t>
              </a:r>
              <a:r>
                <a:rPr lang="uk-UA" sz="1200" dirty="0" smtClean="0"/>
                <a:t>Підпис)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501122" cy="4525963"/>
          </a:xfrm>
        </p:spPr>
        <p:txBody>
          <a:bodyPr>
            <a:noAutofit/>
          </a:bodyPr>
          <a:lstStyle/>
          <a:p>
            <a:r>
              <a:rPr lang="uk-UA" sz="2300" dirty="0" smtClean="0"/>
              <a:t>Контроль якості базисних гомеопатичних лікарських засобів для внутрішнього застосування проводять за загальними показниками: зовнішній вигляд (прозорість, колір), запах, відносна густина, концентрація спирту, ідентифікація і кількісний аналіз діючих речовин, якщо зазначено у окремих статтях.</a:t>
            </a:r>
            <a:endParaRPr lang="ru-RU" sz="2300" dirty="0" smtClean="0"/>
          </a:p>
          <a:p>
            <a:r>
              <a:rPr lang="uk-UA" sz="2300" dirty="0" smtClean="0"/>
              <a:t>Відхилення у вмісті лікарських речовин в розчині (якщо немає інших зазначень у статтях) не повинні перевищувати:</a:t>
            </a:r>
            <a:endParaRPr lang="ru-RU" sz="2300" dirty="0" smtClean="0"/>
          </a:p>
          <a:p>
            <a:pPr lvl="0"/>
            <a:r>
              <a:rPr lang="uk-UA" sz="2300" u="sng" dirty="0" smtClean="0"/>
              <a:t>+</a:t>
            </a:r>
            <a:r>
              <a:rPr lang="uk-UA" sz="2300" dirty="0" smtClean="0"/>
              <a:t> 5 % при вмісті 10 % або 1 % речовини (перше або друге десяткове розведення) відповідно;</a:t>
            </a:r>
            <a:endParaRPr lang="ru-RU" sz="2300" dirty="0" smtClean="0"/>
          </a:p>
          <a:p>
            <a:pPr lvl="0"/>
            <a:r>
              <a:rPr lang="uk-UA" sz="2300" u="sng" dirty="0" smtClean="0"/>
              <a:t>+</a:t>
            </a:r>
            <a:r>
              <a:rPr lang="uk-UA" sz="2300" dirty="0" smtClean="0"/>
              <a:t> 10 % при вмісті 0,1 % речовини (третє десяткове розведення).</a:t>
            </a:r>
            <a:endParaRPr lang="ru-RU" sz="2300" dirty="0" smtClean="0"/>
          </a:p>
          <a:p>
            <a:r>
              <a:rPr lang="uk-UA" sz="2300" dirty="0" smtClean="0"/>
              <a:t>Після виготовлення гомеопатичних базисних препаратів їх маса не повинні перевищувати норм допустимих відхилень.</a:t>
            </a:r>
            <a:endParaRPr lang="ru-RU" sz="23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8579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Контроль якості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14"/>
            <a:ext cx="8229600" cy="785810"/>
          </a:xfrm>
        </p:spPr>
        <p:txBody>
          <a:bodyPr>
            <a:normAutofit/>
          </a:bodyPr>
          <a:lstStyle/>
          <a:p>
            <a:pPr hangingPunct="0"/>
            <a:r>
              <a:rPr lang="ru-RU" sz="2000" dirty="0" smtClean="0">
                <a:solidFill>
                  <a:schemeClr val="tx1"/>
                </a:solidFill>
              </a:rPr>
              <a:t>АЛГОРИТМ ТЕХНОЛОГ</a:t>
            </a:r>
            <a:r>
              <a:rPr lang="uk-UA" sz="2000" dirty="0" smtClean="0">
                <a:solidFill>
                  <a:schemeClr val="tx1"/>
                </a:solidFill>
              </a:rPr>
              <a:t>ІЇ МАТРИЧНОЇ НАСТОЙКИ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ЗА </a:t>
            </a:r>
            <a:r>
              <a:rPr lang="ru-RU" sz="2000" b="1" i="1" u="sng" dirty="0" smtClean="0">
                <a:solidFill>
                  <a:schemeClr val="tx1"/>
                </a:solidFill>
              </a:rPr>
              <a:t>МЕТОДОМ 2</a:t>
            </a:r>
            <a:r>
              <a:rPr lang="ru-RU" sz="2000" dirty="0" smtClean="0">
                <a:solidFill>
                  <a:schemeClr val="tx1"/>
                </a:solidFill>
              </a:rPr>
              <a:t> ЗГІДНО ДФУ</a:t>
            </a:r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28596" y="857232"/>
            <a:ext cx="8429684" cy="5786478"/>
            <a:chOff x="1341" y="3171"/>
            <a:chExt cx="9900" cy="12279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5074" y="3171"/>
              <a:ext cx="2387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Вихідна сировина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7821" y="4427"/>
              <a:ext cx="34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Метод 2</a:t>
              </a:r>
              <a:r>
                <a:rPr kumimoji="0" lang="en-US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uk-UA" sz="105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Свіжа рослинна сировина, що звичайно містить менше 70 % віджатого соку і більше 60 % вологи та, що не містить ефірних олій або смол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4941" y="4435"/>
              <a:ext cx="126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Спирт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етиловий 90 % - вий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341" y="4435"/>
              <a:ext cx="3420" cy="1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Метод 2а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Свіжа рослинна сировина, що звичайно містить менше 70 % віджатого соку і більше 60 % вологи та, що не містить ефірних олій або смол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1341" y="6264"/>
              <a:ext cx="3420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Подрібнення сировини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341" y="6996"/>
              <a:ext cx="3420" cy="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Визначення втрати в масі при висушуванні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1341" y="8693"/>
              <a:ext cx="3420" cy="10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Змішування із половинною за масою кількістю спирту </a:t>
              </a:r>
              <a:b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етилового 90 %-вого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1341" y="7973"/>
              <a:ext cx="34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Відважування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6201" y="371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 flipV="1">
              <a:off x="3141" y="4067"/>
              <a:ext cx="6120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3141" y="407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6921" y="407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9259" y="407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3139" y="587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3139" y="6637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3141" y="761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3141" y="833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3141" y="9766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6381" y="4435"/>
              <a:ext cx="126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Спирт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етиловий 70 % - вий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5659" y="407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5481" y="5867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flipH="1">
              <a:off x="4761" y="892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7101" y="5867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7101" y="892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821" y="6203"/>
              <a:ext cx="3420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Подрібнення сировини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Text Box 28"/>
            <p:cNvSpPr txBox="1">
              <a:spLocks noChangeArrowheads="1"/>
            </p:cNvSpPr>
            <p:nvPr/>
          </p:nvSpPr>
          <p:spPr bwMode="auto">
            <a:xfrm>
              <a:off x="7821" y="6935"/>
              <a:ext cx="3420" cy="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Визначення втрати в масі при висушуванні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7821" y="8632"/>
              <a:ext cx="3420" cy="10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Змішування із половинною за масою кількістю спирту </a:t>
              </a:r>
              <a:b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етилового 70 %-вого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7821" y="7912"/>
              <a:ext cx="34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Відважування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9619" y="581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9619" y="6576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9621" y="7553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9621" y="8273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83" name="Text Box 35"/>
            <p:cNvSpPr txBox="1">
              <a:spLocks noChangeArrowheads="1"/>
            </p:cNvSpPr>
            <p:nvPr/>
          </p:nvSpPr>
          <p:spPr bwMode="auto">
            <a:xfrm>
              <a:off x="1341" y="14370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Контроль</a:t>
              </a: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uk-UA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якості</a:t>
              </a:r>
              <a:endPara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Text Box 36"/>
            <p:cNvSpPr txBox="1">
              <a:spLocks noChangeArrowheads="1"/>
            </p:cNvSpPr>
            <p:nvPr/>
          </p:nvSpPr>
          <p:spPr bwMode="auto">
            <a:xfrm>
              <a:off x="1341" y="13691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Фільтрування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5" name="Text Box 37"/>
            <p:cNvSpPr txBox="1">
              <a:spLocks noChangeArrowheads="1"/>
            </p:cNvSpPr>
            <p:nvPr/>
          </p:nvSpPr>
          <p:spPr bwMode="auto">
            <a:xfrm>
              <a:off x="1341" y="15090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Оформлення до використання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Text Box 38"/>
            <p:cNvSpPr txBox="1">
              <a:spLocks noChangeArrowheads="1"/>
            </p:cNvSpPr>
            <p:nvPr/>
          </p:nvSpPr>
          <p:spPr bwMode="auto">
            <a:xfrm>
              <a:off x="1341" y="12294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Мацерація не менше 10 діб з періодичним перемішуванням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6203" y="1333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6203" y="1405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6203" y="1477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1341" y="10134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Розрахунок необхідної кількості </a:t>
              </a:r>
              <a:b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спирту етилового 90 %-вого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Text Box 43"/>
            <p:cNvSpPr txBox="1">
              <a:spLocks noChangeArrowheads="1"/>
            </p:cNvSpPr>
            <p:nvPr/>
          </p:nvSpPr>
          <p:spPr bwMode="auto">
            <a:xfrm>
              <a:off x="1341" y="11214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Додавання решти спирту етилового </a:t>
              </a:r>
              <a:b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90 %-вого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>
              <a:off x="3141" y="1193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3141" y="1085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auto">
            <a:xfrm>
              <a:off x="6201" y="1265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95" name="Text Box 47"/>
            <p:cNvSpPr txBox="1">
              <a:spLocks noChangeArrowheads="1"/>
            </p:cNvSpPr>
            <p:nvPr/>
          </p:nvSpPr>
          <p:spPr bwMode="auto">
            <a:xfrm>
              <a:off x="1341" y="12972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Віджимання суміші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9621" y="9766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097" name="Text Box 49"/>
            <p:cNvSpPr txBox="1">
              <a:spLocks noChangeArrowheads="1"/>
            </p:cNvSpPr>
            <p:nvPr/>
          </p:nvSpPr>
          <p:spPr bwMode="auto">
            <a:xfrm>
              <a:off x="7821" y="10134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Розрахунок необхідної кількості </a:t>
              </a:r>
              <a:b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спирту етилового 70 %-вого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7821" y="11214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Додавання решти спирту етилового </a:t>
              </a:r>
              <a:b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70 %-вого</a:t>
              </a:r>
              <a:endParaRPr kumimoji="0" lang="ru-RU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9621" y="1193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9621" y="1085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 flipV="1">
              <a:off x="6741" y="585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 flipV="1">
              <a:off x="5841" y="5850"/>
              <a:ext cx="0" cy="57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 flipH="1">
              <a:off x="4761" y="11610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6741" y="11610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14"/>
            <a:ext cx="8229600" cy="78581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АЛГОРИТМ ТЕХНОЛОГІЇ МАТРИЧНОЇ НАСТОЙКИ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ЗА </a:t>
            </a:r>
            <a:r>
              <a:rPr lang="ru-RU" sz="2000" b="1" i="1" u="sng" dirty="0" smtClean="0">
                <a:solidFill>
                  <a:schemeClr val="tx1"/>
                </a:solidFill>
              </a:rPr>
              <a:t>МЕТОДОМ </a:t>
            </a:r>
            <a:r>
              <a:rPr lang="uk-UA" sz="2000" b="1" i="1" u="sng" dirty="0" smtClean="0">
                <a:solidFill>
                  <a:schemeClr val="tx1"/>
                </a:solidFill>
              </a:rPr>
              <a:t>3</a:t>
            </a:r>
            <a:r>
              <a:rPr lang="ru-RU" sz="2000" dirty="0" smtClean="0">
                <a:solidFill>
                  <a:schemeClr val="tx1"/>
                </a:solidFill>
              </a:rPr>
              <a:t> ЗГІДНО ДФУ</a:t>
            </a:r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28596" y="785794"/>
            <a:ext cx="8358246" cy="5857916"/>
            <a:chOff x="1341" y="2122"/>
            <a:chExt cx="9900" cy="12279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5074" y="2122"/>
              <a:ext cx="2387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Вихідна сировина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7641" y="3378"/>
              <a:ext cx="34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Метод 3с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Свіжа рослинна сировина, що звичайно містить менше 60 % вологи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4941" y="3386"/>
              <a:ext cx="108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Спирт етиловий 90 % - вий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341" y="3386"/>
              <a:ext cx="3420" cy="1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Методи 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r>
                <a:rPr kumimoji="0" lang="uk-U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а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 3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Свіжа рослинна сировина, що містить ефірні олії або смолу, або звичайно менше  60 %   вологи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341" y="5215"/>
              <a:ext cx="3420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Подрібнення сировини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1341" y="5947"/>
              <a:ext cx="3420" cy="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Визначення втрати в масі при висушуванні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1341" y="7644"/>
              <a:ext cx="3420" cy="10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Змішування із половинною за масою кількістю спирту етилового 90 % (80 % для методу 3b)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341" y="6924"/>
              <a:ext cx="34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Відважування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6201" y="2666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V="1">
              <a:off x="3141" y="3018"/>
              <a:ext cx="6120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3141" y="3026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6921" y="3026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9259" y="3026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3139" y="4826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3139" y="5588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3141" y="656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3141" y="728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3141" y="8717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6381" y="3386"/>
              <a:ext cx="108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Спирт етиловий 50 % - вий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5659" y="3026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5481" y="4818"/>
              <a:ext cx="0" cy="57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7101" y="4818"/>
              <a:ext cx="0" cy="57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7641" y="5154"/>
              <a:ext cx="3420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Подрібнення сировини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7641" y="5886"/>
              <a:ext cx="3420" cy="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Визначення втрати в масі при висушуванні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>
              <a:off x="7641" y="7583"/>
              <a:ext cx="3420" cy="10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Змішування із половинною за масою кількістю спирту етилового 50 %-вого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7641" y="6863"/>
              <a:ext cx="34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Відважування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9439" y="4807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9439" y="5527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441" y="650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441" y="722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1341" y="13321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Контроль</a:t>
              </a: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якості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6" name="Text Box 34"/>
            <p:cNvSpPr txBox="1">
              <a:spLocks noChangeArrowheads="1"/>
            </p:cNvSpPr>
            <p:nvPr/>
          </p:nvSpPr>
          <p:spPr bwMode="auto">
            <a:xfrm>
              <a:off x="1341" y="12642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Фільтрування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7" name="Text Box 35"/>
            <p:cNvSpPr txBox="1">
              <a:spLocks noChangeArrowheads="1"/>
            </p:cNvSpPr>
            <p:nvPr/>
          </p:nvSpPr>
          <p:spPr bwMode="auto">
            <a:xfrm>
              <a:off x="1341" y="14041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Оформлення до використання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8" name="Text Box 36"/>
            <p:cNvSpPr txBox="1">
              <a:spLocks noChangeArrowheads="1"/>
            </p:cNvSpPr>
            <p:nvPr/>
          </p:nvSpPr>
          <p:spPr bwMode="auto">
            <a:xfrm>
              <a:off x="1341" y="11245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Мацерація не менше 10 діб з періодичним перемішуванням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auto">
            <a:xfrm>
              <a:off x="6203" y="12283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6203" y="13003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6203" y="13723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2" name="Text Box 40"/>
            <p:cNvSpPr txBox="1">
              <a:spLocks noChangeArrowheads="1"/>
            </p:cNvSpPr>
            <p:nvPr/>
          </p:nvSpPr>
          <p:spPr bwMode="auto">
            <a:xfrm>
              <a:off x="1341" y="9085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Розрахунок необхідної кількості спирту етилового 90% (80% для методу 3b)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" name="Text Box 41"/>
            <p:cNvSpPr txBox="1">
              <a:spLocks noChangeArrowheads="1"/>
            </p:cNvSpPr>
            <p:nvPr/>
          </p:nvSpPr>
          <p:spPr bwMode="auto">
            <a:xfrm>
              <a:off x="1341" y="10165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Додавання решти спирту етилового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90 % (80 % для методу 3b)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4" name="Freeform 42"/>
            <p:cNvSpPr>
              <a:spLocks/>
            </p:cNvSpPr>
            <p:nvPr/>
          </p:nvSpPr>
          <p:spPr bwMode="auto">
            <a:xfrm>
              <a:off x="3141" y="1088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5" name="Freeform 43"/>
            <p:cNvSpPr>
              <a:spLocks/>
            </p:cNvSpPr>
            <p:nvPr/>
          </p:nvSpPr>
          <p:spPr bwMode="auto">
            <a:xfrm>
              <a:off x="3141" y="980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6" name="Freeform 44"/>
            <p:cNvSpPr>
              <a:spLocks/>
            </p:cNvSpPr>
            <p:nvPr/>
          </p:nvSpPr>
          <p:spPr bwMode="auto">
            <a:xfrm>
              <a:off x="6201" y="1160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7" name="Text Box 45"/>
            <p:cNvSpPr txBox="1">
              <a:spLocks noChangeArrowheads="1"/>
            </p:cNvSpPr>
            <p:nvPr/>
          </p:nvSpPr>
          <p:spPr bwMode="auto">
            <a:xfrm>
              <a:off x="1341" y="11923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Віджимання суміші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8" name="Freeform 46"/>
            <p:cNvSpPr>
              <a:spLocks/>
            </p:cNvSpPr>
            <p:nvPr/>
          </p:nvSpPr>
          <p:spPr bwMode="auto">
            <a:xfrm>
              <a:off x="9441" y="8717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9" name="Text Box 47"/>
            <p:cNvSpPr txBox="1">
              <a:spLocks noChangeArrowheads="1"/>
            </p:cNvSpPr>
            <p:nvPr/>
          </p:nvSpPr>
          <p:spPr bwMode="auto">
            <a:xfrm>
              <a:off x="7641" y="9085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Розрахунок необхідної кількості спирту етилового 50 %-вого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0" name="Text Box 48"/>
            <p:cNvSpPr txBox="1">
              <a:spLocks noChangeArrowheads="1"/>
            </p:cNvSpPr>
            <p:nvPr/>
          </p:nvSpPr>
          <p:spPr bwMode="auto">
            <a:xfrm>
              <a:off x="7641" y="10165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Додавання решти спирту етилового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50 %-вого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1" name="Freeform 49"/>
            <p:cNvSpPr>
              <a:spLocks/>
            </p:cNvSpPr>
            <p:nvPr/>
          </p:nvSpPr>
          <p:spPr bwMode="auto">
            <a:xfrm>
              <a:off x="9441" y="1088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2" name="Freeform 50"/>
            <p:cNvSpPr>
              <a:spLocks/>
            </p:cNvSpPr>
            <p:nvPr/>
          </p:nvSpPr>
          <p:spPr bwMode="auto">
            <a:xfrm>
              <a:off x="9441" y="980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3" name="Text Box 51"/>
            <p:cNvSpPr txBox="1">
              <a:spLocks noChangeArrowheads="1"/>
            </p:cNvSpPr>
            <p:nvPr/>
          </p:nvSpPr>
          <p:spPr bwMode="auto">
            <a:xfrm>
              <a:off x="5661" y="5305"/>
              <a:ext cx="126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Спирт етиловий </a:t>
              </a:r>
              <a:b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80 % - вий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 flipH="1">
              <a:off x="4761" y="10525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>
              <a:off x="6201" y="2965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>
              <a:off x="7101" y="7825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>
              <a:off x="7101" y="10525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 flipV="1">
              <a:off x="6201" y="6205"/>
              <a:ext cx="0" cy="4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 flipH="1">
              <a:off x="4761" y="7825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14"/>
            <a:ext cx="8229600" cy="78581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АЛГОРИТМ ТЕХНОЛОГІЇ МАТРИЧНОЇ НАСТОЙКИ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ЗА </a:t>
            </a:r>
            <a:r>
              <a:rPr lang="ru-RU" sz="2000" b="1" i="1" u="sng" dirty="0" smtClean="0">
                <a:solidFill>
                  <a:schemeClr val="tx1"/>
                </a:solidFill>
              </a:rPr>
              <a:t>МЕТОДОМ </a:t>
            </a:r>
            <a:r>
              <a:rPr lang="uk-UA" sz="2000" b="1" i="1" u="sng" dirty="0" smtClean="0">
                <a:solidFill>
                  <a:schemeClr val="tx1"/>
                </a:solidFill>
              </a:rPr>
              <a:t>4</a:t>
            </a:r>
            <a:r>
              <a:rPr lang="ru-RU" sz="2000" dirty="0" smtClean="0">
                <a:solidFill>
                  <a:schemeClr val="tx1"/>
                </a:solidFill>
              </a:rPr>
              <a:t> ЗГІДНО ДФУ</a:t>
            </a:r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57158" y="785794"/>
            <a:ext cx="8501122" cy="5786478"/>
            <a:chOff x="1341" y="2122"/>
            <a:chExt cx="9900" cy="12788"/>
          </a:xfrm>
        </p:grpSpPr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5191" y="2122"/>
              <a:ext cx="2387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Вихідна сировина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8361" y="3209"/>
              <a:ext cx="288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Спирт етиловий відповідної концентрації </a:t>
              </a:r>
              <a:b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(96 %, 90 %, 80 %, 70 %, </a:t>
              </a:r>
              <a:b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50 %, 36 %, 18 % - вий)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1341" y="3255"/>
              <a:ext cx="1980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Методи 4а, 4d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Суха рослинна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сировина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1341" y="10452"/>
              <a:ext cx="45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З’єднування рідин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1341" y="5009"/>
              <a:ext cx="6660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Подрібнення сировини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6741" y="8874"/>
              <a:ext cx="4500" cy="4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Перколяція при кімнатній температурі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1341" y="6461"/>
              <a:ext cx="6660" cy="7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Ретельне змішування 1 частини сировини та 10 частин спирту етилового відповідної концентрації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1341" y="5741"/>
              <a:ext cx="66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Відважування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H="1">
              <a:off x="8001" y="6802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6381" y="2669"/>
              <a:ext cx="2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2241" y="2842"/>
              <a:ext cx="7560" cy="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6921" y="2895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V="1">
              <a:off x="9801" y="4649"/>
              <a:ext cx="0" cy="2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3499" y="797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4581" y="536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4581" y="608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3499" y="1009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16" name="Text Box 20"/>
            <p:cNvSpPr txBox="1">
              <a:spLocks noChangeArrowheads="1"/>
            </p:cNvSpPr>
            <p:nvPr/>
          </p:nvSpPr>
          <p:spPr bwMode="auto">
            <a:xfrm>
              <a:off x="1341" y="7564"/>
              <a:ext cx="9900" cy="4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Відстоювання у закритому контейнері протягом певного часу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1341" y="8874"/>
              <a:ext cx="4500" cy="4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Відокремлювання залишку від спирту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1341" y="9552"/>
              <a:ext cx="45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Віджимання суміші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501" y="869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3501" y="937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auto">
            <a:xfrm>
              <a:off x="9801" y="2891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2" name="Text Box 26"/>
            <p:cNvSpPr txBox="1">
              <a:spLocks noChangeArrowheads="1"/>
            </p:cNvSpPr>
            <p:nvPr/>
          </p:nvSpPr>
          <p:spPr bwMode="auto">
            <a:xfrm>
              <a:off x="6741" y="8334"/>
              <a:ext cx="4500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Приготування шляхом перколяції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1341" y="8292"/>
              <a:ext cx="4500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Приготування шляхом мацерації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auto">
            <a:xfrm>
              <a:off x="8901" y="797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4581" y="464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6741" y="9552"/>
              <a:ext cx="45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Віджимання суміші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6741" y="10494"/>
              <a:ext cx="45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З’єднування рідини з перколятом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8" name="Text Box 32"/>
            <p:cNvSpPr txBox="1">
              <a:spLocks noChangeArrowheads="1"/>
            </p:cNvSpPr>
            <p:nvPr/>
          </p:nvSpPr>
          <p:spPr bwMode="auto">
            <a:xfrm>
              <a:off x="1341" y="11172"/>
              <a:ext cx="99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Змішування </a:t>
              </a:r>
              <a:r>
                <a:rPr kumimoji="0" lang="uk-UA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перколяту</a:t>
              </a: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або </a:t>
              </a:r>
              <a:r>
                <a:rPr kumimoji="0" lang="uk-UA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мацерату</a:t>
              </a: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з розрахованою кількістю спирту  етилового відповідної концентрації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>
              <a:off x="3501" y="10854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1341" y="13830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Контроль</a:t>
              </a: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якості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1341" y="13152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Фільтрування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1341" y="14550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Оформлення до відпуску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3" name="Text Box 37"/>
            <p:cNvSpPr txBox="1">
              <a:spLocks noChangeArrowheads="1"/>
            </p:cNvSpPr>
            <p:nvPr/>
          </p:nvSpPr>
          <p:spPr bwMode="auto">
            <a:xfrm>
              <a:off x="1341" y="12252"/>
              <a:ext cx="99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Витримування не менше 5 діб при температурі, що не перевищує 20</a:t>
              </a:r>
              <a:r>
                <a:rPr kumimoji="0" lang="uk-UA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auto">
            <a:xfrm>
              <a:off x="6381" y="1351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auto">
            <a:xfrm>
              <a:off x="6381" y="1423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6" name="Freeform 40"/>
            <p:cNvSpPr>
              <a:spLocks/>
            </p:cNvSpPr>
            <p:nvPr/>
          </p:nvSpPr>
          <p:spPr bwMode="auto">
            <a:xfrm>
              <a:off x="6381" y="1283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7" name="Line 41"/>
            <p:cNvSpPr>
              <a:spLocks noChangeShapeType="1"/>
            </p:cNvSpPr>
            <p:nvPr/>
          </p:nvSpPr>
          <p:spPr bwMode="auto">
            <a:xfrm>
              <a:off x="6381" y="11892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8" name="Text Box 42"/>
            <p:cNvSpPr txBox="1">
              <a:spLocks noChangeArrowheads="1"/>
            </p:cNvSpPr>
            <p:nvPr/>
          </p:nvSpPr>
          <p:spPr bwMode="auto">
            <a:xfrm>
              <a:off x="3681" y="3248"/>
              <a:ext cx="1980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Метод 4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Сировина тваринного </a:t>
              </a:r>
              <a:b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походження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9" name="Text Box 43"/>
            <p:cNvSpPr txBox="1">
              <a:spLocks noChangeArrowheads="1"/>
            </p:cNvSpPr>
            <p:nvPr/>
          </p:nvSpPr>
          <p:spPr bwMode="auto">
            <a:xfrm>
              <a:off x="6021" y="3248"/>
              <a:ext cx="1980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Метод  4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endPara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Обробка  рослинної </a:t>
              </a:r>
              <a:b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сировини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auto">
            <a:xfrm>
              <a:off x="4581" y="288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1" name="Freeform 45"/>
            <p:cNvSpPr>
              <a:spLocks/>
            </p:cNvSpPr>
            <p:nvPr/>
          </p:nvSpPr>
          <p:spPr bwMode="auto">
            <a:xfrm>
              <a:off x="2241" y="288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2241" y="464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6921" y="464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581" y="716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5" name="Freeform 49"/>
            <p:cNvSpPr>
              <a:spLocks/>
            </p:cNvSpPr>
            <p:nvPr/>
          </p:nvSpPr>
          <p:spPr bwMode="auto">
            <a:xfrm>
              <a:off x="8901" y="1013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>
              <a:off x="8903" y="8736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>
              <a:off x="8903" y="94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48" name="Line 52"/>
            <p:cNvSpPr>
              <a:spLocks noChangeShapeType="1"/>
            </p:cNvSpPr>
            <p:nvPr/>
          </p:nvSpPr>
          <p:spPr bwMode="auto">
            <a:xfrm>
              <a:off x="8901" y="10812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cap="all" dirty="0" smtClean="0"/>
              <a:t>Гомеопатичне розведення</a:t>
            </a:r>
          </a:p>
          <a:p>
            <a:pPr algn="ctr">
              <a:buNone/>
            </a:pPr>
            <a:r>
              <a:rPr lang="uk-UA" sz="2800" dirty="0" smtClean="0"/>
              <a:t> (лат. </a:t>
            </a:r>
            <a:r>
              <a:rPr lang="en-US" sz="2800" i="1" dirty="0" smtClean="0"/>
              <a:t>s</a:t>
            </a:r>
            <a:r>
              <a:rPr lang="ru-RU" sz="2800" i="1" dirty="0" err="1" smtClean="0"/>
              <a:t>olutio</a:t>
            </a:r>
            <a:r>
              <a:rPr lang="uk-UA" sz="2800" i="1" dirty="0" smtClean="0"/>
              <a:t> (</a:t>
            </a:r>
            <a:r>
              <a:rPr lang="ru-RU" sz="2800" i="1" dirty="0" err="1" smtClean="0"/>
              <a:t>dilutio</a:t>
            </a:r>
            <a:r>
              <a:rPr lang="uk-UA" sz="2800" i="1" dirty="0" smtClean="0"/>
              <a:t>) </a:t>
            </a:r>
            <a:r>
              <a:rPr lang="ru-RU" sz="2800" i="1" dirty="0" err="1" smtClean="0"/>
              <a:t>homeopathica</a:t>
            </a:r>
            <a:r>
              <a:rPr lang="uk-UA" sz="2800" cap="all" dirty="0" smtClean="0"/>
              <a:t>) </a:t>
            </a:r>
            <a:r>
              <a:rPr lang="uk-UA" sz="2800" dirty="0" smtClean="0"/>
              <a:t>–</a:t>
            </a:r>
          </a:p>
          <a:p>
            <a:pPr algn="ctr">
              <a:buNone/>
            </a:pPr>
            <a:r>
              <a:rPr lang="uk-UA" sz="2800" dirty="0" smtClean="0"/>
              <a:t> рідка чи порошкоподібна лікарська форма, одержана з базисного препарату шляхом потенціювання, що використовується для виробництва гомеопатичних препаратів, створює відповідну концентрацію речовин і забезпечує оптимальний </a:t>
            </a:r>
            <a:r>
              <a:rPr lang="uk-UA" sz="2800" dirty="0" err="1" smtClean="0"/>
              <a:t>фармакотерапевтичний</a:t>
            </a:r>
            <a:r>
              <a:rPr lang="uk-UA" sz="2800" dirty="0" smtClean="0"/>
              <a:t> ефект ЛП, підібраних за принципом подібності. Розведення гомеопатичні поділяють на сотенні, десяткові та </a:t>
            </a:r>
            <a:r>
              <a:rPr lang="ru-RU" sz="2800" dirty="0" smtClean="0"/>
              <a:t>LM</a:t>
            </a:r>
            <a:r>
              <a:rPr lang="uk-UA" sz="2800" dirty="0" smtClean="0"/>
              <a:t>-розведення.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500058"/>
          </a:xfrm>
        </p:spPr>
        <p:txBody>
          <a:bodyPr>
            <a:normAutofit/>
          </a:bodyPr>
          <a:lstStyle/>
          <a:p>
            <a:pPr hangingPunct="0"/>
            <a:r>
              <a:rPr lang="ru-RU" sz="2000" b="1" dirty="0" smtClean="0">
                <a:solidFill>
                  <a:schemeClr val="tx1"/>
                </a:solidFill>
              </a:rPr>
              <a:t>АЛГОРИТМ ТЕХНОЛОГ</a:t>
            </a:r>
            <a:r>
              <a:rPr lang="uk-UA" sz="2000" b="1" dirty="0" smtClean="0">
                <a:solidFill>
                  <a:schemeClr val="tx1"/>
                </a:solidFill>
              </a:rPr>
              <a:t>ІЇ </a:t>
            </a:r>
            <a:r>
              <a:rPr lang="uk-UA" sz="2000" b="1" cap="all" dirty="0" smtClean="0">
                <a:solidFill>
                  <a:schemeClr val="tx1"/>
                </a:solidFill>
              </a:rPr>
              <a:t>рідких розведень (ПОТЕНЦІЙ)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151" name="Group 31"/>
          <p:cNvGrpSpPr>
            <a:grpSpLocks/>
          </p:cNvGrpSpPr>
          <p:nvPr/>
        </p:nvGrpSpPr>
        <p:grpSpPr bwMode="auto">
          <a:xfrm>
            <a:off x="785786" y="714356"/>
            <a:ext cx="7572428" cy="5786478"/>
            <a:chOff x="1701" y="1854"/>
            <a:chExt cx="9720" cy="7920"/>
          </a:xfrm>
        </p:grpSpPr>
        <p:sp>
          <p:nvSpPr>
            <p:cNvPr id="5175" name="Text Box 55"/>
            <p:cNvSpPr txBox="1">
              <a:spLocks noChangeArrowheads="1"/>
            </p:cNvSpPr>
            <p:nvPr/>
          </p:nvSpPr>
          <p:spPr bwMode="auto">
            <a:xfrm>
              <a:off x="5121" y="2394"/>
              <a:ext cx="25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Вихідна сировина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4" name="Text Box 54"/>
            <p:cNvSpPr txBox="1">
              <a:spLocks noChangeArrowheads="1"/>
            </p:cNvSpPr>
            <p:nvPr/>
          </p:nvSpPr>
          <p:spPr bwMode="auto">
            <a:xfrm>
              <a:off x="1701" y="3294"/>
              <a:ext cx="45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Матричні настойки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та розчини, рідкі розведення,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комплексні розведення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3" name="Text Box 53"/>
            <p:cNvSpPr txBox="1">
              <a:spLocks noChangeArrowheads="1"/>
            </p:cNvSpPr>
            <p:nvPr/>
          </p:nvSpPr>
          <p:spPr bwMode="auto">
            <a:xfrm>
              <a:off x="1701" y="7614"/>
              <a:ext cx="9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Повторюють операції (відважування, змішування, струшування), при цьому використовуючи попередні розведення до отримання наступного розведення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2" name="Text Box 52"/>
            <p:cNvSpPr txBox="1">
              <a:spLocks noChangeArrowheads="1"/>
            </p:cNvSpPr>
            <p:nvPr/>
          </p:nvSpPr>
          <p:spPr bwMode="auto">
            <a:xfrm>
              <a:off x="1701" y="4554"/>
              <a:ext cx="45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Відважування або відмірювання 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каліброваним краплеміром 1 частини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6379" y="2754"/>
              <a:ext cx="2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70" name="Freeform 50"/>
            <p:cNvSpPr>
              <a:spLocks/>
            </p:cNvSpPr>
            <p:nvPr/>
          </p:nvSpPr>
          <p:spPr bwMode="auto">
            <a:xfrm>
              <a:off x="3859" y="293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9" name="Text Box 49"/>
            <p:cNvSpPr txBox="1">
              <a:spLocks noChangeArrowheads="1"/>
            </p:cNvSpPr>
            <p:nvPr/>
          </p:nvSpPr>
          <p:spPr bwMode="auto">
            <a:xfrm>
              <a:off x="1701" y="6714"/>
              <a:ext cx="9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Струшування зверху вниз (потенціювання) 10 разів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8" name="Text Box 48"/>
            <p:cNvSpPr txBox="1">
              <a:spLocks noChangeArrowheads="1"/>
            </p:cNvSpPr>
            <p:nvPr/>
          </p:nvSpPr>
          <p:spPr bwMode="auto">
            <a:xfrm>
              <a:off x="1701" y="8694"/>
              <a:ext cx="9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Контроль якості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7" name="Text Box 47"/>
            <p:cNvSpPr txBox="1">
              <a:spLocks noChangeArrowheads="1"/>
            </p:cNvSpPr>
            <p:nvPr/>
          </p:nvSpPr>
          <p:spPr bwMode="auto">
            <a:xfrm>
              <a:off x="1701" y="9414"/>
              <a:ext cx="9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Упаковка та оформлення до відпуску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9079" y="293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5" name="Rectangle 45"/>
            <p:cNvSpPr>
              <a:spLocks noChangeArrowheads="1"/>
            </p:cNvSpPr>
            <p:nvPr/>
          </p:nvSpPr>
          <p:spPr bwMode="auto">
            <a:xfrm>
              <a:off x="6741" y="3294"/>
              <a:ext cx="46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Спирт етиловий 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90 %, 60 %, 45 %-вий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>
              <a:off x="3861" y="2934"/>
              <a:ext cx="5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3861" y="419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>
              <a:off x="3861" y="545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1" name="Line 41"/>
            <p:cNvSpPr>
              <a:spLocks noChangeShapeType="1"/>
            </p:cNvSpPr>
            <p:nvPr/>
          </p:nvSpPr>
          <p:spPr bwMode="auto">
            <a:xfrm>
              <a:off x="6561" y="725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>
              <a:off x="6561" y="905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6381" y="22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8" name="Text Box 38"/>
            <p:cNvSpPr txBox="1">
              <a:spLocks noChangeArrowheads="1"/>
            </p:cNvSpPr>
            <p:nvPr/>
          </p:nvSpPr>
          <p:spPr bwMode="auto">
            <a:xfrm>
              <a:off x="5121" y="1854"/>
              <a:ext cx="2554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Рецептурний пропис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9081" y="419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6" name="Text Box 36"/>
            <p:cNvSpPr txBox="1">
              <a:spLocks noChangeArrowheads="1"/>
            </p:cNvSpPr>
            <p:nvPr/>
          </p:nvSpPr>
          <p:spPr bwMode="auto">
            <a:xfrm>
              <a:off x="6741" y="4554"/>
              <a:ext cx="46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Відважування або відмірювання 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каліброваним краплеміром 9 / 99 частин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9081" y="545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6561" y="83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auto">
            <a:xfrm>
              <a:off x="1701" y="5814"/>
              <a:ext cx="9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Змішування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6561" y="635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hangingPunct="0">
              <a:buNone/>
            </a:pPr>
            <a:r>
              <a:rPr lang="ru-RU" i="1" dirty="0" smtClean="0"/>
              <a:t>Штамп </a:t>
            </a:r>
            <a:r>
              <a:rPr lang="ru-RU" i="1" dirty="0" err="1" smtClean="0"/>
              <a:t>лікувально-профілактичного</a:t>
            </a:r>
            <a:r>
              <a:rPr lang="ru-RU" i="1" dirty="0" smtClean="0"/>
              <a:t> закладу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smtClean="0"/>
              <a:t>Дата 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Прізвище</a:t>
            </a:r>
            <a:r>
              <a:rPr lang="ru-RU" i="1" dirty="0" smtClean="0"/>
              <a:t>, </a:t>
            </a:r>
            <a:r>
              <a:rPr lang="ru-RU" i="1" dirty="0" err="1" smtClean="0"/>
              <a:t>ім'я</a:t>
            </a:r>
            <a:r>
              <a:rPr lang="ru-RU" i="1" dirty="0" smtClean="0"/>
              <a:t> та </a:t>
            </a:r>
            <a:r>
              <a:rPr lang="ru-RU" i="1" dirty="0" err="1" smtClean="0"/>
              <a:t>по-батькові</a:t>
            </a:r>
            <a:r>
              <a:rPr lang="ru-RU" i="1" dirty="0" smtClean="0"/>
              <a:t> хворого, </a:t>
            </a:r>
            <a:r>
              <a:rPr lang="ru-RU" i="1" dirty="0" err="1" smtClean="0"/>
              <a:t>вік</a:t>
            </a:r>
            <a:endParaRPr lang="ru-RU" i="1" dirty="0" smtClean="0"/>
          </a:p>
          <a:p>
            <a:pPr algn="just" hangingPunct="0">
              <a:buNone/>
            </a:pPr>
            <a:r>
              <a:rPr lang="ru-RU" i="1" dirty="0" err="1" smtClean="0"/>
              <a:t>Прізвище</a:t>
            </a:r>
            <a:r>
              <a:rPr lang="ru-RU" i="1" dirty="0" smtClean="0"/>
              <a:t>, </a:t>
            </a:r>
            <a:r>
              <a:rPr lang="ru-RU" i="1" dirty="0" err="1" smtClean="0"/>
              <a:t>ім'я</a:t>
            </a:r>
            <a:r>
              <a:rPr lang="ru-RU" i="1" dirty="0" smtClean="0"/>
              <a:t> та </a:t>
            </a:r>
            <a:r>
              <a:rPr lang="ru-RU" i="1" dirty="0" err="1" smtClean="0"/>
              <a:t>по-батькові</a:t>
            </a:r>
            <a:r>
              <a:rPr lang="ru-RU" i="1" dirty="0" smtClean="0"/>
              <a:t>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algn="just" hangingPunct="0">
              <a:buNone/>
            </a:pPr>
            <a:r>
              <a:rPr lang="en-US" i="1" dirty="0" err="1" smtClean="0"/>
              <a:t>Rp</a:t>
            </a:r>
            <a:r>
              <a:rPr lang="ru-RU" i="1" dirty="0" smtClean="0"/>
              <a:t>.: </a:t>
            </a:r>
            <a:r>
              <a:rPr lang="en-US" i="1" dirty="0" err="1" smtClean="0"/>
              <a:t>Dilutio</a:t>
            </a:r>
            <a:r>
              <a:rPr lang="en-US" i="1" dirty="0" smtClean="0"/>
              <a:t> </a:t>
            </a:r>
            <a:r>
              <a:rPr lang="uk-UA" i="1" dirty="0" smtClean="0"/>
              <a:t>A</a:t>
            </a:r>
            <a:r>
              <a:rPr lang="en-US" i="1" dirty="0" smtClean="0"/>
              <a:t>l</a:t>
            </a:r>
            <a:r>
              <a:rPr lang="uk-UA" i="1" dirty="0" err="1" smtClean="0"/>
              <a:t>ое</a:t>
            </a:r>
            <a:r>
              <a:rPr lang="uk-UA" i="1" dirty="0" smtClean="0"/>
              <a:t> </a:t>
            </a:r>
            <a:r>
              <a:rPr lang="it-IT" i="1" dirty="0" smtClean="0"/>
              <a:t>X</a:t>
            </a:r>
            <a:r>
              <a:rPr lang="ru-RU" i="1" dirty="0" smtClean="0"/>
              <a:t>3</a:t>
            </a:r>
            <a:r>
              <a:rPr lang="ru-RU" dirty="0" smtClean="0"/>
              <a:t> </a:t>
            </a:r>
            <a:r>
              <a:rPr lang="ru-RU" i="1" dirty="0" smtClean="0"/>
              <a:t>– 10,0 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smtClean="0"/>
              <a:t>	  D. S. По 5-7 </a:t>
            </a:r>
            <a:r>
              <a:rPr lang="ru-RU" i="1" dirty="0" err="1" smtClean="0"/>
              <a:t>крапель</a:t>
            </a:r>
            <a:r>
              <a:rPr lang="ru-RU" i="1" dirty="0" smtClean="0"/>
              <a:t> за 30 </a:t>
            </a:r>
            <a:r>
              <a:rPr lang="ru-RU" i="1" dirty="0" err="1" smtClean="0"/>
              <a:t>хвилин</a:t>
            </a:r>
            <a:r>
              <a:rPr lang="ru-RU" i="1" dirty="0" smtClean="0"/>
              <a:t> до </a:t>
            </a:r>
            <a:r>
              <a:rPr lang="ru-RU" i="1" dirty="0" err="1" smtClean="0"/>
              <a:t>їжі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Підпис</a:t>
            </a:r>
            <a:r>
              <a:rPr lang="ru-RU" i="1" dirty="0" smtClean="0"/>
              <a:t>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Особова</a:t>
            </a:r>
            <a:r>
              <a:rPr lang="ru-RU" i="1" dirty="0" smtClean="0"/>
              <a:t> печатка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algn="just" hangingPunct="0"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 hangingPunct="0"/>
            <a:r>
              <a:rPr lang="ru-RU" b="1" i="1" dirty="0" smtClean="0"/>
              <a:t>Характеристика </a:t>
            </a:r>
            <a:r>
              <a:rPr lang="ru-RU" b="1" i="1" dirty="0" err="1" smtClean="0"/>
              <a:t>лікарського</a:t>
            </a:r>
            <a:r>
              <a:rPr lang="ru-RU" b="1" i="1" dirty="0" smtClean="0"/>
              <a:t> препарату.</a:t>
            </a:r>
            <a:br>
              <a:rPr lang="ru-RU" b="1" i="1" dirty="0" smtClean="0"/>
            </a:br>
            <a:r>
              <a:rPr lang="ru-RU" dirty="0" smtClean="0"/>
              <a:t> </a:t>
            </a:r>
            <a:r>
              <a:rPr lang="ru-RU" dirty="0" err="1" smtClean="0"/>
              <a:t>Лікарський</a:t>
            </a:r>
            <a:r>
              <a:rPr lang="ru-RU" dirty="0" smtClean="0"/>
              <a:t> препарат - </a:t>
            </a:r>
            <a:r>
              <a:rPr lang="ru-RU" dirty="0" err="1" smtClean="0"/>
              <a:t>гомеопатичні</a:t>
            </a:r>
            <a:r>
              <a:rPr lang="ru-RU" dirty="0" smtClean="0"/>
              <a:t> </a:t>
            </a:r>
            <a:r>
              <a:rPr lang="ru-RU" dirty="0" err="1" smtClean="0"/>
              <a:t>краплі</a:t>
            </a:r>
            <a:r>
              <a:rPr lang="ru-RU" dirty="0" smtClean="0"/>
              <a:t>, до складу </a:t>
            </a:r>
            <a:r>
              <a:rPr lang="ru-RU" dirty="0" err="1" smtClean="0"/>
              <a:t>яких</a:t>
            </a:r>
            <a:r>
              <a:rPr lang="ru-RU" dirty="0" smtClean="0"/>
              <a:t> входить </a:t>
            </a:r>
            <a:r>
              <a:rPr lang="ru-RU" dirty="0" err="1" smtClean="0"/>
              <a:t>сировина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Алое.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chemeClr val="tx1"/>
                </a:solidFill>
              </a:rPr>
              <a:t>Rp</a:t>
            </a:r>
            <a:r>
              <a:rPr lang="ru-RU" sz="3200" b="1" dirty="0" smtClean="0">
                <a:solidFill>
                  <a:schemeClr val="tx1"/>
                </a:solidFill>
              </a:rPr>
              <a:t>.: </a:t>
            </a:r>
            <a:r>
              <a:rPr lang="de-DE" sz="3200" b="1" dirty="0" err="1" smtClean="0">
                <a:solidFill>
                  <a:schemeClr val="tx1"/>
                </a:solidFill>
              </a:rPr>
              <a:t>Dilutio</a:t>
            </a:r>
            <a:r>
              <a:rPr lang="uk-UA" sz="3200" b="1" dirty="0" smtClean="0">
                <a:solidFill>
                  <a:schemeClr val="tx1"/>
                </a:solidFill>
              </a:rPr>
              <a:t> A</a:t>
            </a:r>
            <a:r>
              <a:rPr lang="en-US" sz="3200" b="1" dirty="0" smtClean="0">
                <a:solidFill>
                  <a:schemeClr val="tx1"/>
                </a:solidFill>
              </a:rPr>
              <a:t>l</a:t>
            </a:r>
            <a:r>
              <a:rPr lang="uk-UA" sz="3200" b="1" dirty="0" err="1" smtClean="0">
                <a:solidFill>
                  <a:schemeClr val="tx1"/>
                </a:solidFill>
              </a:rPr>
              <a:t>ое</a:t>
            </a:r>
            <a:r>
              <a:rPr lang="uk-UA" sz="3200" b="1" dirty="0" smtClean="0">
                <a:solidFill>
                  <a:schemeClr val="tx1"/>
                </a:solidFill>
              </a:rPr>
              <a:t> </a:t>
            </a:r>
            <a:r>
              <a:rPr lang="it-IT" sz="3200" b="1" dirty="0" smtClean="0">
                <a:solidFill>
                  <a:schemeClr val="tx1"/>
                </a:solidFill>
              </a:rPr>
              <a:t>X</a:t>
            </a:r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r>
              <a:rPr lang="uk-UA" sz="3200" b="1" dirty="0" smtClean="0">
                <a:solidFill>
                  <a:schemeClr val="tx1"/>
                </a:solidFill>
              </a:rPr>
              <a:t> – 10,0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        </a:t>
            </a:r>
            <a:r>
              <a:rPr lang="en-US" sz="3200" b="1" dirty="0" smtClean="0">
                <a:solidFill>
                  <a:schemeClr val="tx1"/>
                </a:solidFill>
              </a:rPr>
              <a:t>D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smtClean="0">
                <a:solidFill>
                  <a:schemeClr val="tx1"/>
                </a:solidFill>
              </a:rPr>
              <a:t>S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  <a:r>
              <a:rPr lang="uk-UA" sz="3200" b="1" dirty="0" smtClean="0">
                <a:solidFill>
                  <a:schemeClr val="tx1"/>
                </a:solidFill>
              </a:rPr>
              <a:t>По 5-7 крапель за 30 </a:t>
            </a:r>
            <a:r>
              <a:rPr lang="uk-UA" sz="3200" b="1" dirty="0" err="1" smtClean="0">
                <a:solidFill>
                  <a:schemeClr val="tx1"/>
                </a:solidFill>
              </a:rPr>
              <a:t>хв</a:t>
            </a:r>
            <a:r>
              <a:rPr lang="uk-UA" sz="3200" b="1" dirty="0" smtClean="0">
                <a:solidFill>
                  <a:schemeClr val="tx1"/>
                </a:solidFill>
              </a:rPr>
              <a:t> до їжі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Autofit/>
          </a:bodyPr>
          <a:lstStyle/>
          <a:p>
            <a:pPr lvl="2" algn="ctr" hangingPunct="0">
              <a:buNone/>
            </a:pPr>
            <a:r>
              <a:rPr lang="ru-RU" sz="2200" b="1" dirty="0" smtClean="0"/>
              <a:t>ППК </a:t>
            </a:r>
            <a:r>
              <a:rPr lang="ru-RU" sz="2200" dirty="0" smtClean="0"/>
              <a:t>(</a:t>
            </a:r>
            <a:r>
              <a:rPr lang="ru-RU" sz="2200" dirty="0" err="1" smtClean="0"/>
              <a:t>зворотній</a:t>
            </a:r>
            <a:r>
              <a:rPr lang="ru-RU" sz="2200" dirty="0" smtClean="0"/>
              <a:t> </a:t>
            </a:r>
            <a:r>
              <a:rPr lang="ru-RU" sz="2200" dirty="0" err="1" smtClean="0"/>
              <a:t>бік</a:t>
            </a:r>
            <a:r>
              <a:rPr lang="ru-RU" sz="2200" dirty="0" smtClean="0"/>
              <a:t>)</a:t>
            </a:r>
          </a:p>
          <a:p>
            <a:pPr marL="274320" lvl="2" indent="-274320" algn="just">
              <a:spcBef>
                <a:spcPts val="600"/>
              </a:spcBef>
              <a:buClr>
                <a:schemeClr val="accent2"/>
              </a:buClr>
              <a:buNone/>
            </a:pPr>
            <a:r>
              <a:rPr lang="ru-RU" sz="2200" dirty="0" err="1" smtClean="0"/>
              <a:t>Розведення</a:t>
            </a:r>
            <a:r>
              <a:rPr lang="ru-RU" sz="2200" dirty="0" smtClean="0"/>
              <a:t> </a:t>
            </a:r>
            <a:r>
              <a:rPr lang="uk-UA" sz="2200" dirty="0" smtClean="0"/>
              <a:t>A</a:t>
            </a:r>
            <a:r>
              <a:rPr lang="en-US" sz="2200" dirty="0" smtClean="0"/>
              <a:t>l</a:t>
            </a:r>
            <a:r>
              <a:rPr lang="uk-UA" sz="2200" dirty="0" err="1" smtClean="0"/>
              <a:t>ое</a:t>
            </a:r>
            <a:r>
              <a:rPr lang="uk-UA" sz="2200" dirty="0" smtClean="0"/>
              <a:t> </a:t>
            </a:r>
            <a:r>
              <a:rPr lang="it-IT" sz="2200" dirty="0" smtClean="0"/>
              <a:t>X</a:t>
            </a:r>
            <a:r>
              <a:rPr lang="ru-RU" sz="2200" dirty="0" smtClean="0"/>
              <a:t>1: 1,0 г  </a:t>
            </a:r>
          </a:p>
          <a:p>
            <a:pPr marL="274320" lvl="2" indent="-274320" algn="just">
              <a:spcBef>
                <a:spcPts val="600"/>
              </a:spcBef>
              <a:buClr>
                <a:schemeClr val="accent2"/>
              </a:buClr>
              <a:buNone/>
            </a:pPr>
            <a:r>
              <a:rPr lang="ru-RU" sz="2200" dirty="0" err="1" smtClean="0"/>
              <a:t>Розведення</a:t>
            </a:r>
            <a:r>
              <a:rPr lang="ru-RU" sz="2200" dirty="0" smtClean="0"/>
              <a:t> </a:t>
            </a:r>
            <a:r>
              <a:rPr lang="uk-UA" sz="2200" dirty="0" smtClean="0"/>
              <a:t>A</a:t>
            </a:r>
            <a:r>
              <a:rPr lang="en-US" sz="2200" dirty="0" smtClean="0"/>
              <a:t>l</a:t>
            </a:r>
            <a:r>
              <a:rPr lang="uk-UA" sz="2200" dirty="0" err="1" smtClean="0"/>
              <a:t>ое</a:t>
            </a:r>
            <a:r>
              <a:rPr lang="uk-UA" sz="2200" dirty="0" smtClean="0"/>
              <a:t> </a:t>
            </a:r>
            <a:r>
              <a:rPr lang="it-IT" sz="2200" dirty="0" smtClean="0"/>
              <a:t>X</a:t>
            </a:r>
            <a:r>
              <a:rPr lang="ru-RU" sz="2200" dirty="0" smtClean="0"/>
              <a:t>2 : 1,0 г</a:t>
            </a:r>
          </a:p>
          <a:p>
            <a:pPr marL="274320" lvl="2" indent="-274320" algn="just">
              <a:spcBef>
                <a:spcPts val="600"/>
              </a:spcBef>
              <a:buClr>
                <a:schemeClr val="accent2"/>
              </a:buClr>
              <a:buNone/>
            </a:pPr>
            <a:r>
              <a:rPr lang="ru-RU" sz="2200" dirty="0" smtClean="0"/>
              <a:t>Спирту </a:t>
            </a:r>
            <a:r>
              <a:rPr lang="ru-RU" sz="2200" dirty="0" err="1" smtClean="0"/>
              <a:t>етилового</a:t>
            </a:r>
            <a:r>
              <a:rPr lang="ru-RU" sz="2200" dirty="0" smtClean="0"/>
              <a:t> 45 % для </a:t>
            </a:r>
            <a:r>
              <a:rPr lang="ru-RU" sz="2200" dirty="0" err="1" smtClean="0"/>
              <a:t>виготовлення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розведення</a:t>
            </a:r>
            <a:r>
              <a:rPr lang="ru-RU" sz="2200" dirty="0" smtClean="0"/>
              <a:t> Х2: 9,0 г </a:t>
            </a:r>
          </a:p>
          <a:p>
            <a:pPr marL="274320" lvl="2" indent="-274320" algn="just">
              <a:spcBef>
                <a:spcPts val="600"/>
              </a:spcBef>
              <a:buClr>
                <a:schemeClr val="accent2"/>
              </a:buClr>
              <a:buNone/>
            </a:pPr>
            <a:r>
              <a:rPr lang="ru-RU" sz="2200" dirty="0" smtClean="0"/>
              <a:t>Спирту </a:t>
            </a:r>
            <a:r>
              <a:rPr lang="ru-RU" sz="2200" dirty="0" err="1" smtClean="0"/>
              <a:t>етилового</a:t>
            </a:r>
            <a:r>
              <a:rPr lang="ru-RU" sz="2200" dirty="0" smtClean="0"/>
              <a:t> 45 % для </a:t>
            </a:r>
            <a:r>
              <a:rPr lang="ru-RU" sz="2200" dirty="0" err="1" smtClean="0"/>
              <a:t>виготовлення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розведення</a:t>
            </a:r>
            <a:r>
              <a:rPr lang="ru-RU" sz="2200" dirty="0" smtClean="0"/>
              <a:t> Х3: 9,0 г</a:t>
            </a:r>
          </a:p>
          <a:p>
            <a:pPr hangingPunct="0">
              <a:spcBef>
                <a:spcPts val="0"/>
              </a:spcBef>
            </a:pPr>
            <a:endParaRPr lang="ru-RU" sz="2200" dirty="0" smtClean="0"/>
          </a:p>
          <a:p>
            <a:pPr algn="just"/>
            <a:r>
              <a:rPr lang="ru-RU" sz="2200" b="1" i="1" dirty="0" err="1" smtClean="0"/>
              <a:t>Технологія</a:t>
            </a:r>
            <a:r>
              <a:rPr lang="ru-RU" sz="2200" b="1" i="1" dirty="0" smtClean="0"/>
              <a:t>. </a:t>
            </a:r>
            <a:r>
              <a:rPr lang="ru-RU" sz="2200" dirty="0" err="1" smtClean="0"/>
              <a:t>Виставляють</a:t>
            </a:r>
            <a:r>
              <a:rPr lang="ru-RU" sz="2200" dirty="0" smtClean="0"/>
              <a:t> на </a:t>
            </a:r>
            <a:r>
              <a:rPr lang="ru-RU" sz="2200" dirty="0" err="1" smtClean="0"/>
              <a:t>стіл</a:t>
            </a:r>
            <a:r>
              <a:rPr lang="ru-RU" sz="2200" dirty="0" smtClean="0"/>
              <a:t> 2 флакона </a:t>
            </a:r>
            <a:r>
              <a:rPr lang="ru-RU" sz="2200" dirty="0" err="1" smtClean="0"/>
              <a:t>з</a:t>
            </a:r>
            <a:r>
              <a:rPr lang="ru-RU" sz="2200" dirty="0" smtClean="0"/>
              <a:t> пробками, </a:t>
            </a:r>
            <a:r>
              <a:rPr lang="ru-RU" sz="2200" dirty="0" err="1" smtClean="0"/>
              <a:t>нумерують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(</a:t>
            </a:r>
            <a:r>
              <a:rPr lang="en-US" sz="2200" dirty="0" smtClean="0"/>
              <a:t>X2, </a:t>
            </a:r>
            <a:r>
              <a:rPr lang="ru-RU" sz="2200" dirty="0" smtClean="0"/>
              <a:t>Х3). У </a:t>
            </a:r>
            <a:r>
              <a:rPr lang="ru-RU" sz="2200" dirty="0" err="1" smtClean="0"/>
              <a:t>кожен</a:t>
            </a:r>
            <a:r>
              <a:rPr lang="ru-RU" sz="2200" dirty="0" smtClean="0"/>
              <a:t> флакон </a:t>
            </a:r>
            <a:r>
              <a:rPr lang="ru-RU" sz="2200" dirty="0" err="1" smtClean="0"/>
              <a:t>відважують</a:t>
            </a:r>
            <a:r>
              <a:rPr lang="ru-RU" sz="2200" dirty="0" smtClean="0"/>
              <a:t> по 9,0 г спирту </a:t>
            </a:r>
            <a:r>
              <a:rPr lang="ru-RU" sz="2200" dirty="0" err="1" smtClean="0"/>
              <a:t>етилового</a:t>
            </a:r>
            <a:r>
              <a:rPr lang="ru-RU" sz="2200" dirty="0" smtClean="0"/>
              <a:t> 45 %. </a:t>
            </a:r>
            <a:r>
              <a:rPr lang="ru-RU" sz="2200" dirty="0" err="1" smtClean="0"/>
              <a:t>Потім</a:t>
            </a:r>
            <a:r>
              <a:rPr lang="ru-RU" sz="2200" dirty="0" smtClean="0"/>
              <a:t> у флакон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позначенням</a:t>
            </a:r>
            <a:r>
              <a:rPr lang="ru-RU" sz="2200" dirty="0" smtClean="0"/>
              <a:t> Х2 </a:t>
            </a:r>
            <a:r>
              <a:rPr lang="ru-RU" sz="2200" dirty="0" err="1" smtClean="0"/>
              <a:t>відважують</a:t>
            </a:r>
            <a:r>
              <a:rPr lang="ru-RU" sz="2200" dirty="0" smtClean="0"/>
              <a:t> 1,0 г </a:t>
            </a:r>
            <a:r>
              <a:rPr lang="ru-RU" sz="2200" dirty="0" err="1" smtClean="0"/>
              <a:t>розведення</a:t>
            </a:r>
            <a:r>
              <a:rPr lang="ru-RU" sz="2200" dirty="0" smtClean="0"/>
              <a:t> </a:t>
            </a:r>
            <a:r>
              <a:rPr lang="en-US" sz="2200" dirty="0" smtClean="0"/>
              <a:t>Al</a:t>
            </a:r>
            <a:r>
              <a:rPr lang="ru-RU" sz="2200" dirty="0" err="1" smtClean="0"/>
              <a:t>ое</a:t>
            </a:r>
            <a:r>
              <a:rPr lang="ru-RU" sz="2200" dirty="0" smtClean="0"/>
              <a:t> </a:t>
            </a:r>
            <a:r>
              <a:rPr lang="en-US" sz="2200" dirty="0" smtClean="0"/>
              <a:t>X1, </a:t>
            </a:r>
            <a:r>
              <a:rPr lang="ru-RU" sz="2200" dirty="0" err="1" smtClean="0"/>
              <a:t>закривають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кришкою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енергійно</a:t>
            </a:r>
            <a:r>
              <a:rPr lang="ru-RU" sz="2200" dirty="0" smtClean="0"/>
              <a:t> </a:t>
            </a:r>
            <a:r>
              <a:rPr lang="ru-RU" sz="2200" dirty="0" err="1" smtClean="0"/>
              <a:t>струшують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зверху</a:t>
            </a:r>
            <a:r>
              <a:rPr lang="ru-RU" sz="2200" dirty="0" smtClean="0"/>
              <a:t> вниз 10 раз (</a:t>
            </a:r>
            <a:r>
              <a:rPr lang="ru-RU" sz="2200" dirty="0" err="1" smtClean="0"/>
              <a:t>потенціюють</a:t>
            </a:r>
            <a:r>
              <a:rPr lang="ru-RU" sz="2200" dirty="0" smtClean="0"/>
              <a:t>). </a:t>
            </a:r>
            <a:r>
              <a:rPr lang="ru-RU" sz="2200" dirty="0" err="1" smtClean="0"/>
              <a:t>Після</a:t>
            </a:r>
            <a:r>
              <a:rPr lang="ru-RU" sz="2200" dirty="0" smtClean="0"/>
              <a:t> </a:t>
            </a:r>
            <a:r>
              <a:rPr lang="ru-RU" sz="2200" dirty="0" err="1" smtClean="0"/>
              <a:t>цього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флакона Х2 </a:t>
            </a:r>
            <a:r>
              <a:rPr lang="ru-RU" sz="2200" dirty="0" err="1" smtClean="0"/>
              <a:t>додають</a:t>
            </a:r>
            <a:r>
              <a:rPr lang="ru-RU" sz="2200" dirty="0" smtClean="0"/>
              <a:t> 1,0 г </a:t>
            </a:r>
            <a:r>
              <a:rPr lang="ru-RU" sz="2200" dirty="0" err="1" smtClean="0"/>
              <a:t>розведення</a:t>
            </a:r>
            <a:r>
              <a:rPr lang="ru-RU" sz="2200" dirty="0" smtClean="0"/>
              <a:t> у флакон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написом</a:t>
            </a:r>
            <a:r>
              <a:rPr lang="ru-RU" sz="2200" dirty="0" smtClean="0"/>
              <a:t> Х3, </a:t>
            </a:r>
            <a:r>
              <a:rPr lang="ru-RU" sz="2200" dirty="0" err="1" smtClean="0"/>
              <a:t>закупорюють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струшують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зверху</a:t>
            </a:r>
            <a:r>
              <a:rPr lang="ru-RU" sz="2200" dirty="0" smtClean="0"/>
              <a:t> вниз 10 раз (</a:t>
            </a:r>
            <a:r>
              <a:rPr lang="ru-RU" sz="2200" dirty="0" err="1" smtClean="0"/>
              <a:t>потенціюють</a:t>
            </a:r>
            <a:r>
              <a:rPr lang="ru-RU" sz="2200" dirty="0" smtClean="0"/>
              <a:t>). </a:t>
            </a:r>
            <a:r>
              <a:rPr lang="ru-RU" sz="2200" dirty="0" err="1" smtClean="0"/>
              <a:t>Наклеюють</a:t>
            </a:r>
            <a:r>
              <a:rPr lang="ru-RU" sz="2200" dirty="0" smtClean="0"/>
              <a:t> № рецепта. </a:t>
            </a:r>
            <a:r>
              <a:rPr lang="ru-RU" sz="2200" dirty="0" err="1" smtClean="0"/>
              <a:t>Заповнюють</a:t>
            </a:r>
            <a:r>
              <a:rPr lang="ru-RU" sz="2200" dirty="0" smtClean="0"/>
              <a:t> ППК (</a:t>
            </a:r>
            <a:r>
              <a:rPr lang="ru-RU" sz="2200" dirty="0" err="1" smtClean="0"/>
              <a:t>лицьовий</a:t>
            </a:r>
            <a:r>
              <a:rPr lang="ru-RU" sz="2200" dirty="0" smtClean="0"/>
              <a:t> </a:t>
            </a:r>
            <a:r>
              <a:rPr lang="ru-RU" sz="2200" dirty="0" err="1" smtClean="0"/>
              <a:t>бік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4000" b="1" i="1" dirty="0" err="1" smtClean="0">
                <a:solidFill>
                  <a:schemeClr val="tx1"/>
                </a:solidFill>
              </a:rPr>
              <a:t>Технологія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hangingPunct="0">
              <a:buNone/>
            </a:pPr>
            <a:r>
              <a:rPr lang="ru-RU" b="1" dirty="0" smtClean="0"/>
              <a:t>ППК</a:t>
            </a:r>
            <a:r>
              <a:rPr lang="ru-RU" dirty="0" smtClean="0"/>
              <a:t> (</a:t>
            </a:r>
            <a:r>
              <a:rPr lang="ru-RU" dirty="0" err="1" smtClean="0"/>
              <a:t>лицьовий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)</a:t>
            </a:r>
          </a:p>
          <a:p>
            <a:pPr algn="ctr" hangingPunct="0">
              <a:buNone/>
            </a:pPr>
            <a:r>
              <a:rPr lang="ru-RU" dirty="0" smtClean="0"/>
              <a:t>Дата                 № рецепта</a:t>
            </a:r>
          </a:p>
          <a:p>
            <a:pPr algn="ctr" hangingPunct="0">
              <a:buNone/>
            </a:pPr>
            <a:r>
              <a:rPr lang="ru-RU" dirty="0" smtClean="0"/>
              <a:t>    </a:t>
            </a:r>
            <a:r>
              <a:rPr lang="en-US" dirty="0" err="1" smtClean="0"/>
              <a:t>Spiritus</a:t>
            </a:r>
            <a:r>
              <a:rPr lang="en-US" dirty="0" smtClean="0"/>
              <a:t> </a:t>
            </a:r>
            <a:r>
              <a:rPr lang="en-US" dirty="0" err="1" smtClean="0"/>
              <a:t>aethylici</a:t>
            </a:r>
            <a:r>
              <a:rPr lang="ru-RU" dirty="0" smtClean="0"/>
              <a:t> 45 % 9,0</a:t>
            </a:r>
          </a:p>
          <a:p>
            <a:pPr algn="ctr" hangingPunct="0">
              <a:buNone/>
            </a:pPr>
            <a:r>
              <a:rPr lang="ru-RU" u="sng" dirty="0" smtClean="0"/>
              <a:t>	</a:t>
            </a:r>
            <a:r>
              <a:rPr lang="en-US" u="sng" dirty="0" err="1" smtClean="0"/>
              <a:t>Dilutio</a:t>
            </a:r>
            <a:r>
              <a:rPr lang="en-US" u="sng" dirty="0" smtClean="0"/>
              <a:t> Al</a:t>
            </a:r>
            <a:r>
              <a:rPr lang="ru-RU" u="sng" dirty="0" err="1" smtClean="0"/>
              <a:t>ое</a:t>
            </a:r>
            <a:r>
              <a:rPr lang="ru-RU" u="sng" dirty="0" smtClean="0"/>
              <a:t> Х2 1,0		</a:t>
            </a:r>
            <a:endParaRPr lang="ru-RU" dirty="0" smtClean="0"/>
          </a:p>
          <a:p>
            <a:pPr hangingPunct="0">
              <a:buNone/>
            </a:pPr>
            <a:r>
              <a:rPr lang="ru-RU" dirty="0" smtClean="0"/>
              <a:t>			   </a:t>
            </a:r>
            <a:r>
              <a:rPr lang="en-US" dirty="0" smtClean="0"/>
              <a:t>m</a:t>
            </a:r>
            <a:r>
              <a:rPr lang="ru-RU" dirty="0" smtClean="0"/>
              <a:t> = 10,0</a:t>
            </a:r>
          </a:p>
          <a:p>
            <a:pPr algn="ctr" hangingPunct="0">
              <a:buNone/>
            </a:pPr>
            <a:r>
              <a:rPr lang="ru-RU" i="1" dirty="0" err="1" smtClean="0"/>
              <a:t>Приготував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 hangingPunct="0">
              <a:buNone/>
            </a:pPr>
            <a:r>
              <a:rPr lang="ru-RU" i="1" dirty="0" err="1" smtClean="0"/>
              <a:t>Перевірив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 hangingPunct="0">
              <a:buNone/>
            </a:pPr>
            <a:r>
              <a:rPr lang="ru-RU" i="1" dirty="0" err="1" smtClean="0"/>
              <a:t>Відпустив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err="1" smtClean="0">
                <a:solidFill>
                  <a:schemeClr val="tx1"/>
                </a:solidFill>
              </a:rPr>
              <a:t>Лицьовий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бік</a:t>
            </a:r>
            <a:r>
              <a:rPr lang="ru-RU" sz="3600" b="1" i="1" dirty="0" smtClean="0">
                <a:solidFill>
                  <a:schemeClr val="tx1"/>
                </a:solidFill>
              </a:rPr>
              <a:t> паспорта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письмового</a:t>
            </a:r>
            <a:r>
              <a:rPr lang="ru-RU" sz="3600" b="1" i="1" dirty="0" smtClean="0">
                <a:solidFill>
                  <a:schemeClr val="tx1"/>
                </a:solidFill>
              </a:rPr>
              <a:t> контролю (ППК)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cap="all" dirty="0" smtClean="0"/>
              <a:t>Розподіл гомеопатичних лікарських засобів за лікарською формою</a:t>
            </a:r>
          </a:p>
          <a:p>
            <a:r>
              <a:rPr lang="uk-UA" dirty="0" smtClean="0"/>
              <a:t>ГОМЕОПАТИЧНІ МАТРИЧНІ ЗАСОБИ. </a:t>
            </a:r>
            <a:r>
              <a:rPr lang="uk-UA" cap="all" dirty="0" smtClean="0"/>
              <a:t>Технологія. Контроль якості.</a:t>
            </a:r>
          </a:p>
          <a:p>
            <a:r>
              <a:rPr lang="uk-UA" cap="all" dirty="0" smtClean="0"/>
              <a:t>Гомеопатичне розведення. Технологія. Оформлення до використання</a:t>
            </a:r>
          </a:p>
          <a:p>
            <a:r>
              <a:rPr lang="uk-UA" cap="all" dirty="0" err="1" smtClean="0"/>
              <a:t>оліЇ</a:t>
            </a:r>
            <a:r>
              <a:rPr lang="uk-UA" cap="all" dirty="0" smtClean="0"/>
              <a:t> </a:t>
            </a:r>
            <a:r>
              <a:rPr lang="uk-UA" cap="all" dirty="0" err="1" smtClean="0"/>
              <a:t>гомеопатичнІ</a:t>
            </a:r>
            <a:r>
              <a:rPr lang="uk-UA" cap="all" dirty="0" smtClean="0"/>
              <a:t>. Технологія. Оформлення до використання</a:t>
            </a:r>
          </a:p>
          <a:p>
            <a:r>
              <a:rPr lang="uk-UA" cap="all" dirty="0" smtClean="0"/>
              <a:t>Гранули гомеопатичні. Технологія. Оформлення до використання</a:t>
            </a:r>
          </a:p>
          <a:p>
            <a:r>
              <a:rPr lang="uk-UA" cap="all" dirty="0" smtClean="0"/>
              <a:t>Таблетки гомеопатичні. Технологія. </a:t>
            </a:r>
          </a:p>
          <a:p>
            <a:r>
              <a:rPr lang="uk-UA" cap="all" smtClean="0"/>
              <a:t>ГомЕОпатичні</a:t>
            </a:r>
            <a:r>
              <a:rPr lang="uk-UA" cap="all" dirty="0" smtClean="0"/>
              <a:t> </a:t>
            </a:r>
            <a:r>
              <a:rPr lang="uk-UA" cap="all" dirty="0" err="1" smtClean="0"/>
              <a:t>тритурації</a:t>
            </a:r>
            <a:r>
              <a:rPr lang="uk-UA" cap="all" dirty="0" smtClean="0"/>
              <a:t>. Технологія. Оформлення до використання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План </a:t>
            </a:r>
            <a:r>
              <a:rPr lang="ru-RU" dirty="0" err="1" smtClean="0">
                <a:solidFill>
                  <a:schemeClr val="tx1"/>
                </a:solidFill>
              </a:rPr>
              <a:t>лекції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Оформлюють</a:t>
            </a:r>
            <a:r>
              <a:rPr lang="ru-RU" dirty="0" smtClean="0"/>
              <a:t> </a:t>
            </a:r>
            <a:r>
              <a:rPr lang="ru-RU" dirty="0" err="1" smtClean="0"/>
              <a:t>етикетками</a:t>
            </a:r>
            <a:r>
              <a:rPr lang="ru-RU" dirty="0" smtClean="0"/>
              <a:t>: «</a:t>
            </a:r>
            <a:r>
              <a:rPr lang="ru-RU" dirty="0" err="1" smtClean="0"/>
              <a:t>Внутрішнє</a:t>
            </a:r>
            <a:r>
              <a:rPr lang="ru-RU" dirty="0" smtClean="0"/>
              <a:t>», «</a:t>
            </a:r>
            <a:r>
              <a:rPr lang="ru-RU" dirty="0" err="1" smtClean="0"/>
              <a:t>Зберіати</a:t>
            </a:r>
            <a:r>
              <a:rPr lang="ru-RU" dirty="0" smtClean="0"/>
              <a:t> в </a:t>
            </a:r>
            <a:r>
              <a:rPr lang="ru-RU" dirty="0" err="1" smtClean="0"/>
              <a:t>прохолодному</a:t>
            </a:r>
            <a:r>
              <a:rPr lang="ru-RU" dirty="0" smtClean="0"/>
              <a:t> та </a:t>
            </a:r>
            <a:r>
              <a:rPr lang="ru-RU" dirty="0" err="1" smtClean="0"/>
              <a:t>захищеному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», «</a:t>
            </a:r>
            <a:r>
              <a:rPr lang="ru-RU" dirty="0" err="1" smtClean="0"/>
              <a:t>Берегти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дітей</a:t>
            </a:r>
            <a:r>
              <a:rPr lang="ru-RU" dirty="0" smtClean="0"/>
              <a:t>»</a:t>
            </a:r>
          </a:p>
          <a:p>
            <a:endParaRPr lang="uk-UA" dirty="0" smtClean="0"/>
          </a:p>
          <a:p>
            <a:r>
              <a:rPr lang="uk-UA" dirty="0" smtClean="0"/>
              <a:t>Даний гомеопатичний препарат </a:t>
            </a:r>
            <a:br>
              <a:rPr lang="uk-UA" dirty="0" smtClean="0"/>
            </a:br>
            <a:r>
              <a:rPr lang="uk-UA" dirty="0" smtClean="0"/>
              <a:t>використовується для </a:t>
            </a:r>
            <a:br>
              <a:rPr lang="uk-UA" dirty="0" smtClean="0"/>
            </a:br>
            <a:r>
              <a:rPr lang="uk-UA" dirty="0" smtClean="0"/>
              <a:t>лікування  проносу </a:t>
            </a:r>
            <a:br>
              <a:rPr lang="uk-UA" dirty="0" smtClean="0"/>
            </a:br>
            <a:r>
              <a:rPr lang="uk-UA" dirty="0" smtClean="0"/>
              <a:t>та геморою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Оформлення</a:t>
            </a:r>
            <a:r>
              <a:rPr lang="ru-RU" b="1" i="1" dirty="0" smtClean="0">
                <a:solidFill>
                  <a:schemeClr val="tx1"/>
                </a:solidFill>
              </a:rPr>
              <a:t> до </a:t>
            </a:r>
            <a:r>
              <a:rPr lang="ru-RU" b="1" i="1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248429" y="2685513"/>
            <a:ext cx="2538413" cy="4101073"/>
            <a:chOff x="6248429" y="2685513"/>
            <a:chExt cx="2538413" cy="4101073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/>
            <a:srcRect l="6320" t="6963" r="67078" b="5493"/>
            <a:stretch>
              <a:fillRect/>
            </a:stretch>
          </p:blipFill>
          <p:spPr bwMode="auto">
            <a:xfrm>
              <a:off x="6572264" y="2685513"/>
              <a:ext cx="2214578" cy="4101073"/>
            </a:xfrm>
            <a:prstGeom prst="rect">
              <a:avLst/>
            </a:prstGeom>
            <a:noFill/>
          </p:spPr>
        </p:pic>
        <p:grpSp>
          <p:nvGrpSpPr>
            <p:cNvPr id="23554" name="Group 2"/>
            <p:cNvGrpSpPr>
              <a:grpSpLocks/>
            </p:cNvGrpSpPr>
            <p:nvPr/>
          </p:nvGrpSpPr>
          <p:grpSpPr bwMode="auto">
            <a:xfrm>
              <a:off x="6248429" y="4414855"/>
              <a:ext cx="2538413" cy="1514475"/>
              <a:chOff x="1590" y="1424"/>
              <a:chExt cx="3997" cy="2386"/>
            </a:xfrm>
          </p:grpSpPr>
          <p:sp>
            <p:nvSpPr>
              <p:cNvPr id="23555" name="Rectangle 3"/>
              <p:cNvSpPr>
                <a:spLocks noChangeArrowheads="1"/>
              </p:cNvSpPr>
              <p:nvPr/>
            </p:nvSpPr>
            <p:spPr bwMode="auto">
              <a:xfrm>
                <a:off x="1590" y="1424"/>
                <a:ext cx="3997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56" name="Rectangle 4"/>
              <p:cNvSpPr>
                <a:spLocks noChangeArrowheads="1"/>
              </p:cNvSpPr>
              <p:nvPr/>
            </p:nvSpPr>
            <p:spPr bwMode="auto">
              <a:xfrm>
                <a:off x="1590" y="1424"/>
                <a:ext cx="1416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рецепта_</a:t>
                </a:r>
                <a:r>
                  <a:rPr kumimoji="0" lang="uk-UA" sz="9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7" name="Rectangle 5"/>
              <p:cNvSpPr>
                <a:spLocks noChangeArrowheads="1"/>
              </p:cNvSpPr>
              <p:nvPr/>
            </p:nvSpPr>
            <p:spPr bwMode="auto">
              <a:xfrm>
                <a:off x="2857" y="1424"/>
                <a:ext cx="1555" cy="36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аптеки_</a:t>
                </a:r>
                <a:r>
                  <a:rPr kumimoji="0" lang="uk-UA" sz="9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8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8" name="Rectangle 6"/>
              <p:cNvSpPr>
                <a:spLocks noChangeArrowheads="1"/>
              </p:cNvSpPr>
              <p:nvPr/>
            </p:nvSpPr>
            <p:spPr bwMode="auto">
              <a:xfrm>
                <a:off x="4040" y="1424"/>
                <a:ext cx="1171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.</a:t>
                </a:r>
                <a:r>
                  <a:rPr kumimoji="0" lang="ru-RU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ru-RU" sz="9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Харків</a:t>
                </a:r>
                <a:r>
                  <a:rPr kumimoji="0" lang="ru-RU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9" name="Rectangle 7"/>
              <p:cNvSpPr>
                <a:spLocks noChangeArrowheads="1"/>
              </p:cNvSpPr>
              <p:nvPr/>
            </p:nvSpPr>
            <p:spPr bwMode="auto">
              <a:xfrm>
                <a:off x="2212" y="2561"/>
                <a:ext cx="2801" cy="124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u="sng" dirty="0" smtClean="0">
                    <a:latin typeface="Calibri" pitchFamily="34" charset="0"/>
                    <a:cs typeface="Arial" pitchFamily="34" charset="0"/>
                  </a:rPr>
                  <a:t>__</a:t>
                </a:r>
                <a:r>
                  <a:rPr lang="en-US" sz="1200" u="sng" dirty="0" smtClean="0">
                    <a:latin typeface="Calibri" pitchFamily="34" charset="0"/>
                    <a:cs typeface="Arial" pitchFamily="34" charset="0"/>
                  </a:rPr>
                  <a:t> Dil. 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en-US" sz="12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Aloe</a:t>
                </a:r>
                <a:r>
                  <a:rPr kumimoji="0" lang="ru-RU" sz="12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Х3 1</a:t>
                </a:r>
                <a:r>
                  <a:rPr kumimoji="0" lang="ru-RU" sz="12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0,0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</a:t>
                </a:r>
                <a:b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</a:br>
                <a:endPara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При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й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мат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и 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по _</a:t>
                </a:r>
                <a:r>
                  <a:rPr kumimoji="0" lang="ru-RU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5-7 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крапель за 30 </a:t>
                </a:r>
                <a:r>
                  <a:rPr kumimoji="0" lang="uk-UA" sz="9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хв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до </a:t>
                </a:r>
                <a:r>
                  <a:rPr kumimoji="0" lang="uk-UA" sz="9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їжі__________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____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/>
            </p:nvSpPr>
            <p:spPr bwMode="auto">
              <a:xfrm>
                <a:off x="1590" y="2220"/>
                <a:ext cx="600" cy="76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Дата </a:t>
                </a:r>
                <a:r>
                  <a:rPr kumimoji="0" lang="uk-U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01.09.17.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1" name="Rectangle 9"/>
              <p:cNvSpPr>
                <a:spLocks noChangeArrowheads="1"/>
              </p:cNvSpPr>
              <p:nvPr/>
            </p:nvSpPr>
            <p:spPr bwMode="auto">
              <a:xfrm>
                <a:off x="1590" y="2985"/>
                <a:ext cx="600" cy="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</a:t>
                </a:r>
                <a:r>
                  <a:rPr kumimoji="0" lang="uk-U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дпис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2" name="Rectangle 10"/>
              <p:cNvSpPr>
                <a:spLocks noChangeArrowheads="1"/>
              </p:cNvSpPr>
              <p:nvPr/>
            </p:nvSpPr>
            <p:spPr bwMode="auto">
              <a:xfrm>
                <a:off x="5223" y="1424"/>
                <a:ext cx="364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Зберігати в прохолодному, захищеному від світла місці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3" name="Rectangle 11"/>
              <p:cNvSpPr>
                <a:spLocks noChangeArrowheads="1"/>
              </p:cNvSpPr>
              <p:nvPr/>
            </p:nvSpPr>
            <p:spPr bwMode="auto">
              <a:xfrm>
                <a:off x="2231" y="1806"/>
                <a:ext cx="2626" cy="398"/>
              </a:xfrm>
              <a:prstGeom prst="rect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ВНУТР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ІШНЄ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4" name="Rectangle 12"/>
              <p:cNvSpPr>
                <a:spLocks noChangeArrowheads="1"/>
              </p:cNvSpPr>
              <p:nvPr/>
            </p:nvSpPr>
            <p:spPr bwMode="auto">
              <a:xfrm>
                <a:off x="2198" y="2235"/>
                <a:ext cx="2767" cy="43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2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Гомеопатич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ний 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л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карс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ький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засіб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5" name="Rectangle 13"/>
              <p:cNvSpPr>
                <a:spLocks noChangeArrowheads="1"/>
              </p:cNvSpPr>
              <p:nvPr/>
            </p:nvSpPr>
            <p:spPr bwMode="auto">
              <a:xfrm>
                <a:off x="4965" y="1424"/>
                <a:ext cx="246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Бер</a:t>
                </a:r>
                <a:r>
                  <a:rPr kumimoji="0" lang="uk-UA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егти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від дітей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hangingPunct="0">
              <a:buNone/>
            </a:pPr>
            <a:r>
              <a:rPr lang="ru-RU" i="1" dirty="0" smtClean="0"/>
              <a:t>Штамп </a:t>
            </a:r>
            <a:r>
              <a:rPr lang="ru-RU" i="1" dirty="0" err="1" smtClean="0"/>
              <a:t>лікувально-профілактичного</a:t>
            </a:r>
            <a:r>
              <a:rPr lang="ru-RU" i="1" dirty="0" smtClean="0"/>
              <a:t> закладу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smtClean="0"/>
              <a:t>Дата 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Прізвище</a:t>
            </a:r>
            <a:r>
              <a:rPr lang="ru-RU" i="1" dirty="0" smtClean="0"/>
              <a:t>, </a:t>
            </a:r>
            <a:r>
              <a:rPr lang="ru-RU" i="1" dirty="0" err="1" smtClean="0"/>
              <a:t>ім'я</a:t>
            </a:r>
            <a:r>
              <a:rPr lang="ru-RU" i="1" dirty="0" smtClean="0"/>
              <a:t> та </a:t>
            </a:r>
            <a:r>
              <a:rPr lang="ru-RU" i="1" dirty="0" err="1" smtClean="0"/>
              <a:t>по-батькові</a:t>
            </a:r>
            <a:r>
              <a:rPr lang="ru-RU" i="1" dirty="0" smtClean="0"/>
              <a:t> хворого, </a:t>
            </a:r>
            <a:r>
              <a:rPr lang="ru-RU" i="1" dirty="0" err="1" smtClean="0"/>
              <a:t>вік</a:t>
            </a:r>
            <a:endParaRPr lang="ru-RU" i="1" dirty="0" smtClean="0"/>
          </a:p>
          <a:p>
            <a:pPr algn="just" hangingPunct="0">
              <a:buNone/>
            </a:pPr>
            <a:r>
              <a:rPr lang="ru-RU" i="1" dirty="0" err="1" smtClean="0"/>
              <a:t>Прізвище</a:t>
            </a:r>
            <a:r>
              <a:rPr lang="ru-RU" i="1" dirty="0" smtClean="0"/>
              <a:t>, </a:t>
            </a:r>
            <a:r>
              <a:rPr lang="ru-RU" i="1" dirty="0" err="1" smtClean="0"/>
              <a:t>ім'я</a:t>
            </a:r>
            <a:r>
              <a:rPr lang="ru-RU" i="1" dirty="0" smtClean="0"/>
              <a:t> та </a:t>
            </a:r>
            <a:r>
              <a:rPr lang="ru-RU" i="1" dirty="0" err="1" smtClean="0"/>
              <a:t>по-батькові</a:t>
            </a:r>
            <a:r>
              <a:rPr lang="ru-RU" i="1" dirty="0" smtClean="0"/>
              <a:t>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hangingPunct="0">
              <a:buNone/>
            </a:pPr>
            <a:r>
              <a:rPr lang="uk-UA" i="1" dirty="0" smtClean="0"/>
              <a:t>	</a:t>
            </a:r>
            <a:r>
              <a:rPr lang="en-US" i="1" dirty="0" err="1" smtClean="0"/>
              <a:t>Rp</a:t>
            </a:r>
            <a:r>
              <a:rPr lang="ru-RU" i="1" dirty="0" smtClean="0"/>
              <a:t>.:  </a:t>
            </a:r>
            <a:r>
              <a:rPr lang="en-US" i="1" dirty="0" err="1" smtClean="0"/>
              <a:t>Dilutio</a:t>
            </a:r>
            <a:r>
              <a:rPr lang="en-US" i="1" dirty="0" smtClean="0"/>
              <a:t> </a:t>
            </a:r>
            <a:r>
              <a:rPr lang="en-US" i="1" dirty="0" err="1" smtClean="0"/>
              <a:t>Rubus</a:t>
            </a:r>
            <a:r>
              <a:rPr lang="en-US" dirty="0" smtClean="0"/>
              <a:t> </a:t>
            </a:r>
            <a:r>
              <a:rPr lang="uk-UA" i="1" dirty="0" smtClean="0"/>
              <a:t>С</a:t>
            </a:r>
            <a:r>
              <a:rPr lang="ru-RU" i="1" dirty="0" smtClean="0"/>
              <a:t>3</a:t>
            </a:r>
            <a:r>
              <a:rPr lang="ru-RU" dirty="0" smtClean="0"/>
              <a:t> </a:t>
            </a:r>
            <a:r>
              <a:rPr lang="ru-RU" i="1" dirty="0" smtClean="0"/>
              <a:t>– 10,0 </a:t>
            </a:r>
            <a:endParaRPr lang="ru-RU" dirty="0" smtClean="0"/>
          </a:p>
          <a:p>
            <a:pPr hangingPunct="0">
              <a:buNone/>
            </a:pPr>
            <a:r>
              <a:rPr lang="ru-RU" i="1" dirty="0" smtClean="0"/>
              <a:t>		D. S. По 7-10 </a:t>
            </a:r>
            <a:r>
              <a:rPr lang="ru-RU" i="1" dirty="0" err="1" smtClean="0"/>
              <a:t>крапель</a:t>
            </a:r>
            <a:r>
              <a:rPr lang="ru-RU" i="1" dirty="0" smtClean="0"/>
              <a:t> </a:t>
            </a:r>
            <a:r>
              <a:rPr lang="ru-RU" i="1" dirty="0" err="1" smtClean="0"/>
              <a:t>згідно</a:t>
            </a:r>
            <a:r>
              <a:rPr lang="ru-RU" i="1" dirty="0" smtClean="0"/>
              <a:t> до </a:t>
            </a:r>
            <a:r>
              <a:rPr lang="ru-RU" i="1" dirty="0" err="1" smtClean="0"/>
              <a:t>розкладу</a:t>
            </a:r>
            <a:r>
              <a:rPr lang="ru-RU" i="1" dirty="0" smtClean="0"/>
              <a:t> 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Підпис</a:t>
            </a:r>
            <a:r>
              <a:rPr lang="ru-RU" i="1" dirty="0" smtClean="0"/>
              <a:t>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Особова</a:t>
            </a:r>
            <a:r>
              <a:rPr lang="ru-RU" i="1" dirty="0" smtClean="0"/>
              <a:t> печатка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hangingPunct="0"/>
            <a:endParaRPr lang="ru-RU" dirty="0" smtClean="0"/>
          </a:p>
          <a:p>
            <a:pPr hangingPunct="0"/>
            <a:r>
              <a:rPr lang="ru-RU" b="1" i="1" dirty="0" smtClean="0"/>
              <a:t>Характеристика </a:t>
            </a:r>
            <a:r>
              <a:rPr lang="ru-RU" b="1" i="1" dirty="0" err="1" smtClean="0"/>
              <a:t>лікарського</a:t>
            </a:r>
            <a:r>
              <a:rPr lang="ru-RU" b="1" i="1" dirty="0" smtClean="0"/>
              <a:t> препарату. </a:t>
            </a:r>
            <a:r>
              <a:rPr lang="ru-RU" dirty="0" err="1" smtClean="0"/>
              <a:t>гомеопатичні</a:t>
            </a:r>
            <a:r>
              <a:rPr lang="ru-RU" dirty="0" smtClean="0"/>
              <a:t> </a:t>
            </a:r>
            <a:r>
              <a:rPr lang="ru-RU" dirty="0" err="1" smtClean="0"/>
              <a:t>краплі</a:t>
            </a:r>
            <a:r>
              <a:rPr lang="ru-RU" dirty="0" smtClean="0"/>
              <a:t>, до складу </a:t>
            </a:r>
            <a:r>
              <a:rPr lang="ru-RU" dirty="0" err="1" smtClean="0"/>
              <a:t>яких</a:t>
            </a:r>
            <a:r>
              <a:rPr lang="ru-RU" dirty="0" smtClean="0"/>
              <a:t> входить </a:t>
            </a:r>
            <a:r>
              <a:rPr lang="ru-RU" dirty="0" err="1" smtClean="0"/>
              <a:t>сировина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Ожина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chemeClr val="tx1"/>
                </a:solidFill>
              </a:rPr>
              <a:t>Rp</a:t>
            </a:r>
            <a:r>
              <a:rPr lang="ru-RU" sz="3200" b="1" dirty="0" smtClean="0">
                <a:solidFill>
                  <a:schemeClr val="tx1"/>
                </a:solidFill>
              </a:rPr>
              <a:t>.: </a:t>
            </a:r>
            <a:r>
              <a:rPr lang="de-DE" sz="3200" b="1" dirty="0" err="1" smtClean="0">
                <a:solidFill>
                  <a:schemeClr val="tx1"/>
                </a:solidFill>
              </a:rPr>
              <a:t>Dilutio</a:t>
            </a:r>
            <a:r>
              <a:rPr lang="de-DE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Rubus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uk-UA" sz="3200" b="1" dirty="0" smtClean="0">
                <a:solidFill>
                  <a:schemeClr val="tx1"/>
                </a:solidFill>
              </a:rPr>
              <a:t>С</a:t>
            </a:r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r>
              <a:rPr lang="uk-UA" sz="3200" b="1" dirty="0" smtClean="0">
                <a:solidFill>
                  <a:schemeClr val="tx1"/>
                </a:solidFill>
              </a:rPr>
              <a:t> – 10,0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        </a:t>
            </a:r>
            <a:r>
              <a:rPr lang="en-US" sz="3200" b="1" dirty="0" smtClean="0">
                <a:solidFill>
                  <a:schemeClr val="tx1"/>
                </a:solidFill>
              </a:rPr>
              <a:t>D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smtClean="0">
                <a:solidFill>
                  <a:schemeClr val="tx1"/>
                </a:solidFill>
              </a:rPr>
              <a:t>S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  <a:r>
              <a:rPr lang="uk-UA" sz="3200" b="1" dirty="0" smtClean="0">
                <a:solidFill>
                  <a:schemeClr val="tx1"/>
                </a:solidFill>
              </a:rPr>
              <a:t>По </a:t>
            </a:r>
            <a:r>
              <a:rPr lang="ru-RU" sz="3200" b="1" dirty="0" smtClean="0">
                <a:solidFill>
                  <a:schemeClr val="tx1"/>
                </a:solidFill>
              </a:rPr>
              <a:t>7</a:t>
            </a:r>
            <a:r>
              <a:rPr lang="uk-UA" sz="32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</a:rPr>
              <a:t>10</a:t>
            </a:r>
            <a:r>
              <a:rPr lang="uk-UA" sz="3200" b="1" dirty="0" smtClean="0">
                <a:solidFill>
                  <a:schemeClr val="tx1"/>
                </a:solidFill>
              </a:rPr>
              <a:t> крапель згідно до розкладу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6072230"/>
          </a:xfrm>
        </p:spPr>
        <p:txBody>
          <a:bodyPr>
            <a:noAutofit/>
          </a:bodyPr>
          <a:lstStyle/>
          <a:p>
            <a:pPr algn="ctr" hangingPunct="0">
              <a:buNone/>
            </a:pPr>
            <a:r>
              <a:rPr lang="ru-RU" sz="2000" b="1" dirty="0" smtClean="0"/>
              <a:t>ППК </a:t>
            </a:r>
            <a:r>
              <a:rPr lang="ru-RU" sz="2000" dirty="0" smtClean="0"/>
              <a:t>(</a:t>
            </a:r>
            <a:r>
              <a:rPr lang="ru-RU" sz="2000" dirty="0" err="1" smtClean="0"/>
              <a:t>зворотній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бік</a:t>
            </a:r>
            <a:r>
              <a:rPr lang="ru-RU" sz="2000" dirty="0" smtClean="0"/>
              <a:t>)</a:t>
            </a:r>
          </a:p>
          <a:p>
            <a:pPr hangingPunct="0">
              <a:buNone/>
            </a:pPr>
            <a:r>
              <a:rPr lang="ru-RU" sz="2000" dirty="0" err="1" smtClean="0"/>
              <a:t>Матричної</a:t>
            </a:r>
            <a:r>
              <a:rPr lang="ru-RU" sz="2000" dirty="0" smtClean="0"/>
              <a:t> настойки «</a:t>
            </a:r>
            <a:r>
              <a:rPr lang="en-US" sz="2000" dirty="0" err="1" smtClean="0"/>
              <a:t>Rubus</a:t>
            </a:r>
            <a:r>
              <a:rPr lang="ru-RU" sz="2000" dirty="0" smtClean="0"/>
              <a:t> </a:t>
            </a:r>
            <a:r>
              <a:rPr lang="ru-RU" sz="2000" dirty="0" err="1" smtClean="0"/>
              <a:t>θ»: </a:t>
            </a:r>
            <a:r>
              <a:rPr lang="ru-RU" sz="2000" dirty="0" smtClean="0"/>
              <a:t>0,2 г (6 </a:t>
            </a:r>
            <a:r>
              <a:rPr lang="ru-RU" sz="2000" dirty="0" err="1" smtClean="0"/>
              <a:t>крапель</a:t>
            </a:r>
            <a:r>
              <a:rPr lang="ru-RU" sz="2000" dirty="0" smtClean="0"/>
              <a:t>)</a:t>
            </a:r>
          </a:p>
          <a:p>
            <a:pPr hangingPunct="0">
              <a:buNone/>
            </a:pPr>
            <a:r>
              <a:rPr lang="ru-RU" sz="2000" dirty="0" err="1" smtClean="0"/>
              <a:t>Розведення</a:t>
            </a:r>
            <a:r>
              <a:rPr lang="ru-RU" sz="2000" dirty="0" smtClean="0"/>
              <a:t> </a:t>
            </a:r>
            <a:r>
              <a:rPr lang="en-US" sz="2000" dirty="0" err="1" smtClean="0"/>
              <a:t>Rubus</a:t>
            </a:r>
            <a:r>
              <a:rPr lang="en-US" sz="2000" dirty="0" smtClean="0"/>
              <a:t> </a:t>
            </a:r>
            <a:r>
              <a:rPr lang="uk-UA" sz="2000" dirty="0" smtClean="0"/>
              <a:t>С</a:t>
            </a:r>
            <a:r>
              <a:rPr lang="ru-RU" sz="2000" dirty="0" smtClean="0"/>
              <a:t>1: 0,1 г (3 </a:t>
            </a:r>
            <a:r>
              <a:rPr lang="ru-RU" sz="2000" dirty="0" err="1" smtClean="0"/>
              <a:t>краплі</a:t>
            </a:r>
            <a:r>
              <a:rPr lang="ru-RU" sz="2000" dirty="0" smtClean="0"/>
              <a:t>) </a:t>
            </a:r>
          </a:p>
          <a:p>
            <a:pPr hangingPunct="0">
              <a:buNone/>
            </a:pPr>
            <a:r>
              <a:rPr lang="ru-RU" sz="2000" dirty="0" err="1" smtClean="0"/>
              <a:t>Розведення</a:t>
            </a:r>
            <a:r>
              <a:rPr lang="ru-RU" sz="2000" dirty="0" smtClean="0"/>
              <a:t> </a:t>
            </a:r>
            <a:r>
              <a:rPr lang="en-US" sz="2000" dirty="0" err="1" smtClean="0"/>
              <a:t>Rubus</a:t>
            </a:r>
            <a:r>
              <a:rPr lang="en-US" sz="2000" dirty="0" smtClean="0"/>
              <a:t> </a:t>
            </a:r>
            <a:r>
              <a:rPr lang="uk-UA" sz="2000" dirty="0" smtClean="0"/>
              <a:t>С</a:t>
            </a:r>
            <a:r>
              <a:rPr lang="ru-RU" sz="2000" dirty="0" smtClean="0"/>
              <a:t>2: 0,1 г (3 </a:t>
            </a:r>
            <a:r>
              <a:rPr lang="ru-RU" sz="2000" dirty="0" err="1" smtClean="0"/>
              <a:t>краплі</a:t>
            </a:r>
            <a:r>
              <a:rPr lang="ru-RU" sz="2000" dirty="0" smtClean="0"/>
              <a:t>) </a:t>
            </a:r>
          </a:p>
          <a:p>
            <a:pPr hangingPunct="0">
              <a:buNone/>
            </a:pPr>
            <a:r>
              <a:rPr lang="ru-RU" sz="2000" dirty="0" smtClean="0"/>
              <a:t>Спирту </a:t>
            </a:r>
            <a:r>
              <a:rPr lang="ru-RU" sz="2000" dirty="0" err="1" smtClean="0"/>
              <a:t>етилового</a:t>
            </a:r>
            <a:r>
              <a:rPr lang="ru-RU" sz="2000" dirty="0" smtClean="0"/>
              <a:t> 45 % для </a:t>
            </a:r>
            <a:r>
              <a:rPr lang="ru-RU" sz="2000" dirty="0" err="1" smtClean="0"/>
              <a:t>виготовлення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розведення</a:t>
            </a:r>
            <a:r>
              <a:rPr lang="ru-RU" sz="2000" dirty="0" smtClean="0"/>
              <a:t> С1: 9,8 г</a:t>
            </a:r>
          </a:p>
          <a:p>
            <a:pPr hangingPunct="0">
              <a:buNone/>
            </a:pPr>
            <a:r>
              <a:rPr lang="ru-RU" sz="2000" dirty="0" smtClean="0"/>
              <a:t>Спирту </a:t>
            </a:r>
            <a:r>
              <a:rPr lang="ru-RU" sz="2000" dirty="0" err="1" smtClean="0"/>
              <a:t>етилового</a:t>
            </a:r>
            <a:r>
              <a:rPr lang="ru-RU" sz="2000" dirty="0" smtClean="0"/>
              <a:t> 45 % для </a:t>
            </a:r>
            <a:r>
              <a:rPr lang="ru-RU" sz="2000" dirty="0" err="1" smtClean="0"/>
              <a:t>виготовлення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розведення</a:t>
            </a:r>
            <a:r>
              <a:rPr lang="ru-RU" sz="2000" dirty="0" smtClean="0"/>
              <a:t> С2: 9,9 г</a:t>
            </a:r>
          </a:p>
          <a:p>
            <a:pPr hangingPunct="0">
              <a:buNone/>
            </a:pPr>
            <a:r>
              <a:rPr lang="ru-RU" sz="2000" dirty="0" smtClean="0"/>
              <a:t>Спирту </a:t>
            </a:r>
            <a:r>
              <a:rPr lang="ru-RU" sz="2000" dirty="0" err="1" smtClean="0"/>
              <a:t>етилового</a:t>
            </a:r>
            <a:r>
              <a:rPr lang="ru-RU" sz="2000" dirty="0" smtClean="0"/>
              <a:t> 45 % для </a:t>
            </a:r>
            <a:r>
              <a:rPr lang="ru-RU" sz="2000" dirty="0" err="1" smtClean="0"/>
              <a:t>виготовлення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розведення</a:t>
            </a:r>
            <a:r>
              <a:rPr lang="ru-RU" sz="2000" dirty="0" smtClean="0"/>
              <a:t> С3: 9,9 г</a:t>
            </a:r>
          </a:p>
          <a:p>
            <a:pPr hangingPunct="0">
              <a:buNone/>
            </a:pPr>
            <a:endParaRPr lang="ru-RU" sz="2000" dirty="0" smtClean="0"/>
          </a:p>
          <a:p>
            <a:pPr algn="just"/>
            <a:r>
              <a:rPr lang="ru-RU" sz="2000" b="1" i="1" dirty="0" err="1" smtClean="0"/>
              <a:t>Технологія</a:t>
            </a:r>
            <a:r>
              <a:rPr lang="ru-RU" sz="2000" b="1" i="1" dirty="0" smtClean="0"/>
              <a:t>. </a:t>
            </a:r>
            <a:r>
              <a:rPr lang="ru-RU" sz="2000" dirty="0" err="1" smtClean="0"/>
              <a:t>Виставляють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стіл</a:t>
            </a:r>
            <a:r>
              <a:rPr lang="ru-RU" sz="2000" dirty="0" smtClean="0"/>
              <a:t> 3 флакона </a:t>
            </a:r>
            <a:r>
              <a:rPr lang="ru-RU" sz="2000" dirty="0" err="1" smtClean="0"/>
              <a:t>з</a:t>
            </a:r>
            <a:r>
              <a:rPr lang="ru-RU" sz="2000" dirty="0" smtClean="0"/>
              <a:t> пробками, </a:t>
            </a:r>
            <a:r>
              <a:rPr lang="ru-RU" sz="2000" dirty="0" err="1" smtClean="0"/>
              <a:t>нумерують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(С1, С2, С3). У перший флакон (С1) </a:t>
            </a:r>
            <a:r>
              <a:rPr lang="ru-RU" sz="2000" dirty="0" err="1" smtClean="0"/>
              <a:t>відважують</a:t>
            </a:r>
            <a:r>
              <a:rPr lang="ru-RU" sz="2000" dirty="0" smtClean="0"/>
              <a:t> 9,8 г спирту </a:t>
            </a:r>
            <a:r>
              <a:rPr lang="ru-RU" sz="2000" dirty="0" err="1" smtClean="0"/>
              <a:t>етилового</a:t>
            </a:r>
            <a:r>
              <a:rPr lang="ru-RU" sz="2000" dirty="0" smtClean="0"/>
              <a:t> 45 %, в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два (С2, С3) - 9,9 г спирту </a:t>
            </a:r>
            <a:r>
              <a:rPr lang="ru-RU" sz="2000" dirty="0" err="1" smtClean="0"/>
              <a:t>етилового</a:t>
            </a:r>
            <a:r>
              <a:rPr lang="ru-RU" sz="2000" dirty="0" smtClean="0"/>
              <a:t> 45 %.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у флакон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позначенням</a:t>
            </a:r>
            <a:r>
              <a:rPr lang="ru-RU" sz="2000" dirty="0" smtClean="0"/>
              <a:t> С1 </a:t>
            </a:r>
            <a:r>
              <a:rPr lang="ru-RU" sz="2000" dirty="0" err="1" smtClean="0"/>
              <a:t>відважують</a:t>
            </a:r>
            <a:r>
              <a:rPr lang="ru-RU" sz="2000" dirty="0" smtClean="0"/>
              <a:t> 0,2 г (6 </a:t>
            </a:r>
            <a:r>
              <a:rPr lang="ru-RU" sz="2000" dirty="0" err="1" smtClean="0"/>
              <a:t>крапель</a:t>
            </a:r>
            <a:r>
              <a:rPr lang="ru-RU" sz="2000" dirty="0" smtClean="0"/>
              <a:t>) </a:t>
            </a:r>
            <a:r>
              <a:rPr lang="ru-RU" sz="2000" dirty="0" err="1" smtClean="0"/>
              <a:t>матричної</a:t>
            </a:r>
            <a:r>
              <a:rPr lang="ru-RU" sz="2000" dirty="0" smtClean="0"/>
              <a:t> настойки «</a:t>
            </a:r>
            <a:r>
              <a:rPr lang="en-US" sz="2000" dirty="0" err="1" smtClean="0"/>
              <a:t>Rubus</a:t>
            </a:r>
            <a:r>
              <a:rPr lang="en-US" sz="2000" dirty="0" smtClean="0"/>
              <a:t> </a:t>
            </a:r>
            <a:r>
              <a:rPr lang="el-GR" sz="2000" dirty="0" smtClean="0"/>
              <a:t>θ», </a:t>
            </a:r>
            <a:r>
              <a:rPr lang="ru-RU" sz="2000" dirty="0" err="1" smtClean="0"/>
              <a:t>закривають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кришкою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струшують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зверху</a:t>
            </a:r>
            <a:r>
              <a:rPr lang="ru-RU" sz="2000" dirty="0" smtClean="0"/>
              <a:t> вниз 10 раз (</a:t>
            </a:r>
            <a:r>
              <a:rPr lang="ru-RU" sz="2000" dirty="0" err="1" smtClean="0"/>
              <a:t>потенціюють</a:t>
            </a:r>
            <a:r>
              <a:rPr lang="ru-RU" sz="2000" dirty="0" smtClean="0"/>
              <a:t>).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флакона С1 </a:t>
            </a:r>
            <a:r>
              <a:rPr lang="ru-RU" sz="2000" dirty="0" err="1" smtClean="0"/>
              <a:t>додають</a:t>
            </a:r>
            <a:r>
              <a:rPr lang="ru-RU" sz="2000" dirty="0" smtClean="0"/>
              <a:t> 0,1 г (3 </a:t>
            </a:r>
            <a:r>
              <a:rPr lang="ru-RU" sz="2000" dirty="0" err="1" smtClean="0"/>
              <a:t>краплі</a:t>
            </a:r>
            <a:r>
              <a:rPr lang="ru-RU" sz="2000" dirty="0" smtClean="0"/>
              <a:t>) </a:t>
            </a:r>
            <a:r>
              <a:rPr lang="ru-RU" sz="2000" dirty="0" err="1" smtClean="0"/>
              <a:t>дилюції</a:t>
            </a:r>
            <a:r>
              <a:rPr lang="ru-RU" sz="2000" dirty="0" smtClean="0"/>
              <a:t> у флакон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написом</a:t>
            </a:r>
            <a:r>
              <a:rPr lang="ru-RU" sz="2000" dirty="0" smtClean="0"/>
              <a:t> С2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знову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струшують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зверху</a:t>
            </a:r>
            <a:r>
              <a:rPr lang="ru-RU" sz="2000" dirty="0" smtClean="0"/>
              <a:t> вниз 10 раз (</a:t>
            </a:r>
            <a:r>
              <a:rPr lang="ru-RU" sz="2000" dirty="0" err="1" smtClean="0"/>
              <a:t>потенціюють</a:t>
            </a:r>
            <a:r>
              <a:rPr lang="ru-RU" sz="2000" dirty="0" smtClean="0"/>
              <a:t>). </a:t>
            </a:r>
            <a:r>
              <a:rPr lang="ru-RU" sz="2000" dirty="0" err="1" smtClean="0"/>
              <a:t>Далі</a:t>
            </a:r>
            <a:r>
              <a:rPr lang="ru-RU" sz="2000" dirty="0" smtClean="0"/>
              <a:t> у флакон С3 </a:t>
            </a:r>
            <a:r>
              <a:rPr lang="ru-RU" sz="2000" dirty="0" err="1" smtClean="0"/>
              <a:t>відважують</a:t>
            </a:r>
            <a:r>
              <a:rPr lang="ru-RU" sz="2000" dirty="0" smtClean="0"/>
              <a:t> 0,1 г (3 </a:t>
            </a:r>
            <a:r>
              <a:rPr lang="ru-RU" sz="2000" dirty="0" err="1" smtClean="0"/>
              <a:t>краплі</a:t>
            </a:r>
            <a:r>
              <a:rPr lang="ru-RU" sz="2000" dirty="0" smtClean="0"/>
              <a:t>) </a:t>
            </a:r>
            <a:r>
              <a:rPr lang="ru-RU" sz="2000" dirty="0" err="1" smtClean="0"/>
              <a:t>розведення</a:t>
            </a:r>
            <a:r>
              <a:rPr lang="ru-RU" sz="2000" dirty="0" smtClean="0"/>
              <a:t> С2, </a:t>
            </a:r>
            <a:r>
              <a:rPr lang="ru-RU" sz="2000" dirty="0" err="1" smtClean="0"/>
              <a:t>закупорюють</a:t>
            </a:r>
            <a:r>
              <a:rPr lang="ru-RU" sz="2000" dirty="0" smtClean="0"/>
              <a:t>, </a:t>
            </a:r>
            <a:r>
              <a:rPr lang="ru-RU" sz="2000" dirty="0" err="1" smtClean="0"/>
              <a:t>потенціюють</a:t>
            </a:r>
            <a:r>
              <a:rPr lang="ru-RU" sz="2000" dirty="0" smtClean="0"/>
              <a:t> 10 раз. </a:t>
            </a:r>
            <a:r>
              <a:rPr lang="ru-RU" sz="2000" dirty="0" err="1" smtClean="0"/>
              <a:t>Наклеюють</a:t>
            </a:r>
            <a:r>
              <a:rPr lang="ru-RU" sz="2000" dirty="0" smtClean="0"/>
              <a:t> № рецепта. </a:t>
            </a:r>
            <a:r>
              <a:rPr lang="ru-RU" sz="2000" dirty="0" err="1" smtClean="0"/>
              <a:t>Заповнюють</a:t>
            </a:r>
            <a:r>
              <a:rPr lang="ru-RU" sz="2000" dirty="0" smtClean="0"/>
              <a:t> ППК (</a:t>
            </a:r>
            <a:r>
              <a:rPr lang="ru-RU" sz="2000" dirty="0" err="1" smtClean="0"/>
              <a:t>лицьова</a:t>
            </a:r>
            <a:r>
              <a:rPr lang="ru-RU" sz="2000" dirty="0" smtClean="0"/>
              <a:t> сторона).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Технологія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hangingPunct="0">
              <a:buNone/>
            </a:pPr>
            <a:r>
              <a:rPr lang="ru-RU" b="1" dirty="0" smtClean="0"/>
              <a:t>ППК</a:t>
            </a:r>
            <a:r>
              <a:rPr lang="ru-RU" dirty="0" smtClean="0"/>
              <a:t> (</a:t>
            </a:r>
            <a:r>
              <a:rPr lang="ru-RU" dirty="0" err="1" smtClean="0"/>
              <a:t>лицьовий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)</a:t>
            </a:r>
          </a:p>
          <a:p>
            <a:pPr algn="ctr" hangingPunct="0">
              <a:buNone/>
            </a:pPr>
            <a:r>
              <a:rPr lang="ru-RU" dirty="0" smtClean="0"/>
              <a:t>Дата                 № рецепта</a:t>
            </a:r>
          </a:p>
          <a:p>
            <a:pPr hangingPunct="0">
              <a:buNone/>
            </a:pPr>
            <a:r>
              <a:rPr lang="uk-UA" dirty="0" smtClean="0"/>
              <a:t>		         </a:t>
            </a:r>
            <a:r>
              <a:rPr lang="en-US" dirty="0" err="1" smtClean="0"/>
              <a:t>Spiritus</a:t>
            </a:r>
            <a:r>
              <a:rPr lang="en-US" dirty="0" smtClean="0"/>
              <a:t> </a:t>
            </a:r>
            <a:r>
              <a:rPr lang="en-US" dirty="0" err="1" smtClean="0"/>
              <a:t>aethylici</a:t>
            </a:r>
            <a:r>
              <a:rPr lang="ru-RU" dirty="0" smtClean="0"/>
              <a:t> 45 % 9,9</a:t>
            </a:r>
          </a:p>
          <a:p>
            <a:pPr algn="ctr" hangingPunct="0">
              <a:buNone/>
            </a:pPr>
            <a:r>
              <a:rPr lang="en-US" u="sng" dirty="0" err="1" smtClean="0"/>
              <a:t>Dilutio</a:t>
            </a:r>
            <a:r>
              <a:rPr lang="en-US" u="sng" dirty="0" smtClean="0"/>
              <a:t> </a:t>
            </a:r>
            <a:r>
              <a:rPr lang="en-US" u="sng" dirty="0" err="1" smtClean="0"/>
              <a:t>Rubus</a:t>
            </a:r>
            <a:r>
              <a:rPr lang="en-US" u="sng" dirty="0" smtClean="0"/>
              <a:t> </a:t>
            </a:r>
            <a:r>
              <a:rPr lang="ru-RU" u="sng" dirty="0" smtClean="0"/>
              <a:t>С2 0,1</a:t>
            </a:r>
            <a:r>
              <a:rPr lang="en-US" u="sng" dirty="0" smtClean="0"/>
              <a:t> (</a:t>
            </a:r>
            <a:r>
              <a:rPr lang="en-US" u="sng" dirty="0" err="1" smtClean="0"/>
              <a:t>gtts</a:t>
            </a:r>
            <a:r>
              <a:rPr lang="en-US" u="sng" dirty="0" smtClean="0"/>
              <a:t>. III) </a:t>
            </a:r>
            <a:r>
              <a:rPr lang="ru-RU" u="sng" dirty="0" smtClean="0"/>
              <a:t>	</a:t>
            </a:r>
            <a:endParaRPr lang="ru-RU" dirty="0" smtClean="0"/>
          </a:p>
          <a:p>
            <a:pPr hangingPunct="0">
              <a:buNone/>
            </a:pPr>
            <a:r>
              <a:rPr lang="uk-UA" dirty="0" smtClean="0"/>
              <a:t>		          </a:t>
            </a:r>
            <a:r>
              <a:rPr lang="en-US" dirty="0" smtClean="0"/>
              <a:t>m</a:t>
            </a:r>
            <a:r>
              <a:rPr lang="ru-RU" dirty="0" smtClean="0"/>
              <a:t> = 10,0</a:t>
            </a:r>
          </a:p>
          <a:p>
            <a:pPr algn="ctr">
              <a:buNone/>
            </a:pPr>
            <a:r>
              <a:rPr lang="ru-RU" i="1" dirty="0" err="1" smtClean="0"/>
              <a:t>Пригот</a:t>
            </a:r>
            <a:r>
              <a:rPr lang="uk-UA" i="1" dirty="0" err="1" smtClean="0"/>
              <a:t>ував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П</a:t>
            </a:r>
            <a:r>
              <a:rPr lang="uk-UA" i="1" dirty="0" err="1" smtClean="0"/>
              <a:t>еревірив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uk-UA" i="1" dirty="0" smtClean="0"/>
              <a:t>Відпустив (підпис)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err="1" smtClean="0">
                <a:solidFill>
                  <a:schemeClr val="tx1"/>
                </a:solidFill>
              </a:rPr>
              <a:t>Лицьовий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бік</a:t>
            </a:r>
            <a:r>
              <a:rPr lang="ru-RU" sz="3200" b="1" i="1" dirty="0" smtClean="0">
                <a:solidFill>
                  <a:schemeClr val="tx1"/>
                </a:solidFill>
              </a:rPr>
              <a:t> паспорта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письмового</a:t>
            </a:r>
            <a:r>
              <a:rPr lang="ru-RU" sz="3200" b="1" i="1" dirty="0" smtClean="0">
                <a:solidFill>
                  <a:schemeClr val="tx1"/>
                </a:solidFill>
              </a:rPr>
              <a:t> контролю (ППК)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Оформлюють</a:t>
            </a:r>
            <a:r>
              <a:rPr lang="ru-RU" dirty="0" smtClean="0"/>
              <a:t> </a:t>
            </a:r>
            <a:r>
              <a:rPr lang="ru-RU" dirty="0" err="1" smtClean="0"/>
              <a:t>етикетками</a:t>
            </a:r>
            <a:r>
              <a:rPr lang="ru-RU" dirty="0" smtClean="0"/>
              <a:t>: «</a:t>
            </a:r>
            <a:r>
              <a:rPr lang="ru-RU" dirty="0" err="1" smtClean="0"/>
              <a:t>Внутрішнє</a:t>
            </a:r>
            <a:r>
              <a:rPr lang="ru-RU" dirty="0" smtClean="0"/>
              <a:t>», «</a:t>
            </a:r>
            <a:r>
              <a:rPr lang="ru-RU" dirty="0" err="1" smtClean="0"/>
              <a:t>Зберіати</a:t>
            </a:r>
            <a:r>
              <a:rPr lang="ru-RU" dirty="0" smtClean="0"/>
              <a:t> в </a:t>
            </a:r>
            <a:r>
              <a:rPr lang="ru-RU" dirty="0" err="1" smtClean="0"/>
              <a:t>прохолодному</a:t>
            </a:r>
            <a:r>
              <a:rPr lang="ru-RU" dirty="0" smtClean="0"/>
              <a:t> та </a:t>
            </a:r>
            <a:r>
              <a:rPr lang="ru-RU" dirty="0" err="1" smtClean="0"/>
              <a:t>захищеному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», «</a:t>
            </a:r>
            <a:r>
              <a:rPr lang="ru-RU" dirty="0" err="1" smtClean="0"/>
              <a:t>Берегти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дітей</a:t>
            </a:r>
            <a:r>
              <a:rPr lang="ru-RU" dirty="0" smtClean="0"/>
              <a:t>».</a:t>
            </a:r>
          </a:p>
          <a:p>
            <a:endParaRPr lang="uk-UA" dirty="0" smtClean="0"/>
          </a:p>
          <a:p>
            <a:r>
              <a:rPr lang="uk-UA" dirty="0" smtClean="0"/>
              <a:t>Даний гомеопатичний препарат </a:t>
            </a:r>
            <a:br>
              <a:rPr lang="uk-UA" dirty="0" smtClean="0"/>
            </a:br>
            <a:r>
              <a:rPr lang="uk-UA" dirty="0" smtClean="0"/>
              <a:t>використовується для </a:t>
            </a:r>
            <a:br>
              <a:rPr lang="uk-UA" dirty="0" smtClean="0"/>
            </a:br>
            <a:r>
              <a:rPr lang="uk-UA" dirty="0" smtClean="0"/>
              <a:t>лікування  та профілактики</a:t>
            </a:r>
            <a:br>
              <a:rPr lang="uk-UA" dirty="0" smtClean="0"/>
            </a:br>
            <a:r>
              <a:rPr lang="uk-UA" dirty="0" smtClean="0"/>
              <a:t>клімактеричних станів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Оформлення</a:t>
            </a:r>
            <a:r>
              <a:rPr lang="ru-RU" b="1" i="1" dirty="0" smtClean="0">
                <a:solidFill>
                  <a:schemeClr val="tx1"/>
                </a:solidFill>
              </a:rPr>
              <a:t> до </a:t>
            </a:r>
            <a:r>
              <a:rPr lang="ru-RU" b="1" i="1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248429" y="2685513"/>
            <a:ext cx="2538413" cy="4101073"/>
            <a:chOff x="6248429" y="2685513"/>
            <a:chExt cx="2538413" cy="4101073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/>
            <a:srcRect l="6320" t="6963" r="67078" b="5493"/>
            <a:stretch>
              <a:fillRect/>
            </a:stretch>
          </p:blipFill>
          <p:spPr bwMode="auto">
            <a:xfrm>
              <a:off x="6572264" y="2685513"/>
              <a:ext cx="2214578" cy="4101073"/>
            </a:xfrm>
            <a:prstGeom prst="rect">
              <a:avLst/>
            </a:prstGeom>
            <a:noFill/>
          </p:spPr>
        </p:pic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6248429" y="4414855"/>
              <a:ext cx="2538413" cy="1514475"/>
              <a:chOff x="1590" y="1424"/>
              <a:chExt cx="3997" cy="2386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1590" y="1424"/>
                <a:ext cx="3997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1590" y="1424"/>
                <a:ext cx="1416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рецепта_</a:t>
                </a:r>
                <a:r>
                  <a:rPr kumimoji="0" lang="uk-UA" sz="9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2857" y="1424"/>
                <a:ext cx="1555" cy="36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аптеки_</a:t>
                </a:r>
                <a:r>
                  <a:rPr kumimoji="0" lang="uk-UA" sz="9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8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4040" y="1424"/>
                <a:ext cx="1171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.</a:t>
                </a:r>
                <a:r>
                  <a:rPr kumimoji="0" lang="ru-RU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ru-RU" sz="9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Харків</a:t>
                </a:r>
                <a:r>
                  <a:rPr kumimoji="0" lang="ru-RU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212" y="2561"/>
                <a:ext cx="2801" cy="124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u="sng" dirty="0" smtClean="0"/>
                  <a:t>___</a:t>
                </a:r>
                <a:r>
                  <a:rPr lang="en-US" sz="1200" u="sng" dirty="0" smtClean="0"/>
                  <a:t>Dil. </a:t>
                </a:r>
                <a:r>
                  <a:rPr lang="en-US" sz="1200" u="sng" dirty="0" err="1" smtClean="0"/>
                  <a:t>Rubus</a:t>
                </a:r>
                <a:r>
                  <a:rPr lang="en-US" sz="1200" u="sng" dirty="0" smtClean="0"/>
                  <a:t> </a:t>
                </a:r>
                <a:r>
                  <a:rPr kumimoji="0" lang="ru-RU" sz="12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С3 1</a:t>
                </a:r>
                <a:r>
                  <a:rPr kumimoji="0" lang="ru-RU" sz="12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0,0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</a:t>
                </a:r>
                <a:b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</a:br>
                <a:endPara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При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й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мат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и 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по _</a:t>
                </a:r>
                <a:r>
                  <a:rPr kumimoji="0" lang="ru-RU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7-10 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крапель згідно до</a:t>
                </a:r>
                <a:r>
                  <a:rPr kumimoji="0" lang="uk-UA" sz="900" b="0" i="0" u="sng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uk-UA" sz="900" b="0" i="0" u="sng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ро</a:t>
                </a:r>
                <a:r>
                  <a:rPr kumimoji="0" lang="uk-UA" sz="9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зкладу_____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_________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590" y="2220"/>
                <a:ext cx="600" cy="76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Дата </a:t>
                </a:r>
                <a:r>
                  <a:rPr kumimoji="0" lang="uk-U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01.09.17.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1590" y="2985"/>
                <a:ext cx="600" cy="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</a:t>
                </a:r>
                <a:r>
                  <a:rPr kumimoji="0" lang="uk-U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дпис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223" y="1424"/>
                <a:ext cx="364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Зберігати в прохолодному, захищеному від світла місці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2231" y="1806"/>
                <a:ext cx="2626" cy="398"/>
              </a:xfrm>
              <a:prstGeom prst="rect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ВНУТР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ІШНЄ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2198" y="2235"/>
                <a:ext cx="2767" cy="43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2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Гомеопатич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ний 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л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карс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ький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засіб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4965" y="1424"/>
                <a:ext cx="246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Бер</a:t>
                </a:r>
                <a:r>
                  <a:rPr kumimoji="0" lang="uk-UA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егти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від дітей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hangingPunct="0">
              <a:buNone/>
            </a:pPr>
            <a:r>
              <a:rPr lang="ru-RU" i="1" dirty="0" smtClean="0"/>
              <a:t>Штамп </a:t>
            </a:r>
            <a:r>
              <a:rPr lang="ru-RU" i="1" dirty="0" err="1" smtClean="0"/>
              <a:t>лікувально-профілактичного</a:t>
            </a:r>
            <a:r>
              <a:rPr lang="ru-RU" i="1" dirty="0" smtClean="0"/>
              <a:t> закладу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smtClean="0"/>
              <a:t>Дата 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Прізвище</a:t>
            </a:r>
            <a:r>
              <a:rPr lang="ru-RU" i="1" dirty="0" smtClean="0"/>
              <a:t>, </a:t>
            </a:r>
            <a:r>
              <a:rPr lang="ru-RU" i="1" dirty="0" err="1" smtClean="0"/>
              <a:t>ім'я</a:t>
            </a:r>
            <a:r>
              <a:rPr lang="ru-RU" i="1" dirty="0" smtClean="0"/>
              <a:t> та </a:t>
            </a:r>
            <a:r>
              <a:rPr lang="ru-RU" i="1" dirty="0" err="1" smtClean="0"/>
              <a:t>по-батькові</a:t>
            </a:r>
            <a:r>
              <a:rPr lang="ru-RU" i="1" dirty="0" smtClean="0"/>
              <a:t> хворого, </a:t>
            </a:r>
            <a:r>
              <a:rPr lang="ru-RU" i="1" dirty="0" err="1" smtClean="0"/>
              <a:t>вік</a:t>
            </a:r>
            <a:endParaRPr lang="ru-RU" i="1" dirty="0" smtClean="0"/>
          </a:p>
          <a:p>
            <a:pPr algn="just" hangingPunct="0">
              <a:buNone/>
            </a:pPr>
            <a:r>
              <a:rPr lang="ru-RU" i="1" dirty="0" err="1" smtClean="0"/>
              <a:t>Прізвище</a:t>
            </a:r>
            <a:r>
              <a:rPr lang="ru-RU" i="1" dirty="0" smtClean="0"/>
              <a:t>, </a:t>
            </a:r>
            <a:r>
              <a:rPr lang="ru-RU" i="1" dirty="0" err="1" smtClean="0"/>
              <a:t>ім'я</a:t>
            </a:r>
            <a:r>
              <a:rPr lang="ru-RU" i="1" dirty="0" smtClean="0"/>
              <a:t> та </a:t>
            </a:r>
            <a:r>
              <a:rPr lang="ru-RU" i="1" dirty="0" err="1" smtClean="0"/>
              <a:t>по-батькові</a:t>
            </a:r>
            <a:r>
              <a:rPr lang="ru-RU" i="1" dirty="0" smtClean="0"/>
              <a:t>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hangingPunct="0">
              <a:buNone/>
            </a:pPr>
            <a:r>
              <a:rPr lang="uk-UA" i="1" dirty="0" smtClean="0"/>
              <a:t>	</a:t>
            </a:r>
            <a:r>
              <a:rPr lang="en-US" i="1" dirty="0" err="1" smtClean="0"/>
              <a:t>Rp</a:t>
            </a:r>
            <a:r>
              <a:rPr lang="en-US" i="1" dirty="0" smtClean="0"/>
              <a:t>.: </a:t>
            </a:r>
            <a:r>
              <a:rPr lang="uk-UA" i="1" dirty="0" smtClean="0"/>
              <a:t> </a:t>
            </a:r>
            <a:r>
              <a:rPr lang="en-US" i="1" dirty="0" err="1" smtClean="0"/>
              <a:t>Dilutio</a:t>
            </a:r>
            <a:r>
              <a:rPr lang="en-US" i="1" dirty="0" smtClean="0"/>
              <a:t> Magnesium </a:t>
            </a:r>
            <a:r>
              <a:rPr lang="en-US" i="1" dirty="0" err="1" smtClean="0"/>
              <a:t>sulfuricum</a:t>
            </a:r>
            <a:r>
              <a:rPr lang="en-US" b="1" dirty="0" smtClean="0"/>
              <a:t> </a:t>
            </a:r>
            <a:r>
              <a:rPr lang="it-IT" i="1" dirty="0" smtClean="0"/>
              <a:t>X</a:t>
            </a:r>
            <a:r>
              <a:rPr lang="ru-RU" i="1" dirty="0" smtClean="0"/>
              <a:t>3</a:t>
            </a:r>
            <a:r>
              <a:rPr lang="ru-RU" dirty="0" smtClean="0"/>
              <a:t> </a:t>
            </a:r>
            <a:r>
              <a:rPr lang="ru-RU" i="1" dirty="0" smtClean="0"/>
              <a:t>– 10,0 </a:t>
            </a:r>
            <a:endParaRPr lang="ru-RU" dirty="0" smtClean="0"/>
          </a:p>
          <a:p>
            <a:pPr hangingPunct="0">
              <a:buNone/>
            </a:pPr>
            <a:r>
              <a:rPr lang="ru-RU" i="1" dirty="0" smtClean="0"/>
              <a:t>		D. S. По 10</a:t>
            </a:r>
            <a:r>
              <a:rPr lang="uk-UA" i="1" dirty="0" smtClean="0"/>
              <a:t> крапель вечері </a:t>
            </a:r>
            <a:r>
              <a:rPr lang="ru-RU" i="1" dirty="0" smtClean="0"/>
              <a:t>за 30 </a:t>
            </a:r>
            <a:r>
              <a:rPr lang="ru-RU" i="1" dirty="0" err="1" smtClean="0"/>
              <a:t>хвилин</a:t>
            </a:r>
            <a:r>
              <a:rPr lang="ru-RU" i="1" dirty="0" smtClean="0"/>
              <a:t> </a:t>
            </a:r>
            <a:r>
              <a:rPr lang="x-none" i="1" smtClean="0"/>
              <a:t>до </a:t>
            </a:r>
            <a:r>
              <a:rPr lang="uk-UA" i="1" dirty="0" smtClean="0"/>
              <a:t>їжі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Підпис</a:t>
            </a:r>
            <a:r>
              <a:rPr lang="ru-RU" i="1" dirty="0" smtClean="0"/>
              <a:t>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Особова</a:t>
            </a:r>
            <a:r>
              <a:rPr lang="ru-RU" i="1" dirty="0" smtClean="0"/>
              <a:t> печатка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hangingPunct="0"/>
            <a:endParaRPr lang="ru-RU" dirty="0" smtClean="0"/>
          </a:p>
          <a:p>
            <a:pPr hangingPunct="0"/>
            <a:r>
              <a:rPr lang="ru-RU" b="1" i="1" dirty="0" smtClean="0"/>
              <a:t>Характеристика </a:t>
            </a:r>
            <a:r>
              <a:rPr lang="ru-RU" b="1" i="1" dirty="0" err="1" smtClean="0"/>
              <a:t>лікарського</a:t>
            </a:r>
            <a:r>
              <a:rPr lang="ru-RU" b="1" i="1" dirty="0" smtClean="0"/>
              <a:t> препарату. </a:t>
            </a:r>
            <a:r>
              <a:rPr lang="ru-RU" dirty="0" err="1" smtClean="0"/>
              <a:t>гомеопатичні</a:t>
            </a:r>
            <a:r>
              <a:rPr lang="ru-RU" dirty="0" smtClean="0"/>
              <a:t> </a:t>
            </a:r>
            <a:r>
              <a:rPr lang="ru-RU" dirty="0" err="1" smtClean="0"/>
              <a:t>краплі</a:t>
            </a:r>
            <a:r>
              <a:rPr lang="ru-RU" dirty="0" smtClean="0"/>
              <a:t>, до складу </a:t>
            </a:r>
            <a:r>
              <a:rPr lang="ru-RU" dirty="0" err="1" smtClean="0"/>
              <a:t>яких</a:t>
            </a:r>
            <a:r>
              <a:rPr lang="ru-RU" dirty="0" smtClean="0"/>
              <a:t> входить </a:t>
            </a:r>
            <a:r>
              <a:rPr lang="ru-RU" dirty="0" err="1" smtClean="0"/>
              <a:t>сировина</a:t>
            </a:r>
            <a:r>
              <a:rPr lang="ru-RU" dirty="0" smtClean="0"/>
              <a:t> </a:t>
            </a:r>
            <a:r>
              <a:rPr lang="ru-RU" dirty="0" err="1" smtClean="0"/>
              <a:t>мінерального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Магнію</a:t>
            </a:r>
            <a:r>
              <a:rPr lang="ru-RU" dirty="0" smtClean="0"/>
              <a:t> сульфат.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b="1" dirty="0" err="1" smtClean="0">
                <a:solidFill>
                  <a:schemeClr val="tx1"/>
                </a:solidFill>
              </a:rPr>
              <a:t>Rp</a:t>
            </a:r>
            <a:r>
              <a:rPr lang="en-US" sz="3200" b="1" dirty="0" smtClean="0">
                <a:solidFill>
                  <a:schemeClr val="tx1"/>
                </a:solidFill>
              </a:rPr>
              <a:t>.: </a:t>
            </a:r>
            <a:r>
              <a:rPr lang="de-DE" sz="3200" b="1" dirty="0" err="1" smtClean="0">
                <a:solidFill>
                  <a:schemeClr val="tx1"/>
                </a:solidFill>
              </a:rPr>
              <a:t>Dilutio</a:t>
            </a:r>
            <a:r>
              <a:rPr lang="de-DE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Magnesium </a:t>
            </a:r>
            <a:r>
              <a:rPr lang="en-US" sz="3200" b="1" dirty="0" err="1" smtClean="0">
                <a:solidFill>
                  <a:schemeClr val="tx1"/>
                </a:solidFill>
              </a:rPr>
              <a:t>sulfuricum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it-IT" sz="3200" b="1" dirty="0" smtClean="0">
                <a:solidFill>
                  <a:schemeClr val="tx1"/>
                </a:solidFill>
              </a:rPr>
              <a:t>X</a:t>
            </a:r>
            <a:r>
              <a:rPr lang="en-US" sz="3200" b="1" dirty="0" smtClean="0">
                <a:solidFill>
                  <a:schemeClr val="tx1"/>
                </a:solidFill>
              </a:rPr>
              <a:t>3</a:t>
            </a:r>
            <a:r>
              <a:rPr lang="uk-UA" sz="3200" b="1" dirty="0" smtClean="0">
                <a:solidFill>
                  <a:schemeClr val="tx1"/>
                </a:solidFill>
              </a:rPr>
              <a:t> – 10,0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        </a:t>
            </a:r>
            <a:r>
              <a:rPr lang="en-US" sz="3200" b="1" dirty="0" smtClean="0">
                <a:solidFill>
                  <a:schemeClr val="tx1"/>
                </a:solidFill>
              </a:rPr>
              <a:t>D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smtClean="0">
                <a:solidFill>
                  <a:schemeClr val="tx1"/>
                </a:solidFill>
              </a:rPr>
              <a:t>S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  <a:r>
              <a:rPr lang="uk-UA" sz="3200" b="1" dirty="0" smtClean="0">
                <a:solidFill>
                  <a:schemeClr val="tx1"/>
                </a:solidFill>
              </a:rPr>
              <a:t>По </a:t>
            </a:r>
            <a:r>
              <a:rPr lang="ru-RU" sz="3200" b="1" dirty="0" smtClean="0">
                <a:solidFill>
                  <a:schemeClr val="tx1"/>
                </a:solidFill>
              </a:rPr>
              <a:t>10</a:t>
            </a:r>
            <a:r>
              <a:rPr lang="uk-UA" sz="3200" b="1" dirty="0" smtClean="0">
                <a:solidFill>
                  <a:schemeClr val="tx1"/>
                </a:solidFill>
              </a:rPr>
              <a:t> крапель </a:t>
            </a:r>
            <a:r>
              <a:rPr lang="ru-RU" sz="3200" b="1" dirty="0" err="1" smtClean="0">
                <a:solidFill>
                  <a:schemeClr val="tx1"/>
                </a:solidFill>
              </a:rPr>
              <a:t>ввечері</a:t>
            </a:r>
            <a:r>
              <a:rPr lang="ru-RU" sz="3200" b="1" dirty="0" smtClean="0">
                <a:solidFill>
                  <a:schemeClr val="tx1"/>
                </a:solidFill>
              </a:rPr>
              <a:t> за 30 </a:t>
            </a:r>
            <a:r>
              <a:rPr lang="ru-RU" sz="3200" b="1" dirty="0" err="1" smtClean="0">
                <a:solidFill>
                  <a:schemeClr val="tx1"/>
                </a:solidFill>
              </a:rPr>
              <a:t>хв</a:t>
            </a:r>
            <a:r>
              <a:rPr lang="ru-RU" sz="3200" b="1" dirty="0" smtClean="0">
                <a:solidFill>
                  <a:schemeClr val="tx1"/>
                </a:solidFill>
              </a:rPr>
              <a:t> до </a:t>
            </a:r>
            <a:r>
              <a:rPr lang="ru-RU" sz="3200" b="1" dirty="0" err="1" smtClean="0">
                <a:solidFill>
                  <a:schemeClr val="tx1"/>
                </a:solidFill>
              </a:rPr>
              <a:t>їжі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929354"/>
          </a:xfrm>
        </p:spPr>
        <p:txBody>
          <a:bodyPr>
            <a:noAutofit/>
          </a:bodyPr>
          <a:lstStyle/>
          <a:p>
            <a:pPr algn="ctr" hangingPunct="0">
              <a:buNone/>
            </a:pPr>
            <a:r>
              <a:rPr lang="ru-RU" sz="2000" b="1" dirty="0" smtClean="0"/>
              <a:t>ППК </a:t>
            </a:r>
            <a:r>
              <a:rPr lang="ru-RU" sz="2000" dirty="0" smtClean="0"/>
              <a:t>(</a:t>
            </a:r>
            <a:r>
              <a:rPr lang="ru-RU" sz="2000" dirty="0" err="1" smtClean="0"/>
              <a:t>зворотній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бік</a:t>
            </a:r>
            <a:r>
              <a:rPr lang="ru-RU" sz="2000" dirty="0" smtClean="0"/>
              <a:t>)</a:t>
            </a:r>
          </a:p>
          <a:p>
            <a:pPr hangingPunct="0">
              <a:buNone/>
            </a:pPr>
            <a:r>
              <a:rPr lang="ru-RU" sz="2000" dirty="0" err="1" smtClean="0"/>
              <a:t>Субстанції</a:t>
            </a:r>
            <a:r>
              <a:rPr lang="ru-RU" sz="2000" dirty="0" smtClean="0"/>
              <a:t> </a:t>
            </a:r>
            <a:r>
              <a:rPr lang="en-US" sz="2000" dirty="0" smtClean="0"/>
              <a:t>Magnesium </a:t>
            </a:r>
            <a:r>
              <a:rPr lang="en-US" sz="2000" dirty="0" err="1" smtClean="0"/>
              <a:t>sulfuricum</a:t>
            </a:r>
            <a:r>
              <a:rPr lang="ru-RU" sz="2000" dirty="0" smtClean="0"/>
              <a:t>: 1,0 г  </a:t>
            </a:r>
          </a:p>
          <a:p>
            <a:pPr hangingPunct="0">
              <a:buNone/>
            </a:pPr>
            <a:r>
              <a:rPr lang="ru-RU" sz="2000" dirty="0" err="1" smtClean="0"/>
              <a:t>Розведення</a:t>
            </a:r>
            <a:r>
              <a:rPr lang="ru-RU" sz="2000" dirty="0" smtClean="0"/>
              <a:t> </a:t>
            </a:r>
            <a:r>
              <a:rPr lang="en-US" sz="2000" dirty="0" smtClean="0"/>
              <a:t>Magnesium </a:t>
            </a:r>
            <a:r>
              <a:rPr lang="en-US" sz="2000" dirty="0" err="1" smtClean="0"/>
              <a:t>sulfuricum</a:t>
            </a:r>
            <a:r>
              <a:rPr lang="it-IT" sz="2000" dirty="0" smtClean="0"/>
              <a:t> X</a:t>
            </a:r>
            <a:r>
              <a:rPr lang="ru-RU" sz="2000" dirty="0" smtClean="0"/>
              <a:t>1 : 1,0 г</a:t>
            </a:r>
          </a:p>
          <a:p>
            <a:pPr hangingPunct="0">
              <a:buNone/>
            </a:pPr>
            <a:r>
              <a:rPr lang="ru-RU" sz="2000" dirty="0" err="1" smtClean="0"/>
              <a:t>Розведення</a:t>
            </a:r>
            <a:r>
              <a:rPr lang="ru-RU" sz="2000" dirty="0" smtClean="0"/>
              <a:t> </a:t>
            </a:r>
            <a:r>
              <a:rPr lang="en-US" sz="2000" dirty="0" smtClean="0"/>
              <a:t>Magnesium </a:t>
            </a:r>
            <a:r>
              <a:rPr lang="en-US" sz="2000" dirty="0" err="1" smtClean="0"/>
              <a:t>sulfuricum</a:t>
            </a:r>
            <a:r>
              <a:rPr lang="it-IT" sz="2000" dirty="0" smtClean="0"/>
              <a:t> X</a:t>
            </a:r>
            <a:r>
              <a:rPr lang="ru-RU" sz="2000" dirty="0" smtClean="0"/>
              <a:t>2 : 1,0 г</a:t>
            </a:r>
          </a:p>
          <a:p>
            <a:pPr hangingPunct="0">
              <a:buNone/>
            </a:pPr>
            <a:r>
              <a:rPr lang="ru-RU" sz="2000" dirty="0" smtClean="0"/>
              <a:t>Спирту </a:t>
            </a:r>
            <a:r>
              <a:rPr lang="ru-RU" sz="2000" dirty="0" err="1" smtClean="0"/>
              <a:t>етилового</a:t>
            </a:r>
            <a:r>
              <a:rPr lang="ru-RU" sz="2000" dirty="0" smtClean="0"/>
              <a:t> 45 % для </a:t>
            </a:r>
            <a:r>
              <a:rPr lang="ru-RU" sz="2000" dirty="0" err="1" smtClean="0"/>
              <a:t>виготовлення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розведення</a:t>
            </a:r>
            <a:r>
              <a:rPr lang="ru-RU" sz="2000" dirty="0" smtClean="0"/>
              <a:t> Х1: 9,0 г </a:t>
            </a:r>
          </a:p>
          <a:p>
            <a:pPr hangingPunct="0">
              <a:buNone/>
            </a:pPr>
            <a:r>
              <a:rPr lang="ru-RU" sz="2000" dirty="0" smtClean="0"/>
              <a:t>Спирту </a:t>
            </a:r>
            <a:r>
              <a:rPr lang="ru-RU" sz="2000" dirty="0" err="1" smtClean="0"/>
              <a:t>етилового</a:t>
            </a:r>
            <a:r>
              <a:rPr lang="ru-RU" sz="2000" dirty="0" smtClean="0"/>
              <a:t> 45 % для </a:t>
            </a:r>
            <a:r>
              <a:rPr lang="ru-RU" sz="2000" dirty="0" err="1" smtClean="0"/>
              <a:t>виготовлення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розведення</a:t>
            </a:r>
            <a:r>
              <a:rPr lang="ru-RU" sz="2000" dirty="0" smtClean="0"/>
              <a:t> Х2: 9,0 г</a:t>
            </a:r>
          </a:p>
          <a:p>
            <a:pPr hangingPunct="0">
              <a:buNone/>
            </a:pPr>
            <a:r>
              <a:rPr lang="ru-RU" sz="2000" dirty="0" smtClean="0"/>
              <a:t>Спирту </a:t>
            </a:r>
            <a:r>
              <a:rPr lang="ru-RU" sz="2000" dirty="0" err="1" smtClean="0"/>
              <a:t>етилового</a:t>
            </a:r>
            <a:r>
              <a:rPr lang="ru-RU" sz="2000" dirty="0" smtClean="0"/>
              <a:t> 45 % для </a:t>
            </a:r>
            <a:r>
              <a:rPr lang="ru-RU" sz="2000" dirty="0" err="1" smtClean="0"/>
              <a:t>виготовлення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розведення</a:t>
            </a:r>
            <a:r>
              <a:rPr lang="ru-RU" sz="2000" dirty="0" smtClean="0"/>
              <a:t> Х3: 9,0 г</a:t>
            </a:r>
          </a:p>
          <a:p>
            <a:pPr hangingPunct="0"/>
            <a:endParaRPr lang="ru-RU" sz="2000" dirty="0" smtClean="0"/>
          </a:p>
          <a:p>
            <a:pPr algn="just"/>
            <a:r>
              <a:rPr lang="ru-RU" sz="2000" b="1" i="1" dirty="0" err="1" smtClean="0"/>
              <a:t>Технологія</a:t>
            </a:r>
            <a:r>
              <a:rPr lang="ru-RU" sz="2000" b="1" i="1" dirty="0" smtClean="0"/>
              <a:t>. </a:t>
            </a:r>
            <a:r>
              <a:rPr lang="ru-RU" sz="2000" dirty="0" err="1" smtClean="0"/>
              <a:t>Виставляють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стіл</a:t>
            </a:r>
            <a:r>
              <a:rPr lang="ru-RU" sz="2000" dirty="0" smtClean="0"/>
              <a:t> 3 </a:t>
            </a:r>
            <a:r>
              <a:rPr lang="ru-RU" sz="2000" dirty="0" err="1" smtClean="0"/>
              <a:t>флакони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пробками, </a:t>
            </a:r>
            <a:r>
              <a:rPr lang="ru-RU" sz="2000" dirty="0" err="1" smtClean="0"/>
              <a:t>нумерують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(Х1, </a:t>
            </a:r>
            <a:r>
              <a:rPr lang="en-US" sz="2000" dirty="0" smtClean="0"/>
              <a:t>X2, </a:t>
            </a:r>
            <a:r>
              <a:rPr lang="ru-RU" sz="2000" dirty="0" smtClean="0"/>
              <a:t>Х3). У </a:t>
            </a:r>
            <a:r>
              <a:rPr lang="ru-RU" sz="2000" dirty="0" err="1" smtClean="0"/>
              <a:t>кожен</a:t>
            </a:r>
            <a:r>
              <a:rPr lang="ru-RU" sz="2000" dirty="0" smtClean="0"/>
              <a:t> флакон </a:t>
            </a:r>
            <a:r>
              <a:rPr lang="ru-RU" sz="2000" dirty="0" err="1" smtClean="0"/>
              <a:t>відважують</a:t>
            </a:r>
            <a:r>
              <a:rPr lang="ru-RU" sz="2000" dirty="0" smtClean="0"/>
              <a:t> по 9,0 г спирту </a:t>
            </a:r>
            <a:r>
              <a:rPr lang="ru-RU" sz="2000" dirty="0" err="1" smtClean="0"/>
              <a:t>етилового</a:t>
            </a:r>
            <a:r>
              <a:rPr lang="ru-RU" sz="2000" dirty="0" smtClean="0"/>
              <a:t> 45 %.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у флакон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позначенням</a:t>
            </a:r>
            <a:r>
              <a:rPr lang="ru-RU" sz="2000" dirty="0" smtClean="0"/>
              <a:t> Х1 </a:t>
            </a:r>
            <a:r>
              <a:rPr lang="ru-RU" sz="2000" dirty="0" err="1" smtClean="0"/>
              <a:t>відважують</a:t>
            </a:r>
            <a:r>
              <a:rPr lang="ru-RU" sz="2000" dirty="0" smtClean="0"/>
              <a:t> 1,0 г </a:t>
            </a:r>
            <a:r>
              <a:rPr lang="ru-RU" sz="2000" dirty="0" err="1" smtClean="0"/>
              <a:t>субстанції</a:t>
            </a:r>
            <a:r>
              <a:rPr lang="ru-RU" sz="2000" dirty="0" smtClean="0"/>
              <a:t> </a:t>
            </a:r>
            <a:r>
              <a:rPr lang="en-US" sz="2000" dirty="0" smtClean="0"/>
              <a:t>Magnesium </a:t>
            </a:r>
            <a:r>
              <a:rPr lang="en-US" sz="2000" dirty="0" err="1" smtClean="0"/>
              <a:t>sulfuricum</a:t>
            </a:r>
            <a:r>
              <a:rPr lang="en-US" sz="2000" dirty="0" smtClean="0"/>
              <a:t>, </a:t>
            </a:r>
            <a:r>
              <a:rPr lang="ru-RU" sz="2000" dirty="0" err="1" smtClean="0"/>
              <a:t>закривають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кришкою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струшують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зверху</a:t>
            </a:r>
            <a:r>
              <a:rPr lang="ru-RU" sz="2000" dirty="0" smtClean="0"/>
              <a:t> вниз 10 раз (</a:t>
            </a:r>
            <a:r>
              <a:rPr lang="ru-RU" sz="2000" dirty="0" err="1" smtClean="0"/>
              <a:t>потенціюють</a:t>
            </a:r>
            <a:r>
              <a:rPr lang="ru-RU" sz="2000" dirty="0" smtClean="0"/>
              <a:t>).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флакона Х1 </a:t>
            </a:r>
            <a:r>
              <a:rPr lang="ru-RU" sz="2000" dirty="0" err="1" smtClean="0"/>
              <a:t>додають</a:t>
            </a:r>
            <a:r>
              <a:rPr lang="ru-RU" sz="2000" dirty="0" smtClean="0"/>
              <a:t> 1,0 г </a:t>
            </a:r>
            <a:r>
              <a:rPr lang="ru-RU" sz="2000" dirty="0" err="1" smtClean="0"/>
              <a:t>розведення</a:t>
            </a:r>
            <a:r>
              <a:rPr lang="ru-RU" sz="2000" dirty="0" smtClean="0"/>
              <a:t> у флакон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написом</a:t>
            </a:r>
            <a:r>
              <a:rPr lang="ru-RU" sz="2000" dirty="0" smtClean="0"/>
              <a:t> Х2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знову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струшують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зверху</a:t>
            </a:r>
            <a:r>
              <a:rPr lang="ru-RU" sz="2000" dirty="0" smtClean="0"/>
              <a:t> вниз 10 раз (</a:t>
            </a:r>
            <a:r>
              <a:rPr lang="ru-RU" sz="2000" dirty="0" err="1" smtClean="0"/>
              <a:t>потенціюють</a:t>
            </a:r>
            <a:r>
              <a:rPr lang="ru-RU" sz="2000" dirty="0" smtClean="0"/>
              <a:t>). </a:t>
            </a:r>
            <a:r>
              <a:rPr lang="ru-RU" sz="2000" dirty="0" err="1" smtClean="0"/>
              <a:t>Далі</a:t>
            </a:r>
            <a:r>
              <a:rPr lang="ru-RU" sz="2000" dirty="0" smtClean="0"/>
              <a:t> у флакон Х3 </a:t>
            </a:r>
            <a:r>
              <a:rPr lang="ru-RU" sz="2000" dirty="0" err="1" smtClean="0"/>
              <a:t>відважують</a:t>
            </a:r>
            <a:r>
              <a:rPr lang="ru-RU" sz="2000" dirty="0" smtClean="0"/>
              <a:t> 1,0 г </a:t>
            </a:r>
            <a:r>
              <a:rPr lang="ru-RU" sz="2000" dirty="0" err="1" smtClean="0"/>
              <a:t>розведення</a:t>
            </a:r>
            <a:r>
              <a:rPr lang="ru-RU" sz="2000" dirty="0" smtClean="0"/>
              <a:t> Х2, </a:t>
            </a:r>
            <a:r>
              <a:rPr lang="ru-RU" sz="2000" dirty="0" err="1" smtClean="0"/>
              <a:t>закупорюють</a:t>
            </a:r>
            <a:r>
              <a:rPr lang="ru-RU" sz="2000" dirty="0" smtClean="0"/>
              <a:t>, </a:t>
            </a:r>
            <a:r>
              <a:rPr lang="ru-RU" sz="2000" dirty="0" err="1" smtClean="0"/>
              <a:t>потенціюють</a:t>
            </a:r>
            <a:r>
              <a:rPr lang="ru-RU" sz="2000" dirty="0" smtClean="0"/>
              <a:t> 10 раз. </a:t>
            </a:r>
            <a:r>
              <a:rPr lang="ru-RU" sz="2000" dirty="0" err="1" smtClean="0"/>
              <a:t>Наклеюють</a:t>
            </a:r>
            <a:r>
              <a:rPr lang="ru-RU" sz="2000" dirty="0" smtClean="0"/>
              <a:t> № рецепта. </a:t>
            </a:r>
            <a:r>
              <a:rPr lang="ru-RU" sz="2000" dirty="0" err="1" smtClean="0"/>
              <a:t>Заповнюють</a:t>
            </a:r>
            <a:r>
              <a:rPr lang="ru-RU" sz="2000" dirty="0" smtClean="0"/>
              <a:t> ППК (</a:t>
            </a:r>
            <a:r>
              <a:rPr lang="ru-RU" sz="2000" dirty="0" err="1" smtClean="0"/>
              <a:t>лицьовий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бік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Технологія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hangingPunct="0">
              <a:buNone/>
            </a:pPr>
            <a:r>
              <a:rPr lang="ru-RU" b="1" dirty="0" smtClean="0"/>
              <a:t>ППК</a:t>
            </a:r>
            <a:r>
              <a:rPr lang="ru-RU" dirty="0" smtClean="0"/>
              <a:t> (</a:t>
            </a:r>
            <a:r>
              <a:rPr lang="ru-RU" dirty="0" err="1" smtClean="0"/>
              <a:t>лицьовий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)</a:t>
            </a:r>
          </a:p>
          <a:p>
            <a:pPr algn="ctr" hangingPunct="0">
              <a:buNone/>
            </a:pPr>
            <a:r>
              <a:rPr lang="ru-RU" dirty="0" smtClean="0"/>
              <a:t>Дата                 № рецепта</a:t>
            </a:r>
          </a:p>
          <a:p>
            <a:pPr hangingPunct="0">
              <a:buNone/>
            </a:pPr>
            <a:r>
              <a:rPr lang="uk-UA" dirty="0" smtClean="0"/>
              <a:t>           </a:t>
            </a:r>
            <a:r>
              <a:rPr lang="en-US" dirty="0" err="1" smtClean="0"/>
              <a:t>Spiritus</a:t>
            </a:r>
            <a:r>
              <a:rPr lang="en-US" dirty="0" smtClean="0"/>
              <a:t> </a:t>
            </a:r>
            <a:r>
              <a:rPr lang="en-US" dirty="0" err="1" smtClean="0"/>
              <a:t>aethylici</a:t>
            </a:r>
            <a:r>
              <a:rPr lang="ru-RU" dirty="0" smtClean="0"/>
              <a:t> 45 % 9,0</a:t>
            </a:r>
          </a:p>
          <a:p>
            <a:pPr algn="ctr" hangingPunct="0">
              <a:buNone/>
            </a:pPr>
            <a:r>
              <a:rPr lang="en-US" u="sng" dirty="0" err="1" smtClean="0"/>
              <a:t>Dilutio</a:t>
            </a:r>
            <a:r>
              <a:rPr lang="en-US" u="sng" dirty="0" smtClean="0"/>
              <a:t> Magnesium </a:t>
            </a:r>
            <a:r>
              <a:rPr lang="en-US" u="sng" dirty="0" err="1" smtClean="0"/>
              <a:t>sulfuricum</a:t>
            </a:r>
            <a:r>
              <a:rPr lang="en-US" u="sng" dirty="0" smtClean="0"/>
              <a:t> </a:t>
            </a:r>
            <a:r>
              <a:rPr lang="ru-RU" u="sng" dirty="0" smtClean="0"/>
              <a:t>Х</a:t>
            </a:r>
            <a:r>
              <a:rPr lang="en-US" u="sng" dirty="0" smtClean="0"/>
              <a:t>2 1,0</a:t>
            </a:r>
            <a:endParaRPr lang="ru-RU" dirty="0" smtClean="0"/>
          </a:p>
          <a:p>
            <a:pPr hangingPunct="0">
              <a:buNone/>
            </a:pPr>
            <a:r>
              <a:rPr lang="uk-UA" dirty="0" smtClean="0"/>
              <a:t>           </a:t>
            </a:r>
            <a:r>
              <a:rPr lang="en-US" dirty="0" smtClean="0"/>
              <a:t>m = 10,0</a:t>
            </a:r>
            <a:endParaRPr lang="ru-RU" dirty="0" smtClean="0"/>
          </a:p>
          <a:p>
            <a:pPr algn="ctr">
              <a:buNone/>
            </a:pPr>
            <a:r>
              <a:rPr lang="ru-RU" i="1" dirty="0" err="1" smtClean="0"/>
              <a:t>Пригот</a:t>
            </a:r>
            <a:r>
              <a:rPr lang="uk-UA" i="1" dirty="0" err="1" smtClean="0"/>
              <a:t>ував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П</a:t>
            </a:r>
            <a:r>
              <a:rPr lang="uk-UA" i="1" dirty="0" err="1" smtClean="0"/>
              <a:t>еревірив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uk-UA" i="1" dirty="0" smtClean="0"/>
              <a:t>Відпустив (підпис)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err="1" smtClean="0">
                <a:solidFill>
                  <a:schemeClr val="tx1"/>
                </a:solidFill>
              </a:rPr>
              <a:t>Лицьовий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бік</a:t>
            </a:r>
            <a:r>
              <a:rPr lang="ru-RU" sz="3200" b="1" i="1" dirty="0" smtClean="0">
                <a:solidFill>
                  <a:schemeClr val="tx1"/>
                </a:solidFill>
              </a:rPr>
              <a:t> паспорта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письмового</a:t>
            </a:r>
            <a:r>
              <a:rPr lang="ru-RU" sz="3200" b="1" i="1" dirty="0" smtClean="0">
                <a:solidFill>
                  <a:schemeClr val="tx1"/>
                </a:solidFill>
              </a:rPr>
              <a:t> контролю (ППК)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Оформлюють</a:t>
            </a:r>
            <a:r>
              <a:rPr lang="ru-RU" dirty="0" smtClean="0"/>
              <a:t> </a:t>
            </a:r>
            <a:r>
              <a:rPr lang="ru-RU" dirty="0" err="1" smtClean="0"/>
              <a:t>етикетками</a:t>
            </a:r>
            <a:r>
              <a:rPr lang="ru-RU" dirty="0" smtClean="0"/>
              <a:t>: «</a:t>
            </a:r>
            <a:r>
              <a:rPr lang="ru-RU" dirty="0" err="1" smtClean="0"/>
              <a:t>Внутрішнє</a:t>
            </a:r>
            <a:r>
              <a:rPr lang="ru-RU" dirty="0" smtClean="0"/>
              <a:t>», «</a:t>
            </a:r>
            <a:r>
              <a:rPr lang="ru-RU" dirty="0" err="1" smtClean="0"/>
              <a:t>Зберіати</a:t>
            </a:r>
            <a:r>
              <a:rPr lang="ru-RU" dirty="0" smtClean="0"/>
              <a:t> в </a:t>
            </a:r>
            <a:r>
              <a:rPr lang="ru-RU" dirty="0" err="1" smtClean="0"/>
              <a:t>прохолодному</a:t>
            </a:r>
            <a:r>
              <a:rPr lang="ru-RU" dirty="0" smtClean="0"/>
              <a:t> та </a:t>
            </a:r>
            <a:r>
              <a:rPr lang="ru-RU" dirty="0" err="1" smtClean="0"/>
              <a:t>захищеному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», «</a:t>
            </a:r>
            <a:r>
              <a:rPr lang="ru-RU" dirty="0" err="1" smtClean="0"/>
              <a:t>Берегти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дітей</a:t>
            </a:r>
            <a:r>
              <a:rPr lang="ru-RU" dirty="0" smtClean="0"/>
              <a:t>».</a:t>
            </a:r>
          </a:p>
          <a:p>
            <a:endParaRPr lang="uk-UA" dirty="0" smtClean="0"/>
          </a:p>
          <a:p>
            <a:r>
              <a:rPr lang="uk-UA" dirty="0" smtClean="0"/>
              <a:t>Даний гомеопатичний препарат </a:t>
            </a:r>
            <a:br>
              <a:rPr lang="uk-UA" dirty="0" smtClean="0"/>
            </a:br>
            <a:r>
              <a:rPr lang="uk-UA" dirty="0" smtClean="0"/>
              <a:t>використовується для </a:t>
            </a:r>
            <a:br>
              <a:rPr lang="uk-UA" dirty="0" smtClean="0"/>
            </a:br>
            <a:r>
              <a:rPr lang="uk-UA" dirty="0" smtClean="0"/>
              <a:t>лікування  </a:t>
            </a:r>
            <a:r>
              <a:rPr lang="uk-UA" dirty="0" err="1" smtClean="0"/>
              <a:t>гастроентероколітів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та нервової диспепсії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Оформлення</a:t>
            </a:r>
            <a:r>
              <a:rPr lang="ru-RU" b="1" i="1" dirty="0" smtClean="0">
                <a:solidFill>
                  <a:schemeClr val="tx1"/>
                </a:solidFill>
              </a:rPr>
              <a:t> до </a:t>
            </a:r>
            <a:r>
              <a:rPr lang="ru-RU" b="1" i="1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248429" y="2685513"/>
            <a:ext cx="2538413" cy="4101073"/>
            <a:chOff x="6248429" y="2685513"/>
            <a:chExt cx="2538413" cy="4101073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/>
            <a:srcRect l="6320" t="6963" r="67078" b="5493"/>
            <a:stretch>
              <a:fillRect/>
            </a:stretch>
          </p:blipFill>
          <p:spPr bwMode="auto">
            <a:xfrm>
              <a:off x="6572264" y="2685513"/>
              <a:ext cx="2214578" cy="4101073"/>
            </a:xfrm>
            <a:prstGeom prst="rect">
              <a:avLst/>
            </a:prstGeom>
            <a:noFill/>
          </p:spPr>
        </p:pic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6248429" y="4414855"/>
              <a:ext cx="2538413" cy="1514475"/>
              <a:chOff x="1590" y="1424"/>
              <a:chExt cx="3997" cy="2386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1590" y="1424"/>
                <a:ext cx="3997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1590" y="1424"/>
                <a:ext cx="1416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рецепта_</a:t>
                </a:r>
                <a:r>
                  <a:rPr kumimoji="0" lang="uk-UA" sz="9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2857" y="1424"/>
                <a:ext cx="1555" cy="36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аптеки_</a:t>
                </a:r>
                <a:r>
                  <a:rPr kumimoji="0" lang="uk-UA" sz="9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8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4040" y="1424"/>
                <a:ext cx="1171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.</a:t>
                </a:r>
                <a:r>
                  <a:rPr kumimoji="0" lang="ru-RU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ru-RU" sz="9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Харків</a:t>
                </a:r>
                <a:r>
                  <a:rPr kumimoji="0" lang="ru-RU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212" y="2561"/>
                <a:ext cx="2801" cy="124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u="sng" dirty="0" smtClean="0"/>
                  <a:t>Magnesium </a:t>
                </a:r>
                <a:r>
                  <a:rPr lang="en-US" sz="1000" u="sng" dirty="0" err="1" smtClean="0"/>
                  <a:t>sulfuricum</a:t>
                </a:r>
                <a:r>
                  <a:rPr lang="en-US" sz="1000" u="sng" dirty="0" smtClean="0"/>
                  <a:t> </a:t>
                </a:r>
                <a:r>
                  <a:rPr lang="uk-UA" sz="1000" u="sng" dirty="0" smtClean="0"/>
                  <a:t>Х</a:t>
                </a:r>
                <a:r>
                  <a:rPr kumimoji="0" lang="ru-RU" sz="10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3 1</a:t>
                </a:r>
                <a:r>
                  <a:rPr kumimoji="0" lang="ru-RU" sz="10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0,0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/>
                </a:r>
                <a:b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</a:br>
                <a:endPara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При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й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мат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и 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по _</a:t>
                </a:r>
                <a:r>
                  <a:rPr kumimoji="0" lang="ru-RU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7 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крапель </a:t>
                </a:r>
                <a:r>
                  <a:rPr kumimoji="0" lang="uk-UA" sz="9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ввчері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за 30 </a:t>
                </a:r>
                <a:r>
                  <a:rPr kumimoji="0" lang="uk-UA" sz="9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хв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до </a:t>
                </a:r>
                <a:r>
                  <a:rPr kumimoji="0" lang="uk-UA" sz="9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їжі__________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____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590" y="2220"/>
                <a:ext cx="600" cy="76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Дата </a:t>
                </a:r>
                <a:r>
                  <a:rPr kumimoji="0" lang="uk-U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01.09.17.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1590" y="2985"/>
                <a:ext cx="600" cy="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</a:t>
                </a:r>
                <a:r>
                  <a:rPr kumimoji="0" lang="uk-U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дпис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223" y="1424"/>
                <a:ext cx="364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Зберігати в прохолодному, захищеному від світла місці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2231" y="1806"/>
                <a:ext cx="2626" cy="398"/>
              </a:xfrm>
              <a:prstGeom prst="rect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ВНУТР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ІШНЄ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2198" y="2235"/>
                <a:ext cx="2767" cy="43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2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Гомеопатич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ний 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л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карс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ький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засіб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4965" y="1424"/>
                <a:ext cx="246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Бер</a:t>
                </a:r>
                <a:r>
                  <a:rPr kumimoji="0" lang="uk-UA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егти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від дітей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АЛГОРИТМ ТЕХНОЛОГ</a:t>
            </a:r>
            <a:r>
              <a:rPr lang="uk-UA" sz="2800" b="1" dirty="0" smtClean="0">
                <a:solidFill>
                  <a:schemeClr val="tx1"/>
                </a:solidFill>
              </a:rPr>
              <a:t>ІЇ </a:t>
            </a:r>
            <a:r>
              <a:rPr lang="uk-UA" sz="2800" b="1" cap="all" dirty="0" smtClean="0">
                <a:solidFill>
                  <a:schemeClr val="tx1"/>
                </a:solidFill>
              </a:rPr>
              <a:t>олій гомеопатичних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857224" y="928670"/>
            <a:ext cx="7643866" cy="5643602"/>
            <a:chOff x="1521" y="1854"/>
            <a:chExt cx="9720" cy="7020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4941" y="2394"/>
              <a:ext cx="25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Вихідна сировина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1521" y="3294"/>
              <a:ext cx="45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Матричні настойки;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речовини, розчинні в оліях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1521" y="4554"/>
              <a:ext cx="450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Відважування або відмірювання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каліброваним краплеміром розрахованої кількості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auto">
            <a:xfrm>
              <a:off x="6199" y="2754"/>
              <a:ext cx="2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auto">
            <a:xfrm>
              <a:off x="3679" y="293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1521" y="6894"/>
              <a:ext cx="9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Струшування зверху вниз (потенціювання) 10 разів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1521" y="7794"/>
              <a:ext cx="9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Контроль якості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1521" y="8514"/>
              <a:ext cx="9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Упаковка та оформлення до відпуску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7" name="Freeform 11"/>
            <p:cNvSpPr>
              <a:spLocks/>
            </p:cNvSpPr>
            <p:nvPr/>
          </p:nvSpPr>
          <p:spPr bwMode="auto">
            <a:xfrm>
              <a:off x="8899" y="293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561" y="3294"/>
              <a:ext cx="46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Олія</a:t>
              </a: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(маслинова, мигдальна, соняшникова, вазелінова тощо)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3681" y="2934"/>
              <a:ext cx="5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3681" y="419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3681" y="56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6381" y="74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6381" y="815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>
              <a:off x="6201" y="22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4941" y="1854"/>
              <a:ext cx="2554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Рецептурний пропис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8901" y="419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6561" y="4554"/>
              <a:ext cx="468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Відважування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розрахованої кількості олії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8901" y="56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1521" y="5994"/>
              <a:ext cx="9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Змішування або розчинення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6381" y="65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Розподіл гомеопатичних ЛЗ за лікарською формою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6082" name="Picture 2" descr="image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1628800"/>
            <a:ext cx="6234486" cy="439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hangingPunct="0">
              <a:buNone/>
            </a:pPr>
            <a:r>
              <a:rPr lang="ru-RU" i="1" dirty="0" smtClean="0"/>
              <a:t>Штамп </a:t>
            </a:r>
            <a:r>
              <a:rPr lang="ru-RU" i="1" dirty="0" err="1" smtClean="0"/>
              <a:t>лікувально-профілактичного</a:t>
            </a:r>
            <a:r>
              <a:rPr lang="ru-RU" i="1" dirty="0" smtClean="0"/>
              <a:t> закладу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smtClean="0"/>
              <a:t>Дата 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Прізвище</a:t>
            </a:r>
            <a:r>
              <a:rPr lang="ru-RU" i="1" dirty="0" smtClean="0"/>
              <a:t>, </a:t>
            </a:r>
            <a:r>
              <a:rPr lang="ru-RU" i="1" dirty="0" err="1" smtClean="0"/>
              <a:t>ім'я</a:t>
            </a:r>
            <a:r>
              <a:rPr lang="ru-RU" i="1" dirty="0" smtClean="0"/>
              <a:t> та </a:t>
            </a:r>
            <a:r>
              <a:rPr lang="ru-RU" i="1" dirty="0" err="1" smtClean="0"/>
              <a:t>по-батькові</a:t>
            </a:r>
            <a:r>
              <a:rPr lang="ru-RU" i="1" dirty="0" smtClean="0"/>
              <a:t> хворого, </a:t>
            </a:r>
            <a:r>
              <a:rPr lang="ru-RU" i="1" dirty="0" err="1" smtClean="0"/>
              <a:t>вік</a:t>
            </a:r>
            <a:endParaRPr lang="ru-RU" i="1" dirty="0" smtClean="0"/>
          </a:p>
          <a:p>
            <a:pPr algn="just" hangingPunct="0">
              <a:buNone/>
            </a:pPr>
            <a:r>
              <a:rPr lang="ru-RU" i="1" dirty="0" err="1" smtClean="0"/>
              <a:t>Прізвище</a:t>
            </a:r>
            <a:r>
              <a:rPr lang="ru-RU" i="1" dirty="0" smtClean="0"/>
              <a:t>, </a:t>
            </a:r>
            <a:r>
              <a:rPr lang="ru-RU" i="1" dirty="0" err="1" smtClean="0"/>
              <a:t>ім'я</a:t>
            </a:r>
            <a:r>
              <a:rPr lang="ru-RU" i="1" dirty="0" smtClean="0"/>
              <a:t> та </a:t>
            </a:r>
            <a:r>
              <a:rPr lang="ru-RU" i="1" dirty="0" err="1" smtClean="0"/>
              <a:t>по-батькові</a:t>
            </a:r>
            <a:r>
              <a:rPr lang="ru-RU" i="1" dirty="0" smtClean="0"/>
              <a:t>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hangingPunct="0">
              <a:buNone/>
            </a:pPr>
            <a:r>
              <a:rPr lang="uk-UA" i="1" dirty="0" smtClean="0"/>
              <a:t>	</a:t>
            </a:r>
            <a:r>
              <a:rPr lang="en-US" i="1" dirty="0" err="1" smtClean="0"/>
              <a:t>Rp</a:t>
            </a:r>
            <a:r>
              <a:rPr lang="ru-RU" i="1" dirty="0" smtClean="0"/>
              <a:t>.: </a:t>
            </a:r>
            <a:r>
              <a:rPr lang="de-DE" i="1" dirty="0" smtClean="0"/>
              <a:t>Oleum</a:t>
            </a:r>
            <a:r>
              <a:rPr lang="de-DE" b="1" dirty="0" smtClean="0"/>
              <a:t> </a:t>
            </a:r>
            <a:r>
              <a:rPr lang="en-US" i="1" dirty="0" err="1" smtClean="0"/>
              <a:t>Ledum</a:t>
            </a:r>
            <a:r>
              <a:rPr lang="en-US" i="1" dirty="0" smtClean="0"/>
              <a:t> </a:t>
            </a:r>
            <a:r>
              <a:rPr lang="ru-RU" i="1" dirty="0" smtClean="0"/>
              <a:t>10 % – 5,0 </a:t>
            </a:r>
            <a:endParaRPr lang="ru-RU" dirty="0" smtClean="0"/>
          </a:p>
          <a:p>
            <a:pPr hangingPunct="0">
              <a:buNone/>
            </a:pPr>
            <a:r>
              <a:rPr lang="ru-RU" i="1" dirty="0" smtClean="0"/>
              <a:t>	        D. S. </a:t>
            </a:r>
            <a:r>
              <a:rPr lang="uk-UA" i="1" dirty="0" smtClean="0"/>
              <a:t>Для змащування уражених поверхонь шкіри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Підпис</a:t>
            </a:r>
            <a:r>
              <a:rPr lang="ru-RU" i="1" dirty="0" smtClean="0"/>
              <a:t>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Особова</a:t>
            </a:r>
            <a:r>
              <a:rPr lang="ru-RU" i="1" dirty="0" smtClean="0"/>
              <a:t> печатка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hangingPunct="0"/>
            <a:endParaRPr lang="ru-RU" dirty="0" smtClean="0"/>
          </a:p>
          <a:p>
            <a:pPr hangingPunct="0"/>
            <a:r>
              <a:rPr lang="ru-RU" b="1" i="1" dirty="0" smtClean="0"/>
              <a:t>Характеристика </a:t>
            </a:r>
            <a:r>
              <a:rPr lang="ru-RU" b="1" i="1" dirty="0" err="1" smtClean="0"/>
              <a:t>лікарського</a:t>
            </a:r>
            <a:r>
              <a:rPr lang="ru-RU" b="1" i="1" dirty="0" smtClean="0"/>
              <a:t> препарату. </a:t>
            </a:r>
            <a:r>
              <a:rPr lang="ru-RU" dirty="0" err="1" smtClean="0"/>
              <a:t>Гомеопатична</a:t>
            </a:r>
            <a:r>
              <a:rPr lang="ru-RU" dirty="0" smtClean="0"/>
              <a:t> </a:t>
            </a:r>
            <a:r>
              <a:rPr lang="ru-RU" dirty="0" err="1" smtClean="0"/>
              <a:t>олія</a:t>
            </a:r>
            <a:r>
              <a:rPr lang="ru-RU" dirty="0" smtClean="0"/>
              <a:t>, до складу </a:t>
            </a:r>
            <a:r>
              <a:rPr lang="ru-RU" dirty="0" err="1" smtClean="0"/>
              <a:t>якої</a:t>
            </a:r>
            <a:r>
              <a:rPr lang="ru-RU" dirty="0" smtClean="0"/>
              <a:t> входить </a:t>
            </a:r>
            <a:r>
              <a:rPr lang="ru-RU" dirty="0" err="1" smtClean="0"/>
              <a:t>сировина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Багно</a:t>
            </a:r>
            <a:r>
              <a:rPr lang="ru-RU" dirty="0" smtClean="0"/>
              <a:t> </a:t>
            </a:r>
            <a:r>
              <a:rPr lang="ru-RU" dirty="0" err="1" smtClean="0"/>
              <a:t>звичайне</a:t>
            </a:r>
            <a:r>
              <a:rPr lang="ru-RU" dirty="0" smtClean="0"/>
              <a:t>. Як </a:t>
            </a:r>
            <a:r>
              <a:rPr lang="ru-RU" dirty="0" err="1" smtClean="0"/>
              <a:t>розчинник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соняшникову</a:t>
            </a:r>
            <a:r>
              <a:rPr lang="ru-RU" dirty="0" smtClean="0"/>
              <a:t>, </a:t>
            </a:r>
            <a:r>
              <a:rPr lang="ru-RU" dirty="0" err="1" smtClean="0"/>
              <a:t>вазелінову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мигдальну</a:t>
            </a:r>
            <a:r>
              <a:rPr lang="ru-RU" dirty="0" smtClean="0"/>
              <a:t>, </a:t>
            </a:r>
            <a:r>
              <a:rPr lang="ru-RU" dirty="0" err="1" smtClean="0"/>
              <a:t>оливкову</a:t>
            </a:r>
            <a:r>
              <a:rPr lang="ru-RU" dirty="0" smtClean="0"/>
              <a:t>, </a:t>
            </a:r>
            <a:r>
              <a:rPr lang="ru-RU" dirty="0" err="1" smtClean="0"/>
              <a:t>абрикосову</a:t>
            </a:r>
            <a:r>
              <a:rPr lang="ru-RU" dirty="0" smtClean="0"/>
              <a:t>, </a:t>
            </a:r>
            <a:r>
              <a:rPr lang="ru-RU" dirty="0" err="1" smtClean="0"/>
              <a:t>виноградну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олії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err="1" smtClean="0">
                <a:solidFill>
                  <a:schemeClr val="tx1"/>
                </a:solidFill>
              </a:rPr>
              <a:t>Rp</a:t>
            </a:r>
            <a:r>
              <a:rPr lang="ru-RU" sz="2600" b="1" dirty="0" smtClean="0">
                <a:solidFill>
                  <a:schemeClr val="tx1"/>
                </a:solidFill>
              </a:rPr>
              <a:t>.: </a:t>
            </a:r>
            <a:r>
              <a:rPr lang="de-DE" sz="2600" b="1" dirty="0" smtClean="0">
                <a:solidFill>
                  <a:schemeClr val="tx1"/>
                </a:solidFill>
              </a:rPr>
              <a:t>Oleum</a:t>
            </a:r>
            <a:r>
              <a:rPr lang="uk-UA" sz="2600" b="1" dirty="0" smtClean="0">
                <a:solidFill>
                  <a:schemeClr val="tx1"/>
                </a:solidFill>
              </a:rPr>
              <a:t> A</a:t>
            </a:r>
            <a:r>
              <a:rPr lang="en-US" sz="2600" b="1" dirty="0" smtClean="0">
                <a:solidFill>
                  <a:schemeClr val="tx1"/>
                </a:solidFill>
              </a:rPr>
              <a:t>l</a:t>
            </a:r>
            <a:r>
              <a:rPr lang="uk-UA" sz="2600" b="1" dirty="0" err="1" smtClean="0">
                <a:solidFill>
                  <a:schemeClr val="tx1"/>
                </a:solidFill>
              </a:rPr>
              <a:t>ое</a:t>
            </a:r>
            <a:r>
              <a:rPr lang="uk-UA" sz="2600" b="1" dirty="0" smtClean="0">
                <a:solidFill>
                  <a:schemeClr val="tx1"/>
                </a:solidFill>
              </a:rPr>
              <a:t> </a:t>
            </a:r>
            <a:r>
              <a:rPr lang="it-IT" sz="2600" b="1" dirty="0" smtClean="0">
                <a:solidFill>
                  <a:schemeClr val="tx1"/>
                </a:solidFill>
              </a:rPr>
              <a:t>10 %</a:t>
            </a:r>
            <a:r>
              <a:rPr lang="uk-UA" sz="2600" b="1" dirty="0" smtClean="0">
                <a:solidFill>
                  <a:schemeClr val="tx1"/>
                </a:solidFill>
              </a:rPr>
              <a:t> – </a:t>
            </a:r>
            <a:r>
              <a:rPr lang="ru-RU" sz="2600" b="1" dirty="0" smtClean="0">
                <a:solidFill>
                  <a:schemeClr val="tx1"/>
                </a:solidFill>
              </a:rPr>
              <a:t>5</a:t>
            </a:r>
            <a:r>
              <a:rPr lang="uk-UA" sz="2600" b="1" dirty="0" smtClean="0">
                <a:solidFill>
                  <a:schemeClr val="tx1"/>
                </a:solidFill>
              </a:rPr>
              <a:t>,0</a:t>
            </a:r>
            <a:r>
              <a:rPr lang="ru-RU" sz="2600" dirty="0" smtClean="0">
                <a:solidFill>
                  <a:schemeClr val="tx1"/>
                </a:solidFill>
              </a:rPr>
              <a:t/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</a:rPr>
              <a:t>        </a:t>
            </a:r>
            <a:r>
              <a:rPr lang="en-US" sz="2600" b="1" dirty="0" smtClean="0">
                <a:solidFill>
                  <a:schemeClr val="tx1"/>
                </a:solidFill>
              </a:rPr>
              <a:t>D</a:t>
            </a:r>
            <a:r>
              <a:rPr lang="ru-RU" sz="2600" b="1" dirty="0" smtClean="0">
                <a:solidFill>
                  <a:schemeClr val="tx1"/>
                </a:solidFill>
              </a:rPr>
              <a:t>. </a:t>
            </a:r>
            <a:r>
              <a:rPr lang="en-US" sz="2600" b="1" dirty="0" smtClean="0">
                <a:solidFill>
                  <a:schemeClr val="tx1"/>
                </a:solidFill>
              </a:rPr>
              <a:t>S</a:t>
            </a:r>
            <a:r>
              <a:rPr lang="ru-RU" sz="2600" b="1" dirty="0" smtClean="0">
                <a:solidFill>
                  <a:schemeClr val="tx1"/>
                </a:solidFill>
              </a:rPr>
              <a:t>. </a:t>
            </a:r>
            <a:r>
              <a:rPr lang="uk-UA" sz="2600" b="1" dirty="0" smtClean="0">
                <a:solidFill>
                  <a:schemeClr val="tx1"/>
                </a:solidFill>
              </a:rPr>
              <a:t>Для змащування уражених поверхонь шкіри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hangingPunct="0">
              <a:buNone/>
            </a:pPr>
            <a:r>
              <a:rPr lang="ru-RU" b="1" dirty="0" smtClean="0"/>
              <a:t>ППК </a:t>
            </a:r>
            <a:r>
              <a:rPr lang="ru-RU" dirty="0" smtClean="0"/>
              <a:t>(</a:t>
            </a:r>
            <a:r>
              <a:rPr lang="ru-RU" dirty="0" err="1" smtClean="0"/>
              <a:t>зворотній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)</a:t>
            </a:r>
          </a:p>
          <a:p>
            <a:pPr hangingPunct="0">
              <a:buNone/>
            </a:pPr>
            <a:r>
              <a:rPr lang="ru-RU" dirty="0" err="1" smtClean="0"/>
              <a:t>Матричної</a:t>
            </a:r>
            <a:r>
              <a:rPr lang="ru-RU" dirty="0" smtClean="0"/>
              <a:t> настойки </a:t>
            </a:r>
            <a:r>
              <a:rPr lang="en-US" dirty="0" err="1" smtClean="0"/>
              <a:t>Ledum</a:t>
            </a:r>
            <a:r>
              <a:rPr lang="en-US" dirty="0" smtClean="0"/>
              <a:t> </a:t>
            </a:r>
            <a:r>
              <a:rPr lang="ru-RU" dirty="0" smtClean="0"/>
              <a:t>: 0,5 г  (16 </a:t>
            </a:r>
            <a:r>
              <a:rPr lang="ru-RU" dirty="0" err="1" smtClean="0"/>
              <a:t>крапель</a:t>
            </a:r>
            <a:r>
              <a:rPr lang="ru-RU" dirty="0" smtClean="0"/>
              <a:t>)</a:t>
            </a:r>
          </a:p>
          <a:p>
            <a:pPr hangingPunct="0">
              <a:buNone/>
            </a:pPr>
            <a:r>
              <a:rPr lang="ru-RU" dirty="0" err="1" smtClean="0"/>
              <a:t>Олії</a:t>
            </a:r>
            <a:r>
              <a:rPr lang="ru-RU" dirty="0" smtClean="0"/>
              <a:t> </a:t>
            </a:r>
            <a:r>
              <a:rPr lang="ru-RU" dirty="0" err="1" smtClean="0"/>
              <a:t>соняшникової</a:t>
            </a:r>
            <a:r>
              <a:rPr lang="ru-RU" dirty="0" smtClean="0"/>
              <a:t>: 4,5 г </a:t>
            </a:r>
          </a:p>
          <a:p>
            <a:pPr hangingPunct="0"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b="1" i="1" dirty="0" err="1" smtClean="0"/>
              <a:t>Технологія</a:t>
            </a:r>
            <a:r>
              <a:rPr lang="ru-RU" b="1" i="1" dirty="0" smtClean="0"/>
              <a:t>. </a:t>
            </a:r>
            <a:r>
              <a:rPr lang="ru-RU" dirty="0" err="1" smtClean="0"/>
              <a:t>Відважують</a:t>
            </a:r>
            <a:r>
              <a:rPr lang="ru-RU" dirty="0" smtClean="0"/>
              <a:t> у </a:t>
            </a:r>
            <a:r>
              <a:rPr lang="ru-RU" dirty="0" err="1" smtClean="0"/>
              <a:t>попередньо</a:t>
            </a:r>
            <a:r>
              <a:rPr lang="ru-RU" dirty="0" smtClean="0"/>
              <a:t> </a:t>
            </a:r>
            <a:r>
              <a:rPr lang="ru-RU" dirty="0" err="1" smtClean="0"/>
              <a:t>старованний</a:t>
            </a:r>
            <a:r>
              <a:rPr lang="ru-RU" dirty="0" smtClean="0"/>
              <a:t> </a:t>
            </a:r>
            <a:r>
              <a:rPr lang="ru-RU" dirty="0" err="1" smtClean="0"/>
              <a:t>широкогорлий</a:t>
            </a:r>
            <a:r>
              <a:rPr lang="ru-RU" dirty="0" smtClean="0"/>
              <a:t> флакон 4,5 г </a:t>
            </a:r>
            <a:r>
              <a:rPr lang="ru-RU" dirty="0" err="1" smtClean="0"/>
              <a:t>олії</a:t>
            </a:r>
            <a:r>
              <a:rPr lang="ru-RU" dirty="0" smtClean="0"/>
              <a:t> </a:t>
            </a:r>
            <a:r>
              <a:rPr lang="ru-RU" dirty="0" err="1" smtClean="0"/>
              <a:t>соняшникової</a:t>
            </a:r>
            <a:r>
              <a:rPr lang="ru-RU" dirty="0" smtClean="0"/>
              <a:t> та </a:t>
            </a:r>
            <a:r>
              <a:rPr lang="ru-RU" dirty="0" err="1" smtClean="0"/>
              <a:t>додають</a:t>
            </a:r>
            <a:r>
              <a:rPr lang="ru-RU" dirty="0" smtClean="0"/>
              <a:t> 16 </a:t>
            </a:r>
            <a:r>
              <a:rPr lang="ru-RU" dirty="0" err="1" smtClean="0"/>
              <a:t>крапель</a:t>
            </a:r>
            <a:r>
              <a:rPr lang="ru-RU" dirty="0" smtClean="0"/>
              <a:t> (0,5 г) </a:t>
            </a:r>
            <a:r>
              <a:rPr lang="ru-RU" dirty="0" err="1" smtClean="0"/>
              <a:t>матричної</a:t>
            </a:r>
            <a:r>
              <a:rPr lang="ru-RU" dirty="0" smtClean="0"/>
              <a:t> настойки </a:t>
            </a:r>
            <a:r>
              <a:rPr lang="en-US" dirty="0" err="1" smtClean="0"/>
              <a:t>Ledum</a:t>
            </a:r>
            <a:r>
              <a:rPr lang="en-US" dirty="0" smtClean="0"/>
              <a:t>, </a:t>
            </a:r>
            <a:r>
              <a:rPr lang="ru-RU" dirty="0" err="1" smtClean="0"/>
              <a:t>закупорюють</a:t>
            </a:r>
            <a:r>
              <a:rPr lang="ru-RU" dirty="0" smtClean="0"/>
              <a:t>, </a:t>
            </a:r>
            <a:r>
              <a:rPr lang="ru-RU" dirty="0" err="1" smtClean="0"/>
              <a:t>потенціюють</a:t>
            </a:r>
            <a:r>
              <a:rPr lang="ru-RU" dirty="0" smtClean="0"/>
              <a:t> 10 раз. </a:t>
            </a:r>
            <a:r>
              <a:rPr lang="ru-RU" dirty="0" err="1" smtClean="0"/>
              <a:t>Наклеюють</a:t>
            </a:r>
            <a:r>
              <a:rPr lang="ru-RU" dirty="0" smtClean="0"/>
              <a:t> № рецепта. </a:t>
            </a:r>
            <a:r>
              <a:rPr lang="ru-RU" dirty="0" err="1" smtClean="0"/>
              <a:t>Заповнюють</a:t>
            </a:r>
            <a:r>
              <a:rPr lang="ru-RU" dirty="0" smtClean="0"/>
              <a:t> ППК (</a:t>
            </a:r>
            <a:r>
              <a:rPr lang="ru-RU" dirty="0" err="1" smtClean="0"/>
              <a:t>лицьовий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Технологія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hangingPunct="0">
              <a:buNone/>
            </a:pPr>
            <a:r>
              <a:rPr lang="ru-RU" b="1" dirty="0" smtClean="0"/>
              <a:t>ППК</a:t>
            </a:r>
            <a:r>
              <a:rPr lang="ru-RU" dirty="0" smtClean="0"/>
              <a:t> (</a:t>
            </a:r>
            <a:r>
              <a:rPr lang="ru-RU" dirty="0" err="1" smtClean="0"/>
              <a:t>лицьовий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)</a:t>
            </a:r>
          </a:p>
          <a:p>
            <a:pPr algn="ctr" hangingPunct="0">
              <a:buNone/>
            </a:pPr>
            <a:r>
              <a:rPr lang="ru-RU" dirty="0" smtClean="0"/>
              <a:t>Дата                 № рецепта</a:t>
            </a:r>
          </a:p>
          <a:p>
            <a:pPr hangingPunct="0">
              <a:buNone/>
            </a:pPr>
            <a:r>
              <a:rPr lang="ru-RU" dirty="0" smtClean="0"/>
              <a:t>			     </a:t>
            </a:r>
            <a:r>
              <a:rPr lang="en-US" dirty="0" err="1" smtClean="0"/>
              <a:t>Olei</a:t>
            </a:r>
            <a:r>
              <a:rPr lang="en-US" dirty="0" smtClean="0"/>
              <a:t> </a:t>
            </a:r>
            <a:r>
              <a:rPr lang="en-US" dirty="0" err="1" smtClean="0"/>
              <a:t>Helianthi</a:t>
            </a:r>
            <a:r>
              <a:rPr lang="ru-RU" dirty="0" smtClean="0"/>
              <a:t> 4,5</a:t>
            </a:r>
          </a:p>
          <a:p>
            <a:pPr algn="ctr" hangingPunct="0">
              <a:buNone/>
            </a:pPr>
            <a:r>
              <a:rPr lang="en-US" u="sng" dirty="0" err="1" smtClean="0"/>
              <a:t>Ledum</a:t>
            </a:r>
            <a:r>
              <a:rPr lang="en-US" u="sng" dirty="0" smtClean="0"/>
              <a:t> </a:t>
            </a:r>
            <a:r>
              <a:rPr lang="ru-RU" u="sng" dirty="0" smtClean="0"/>
              <a:t>Ѳ </a:t>
            </a:r>
            <a:r>
              <a:rPr lang="en-US" u="sng" dirty="0" smtClean="0"/>
              <a:t>0,5 (</a:t>
            </a:r>
            <a:r>
              <a:rPr lang="en-US" u="sng" dirty="0" err="1" smtClean="0"/>
              <a:t>gtts</a:t>
            </a:r>
            <a:r>
              <a:rPr lang="en-US" u="sng" dirty="0" smtClean="0"/>
              <a:t>. XVI)</a:t>
            </a:r>
            <a:endParaRPr lang="ru-RU" dirty="0" smtClean="0"/>
          </a:p>
          <a:p>
            <a:pPr hangingPunct="0">
              <a:buNone/>
            </a:pPr>
            <a:r>
              <a:rPr lang="ru-RU" dirty="0" smtClean="0"/>
              <a:t>			      </a:t>
            </a:r>
            <a:r>
              <a:rPr lang="en-US" dirty="0" smtClean="0"/>
              <a:t>m = </a:t>
            </a:r>
            <a:r>
              <a:rPr lang="uk-UA" dirty="0" smtClean="0"/>
              <a:t>5</a:t>
            </a:r>
            <a:r>
              <a:rPr lang="en-US" dirty="0" smtClean="0"/>
              <a:t>,0</a:t>
            </a:r>
            <a:endParaRPr lang="ru-RU" dirty="0" smtClean="0"/>
          </a:p>
          <a:p>
            <a:pPr algn="ctr">
              <a:buNone/>
            </a:pPr>
            <a:r>
              <a:rPr lang="ru-RU" i="1" dirty="0" err="1" smtClean="0"/>
              <a:t>Пригот</a:t>
            </a:r>
            <a:r>
              <a:rPr lang="uk-UA" i="1" dirty="0" err="1" smtClean="0"/>
              <a:t>ував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П</a:t>
            </a:r>
            <a:r>
              <a:rPr lang="uk-UA" i="1" dirty="0" err="1" smtClean="0"/>
              <a:t>еревірив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uk-UA" i="1" dirty="0" smtClean="0"/>
              <a:t>Відпустив (підпис)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tx1"/>
                </a:solidFill>
              </a:rPr>
              <a:t>Лицьовий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бік</a:t>
            </a:r>
            <a:r>
              <a:rPr lang="ru-RU" sz="3200" b="1" i="1" dirty="0" smtClean="0">
                <a:solidFill>
                  <a:schemeClr val="tx1"/>
                </a:solidFill>
              </a:rPr>
              <a:t> паспорта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письмового</a:t>
            </a:r>
            <a:r>
              <a:rPr lang="ru-RU" sz="3200" b="1" i="1" dirty="0" smtClean="0">
                <a:solidFill>
                  <a:schemeClr val="tx1"/>
                </a:solidFill>
              </a:rPr>
              <a:t> контролю (ППК)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Оформлюють</a:t>
            </a:r>
            <a:r>
              <a:rPr lang="ru-RU" dirty="0" smtClean="0"/>
              <a:t> </a:t>
            </a:r>
            <a:r>
              <a:rPr lang="ru-RU" dirty="0" err="1" smtClean="0"/>
              <a:t>етикетками</a:t>
            </a:r>
            <a:r>
              <a:rPr lang="ru-RU" dirty="0" smtClean="0"/>
              <a:t>: «</a:t>
            </a:r>
            <a:r>
              <a:rPr lang="ru-RU" dirty="0" err="1" smtClean="0"/>
              <a:t>Зовнішнє</a:t>
            </a:r>
            <a:r>
              <a:rPr lang="ru-RU" dirty="0" smtClean="0"/>
              <a:t>», «</a:t>
            </a:r>
            <a:r>
              <a:rPr lang="ru-RU" dirty="0" err="1" smtClean="0"/>
              <a:t>Зберіати</a:t>
            </a:r>
            <a:r>
              <a:rPr lang="ru-RU" dirty="0" smtClean="0"/>
              <a:t> в </a:t>
            </a:r>
            <a:r>
              <a:rPr lang="ru-RU" dirty="0" err="1" smtClean="0"/>
              <a:t>прохолодному</a:t>
            </a:r>
            <a:r>
              <a:rPr lang="ru-RU" dirty="0" smtClean="0"/>
              <a:t> та </a:t>
            </a:r>
            <a:r>
              <a:rPr lang="ru-RU" dirty="0" err="1" smtClean="0"/>
              <a:t>захищеному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», «Перед </a:t>
            </a:r>
            <a:r>
              <a:rPr lang="ru-RU" dirty="0" err="1" smtClean="0"/>
              <a:t>застосуванням</a:t>
            </a:r>
            <a:r>
              <a:rPr lang="ru-RU" dirty="0" smtClean="0"/>
              <a:t> </a:t>
            </a:r>
            <a:r>
              <a:rPr lang="ru-RU" dirty="0" err="1" smtClean="0"/>
              <a:t>збовтувати</a:t>
            </a:r>
            <a:r>
              <a:rPr lang="ru-RU" dirty="0" smtClean="0"/>
              <a:t>», «</a:t>
            </a:r>
            <a:r>
              <a:rPr lang="ru-RU" dirty="0" err="1" smtClean="0"/>
              <a:t>Берегти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дітей</a:t>
            </a:r>
            <a:r>
              <a:rPr lang="ru-RU" dirty="0" smtClean="0"/>
              <a:t>».</a:t>
            </a:r>
            <a:endParaRPr lang="en-US" dirty="0" smtClean="0"/>
          </a:p>
          <a:p>
            <a:endParaRPr lang="en-US" dirty="0" smtClean="0"/>
          </a:p>
          <a:p>
            <a:r>
              <a:rPr lang="uk-UA" dirty="0" smtClean="0"/>
              <a:t>Даний гомеопатичний препарат </a:t>
            </a:r>
            <a:br>
              <a:rPr lang="uk-UA" dirty="0" smtClean="0"/>
            </a:br>
            <a:r>
              <a:rPr lang="uk-UA" dirty="0" smtClean="0"/>
              <a:t>використовується для </a:t>
            </a:r>
            <a:br>
              <a:rPr lang="uk-UA" dirty="0" smtClean="0"/>
            </a:br>
            <a:r>
              <a:rPr lang="uk-UA" dirty="0" smtClean="0"/>
              <a:t>лікування  колотих ран та </a:t>
            </a:r>
            <a:br>
              <a:rPr lang="uk-UA" dirty="0" smtClean="0"/>
            </a:br>
            <a:r>
              <a:rPr lang="uk-UA" dirty="0" smtClean="0"/>
              <a:t>укусів </a:t>
            </a:r>
            <a:r>
              <a:rPr lang="uk-UA" dirty="0" err="1" smtClean="0"/>
              <a:t>насекомих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Оформлення</a:t>
            </a:r>
            <a:r>
              <a:rPr lang="ru-RU" b="1" i="1" dirty="0" smtClean="0">
                <a:solidFill>
                  <a:schemeClr val="tx1"/>
                </a:solidFill>
              </a:rPr>
              <a:t> до </a:t>
            </a:r>
            <a:r>
              <a:rPr lang="ru-RU" b="1" i="1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6429388" y="2928934"/>
            <a:ext cx="2538413" cy="3857652"/>
            <a:chOff x="6429388" y="2928934"/>
            <a:chExt cx="2538413" cy="3857652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/>
            <a:srcRect l="6320" t="6963" r="67078" b="5493"/>
            <a:stretch>
              <a:fillRect/>
            </a:stretch>
          </p:blipFill>
          <p:spPr bwMode="auto">
            <a:xfrm>
              <a:off x="6730137" y="2928934"/>
              <a:ext cx="2056705" cy="3857652"/>
            </a:xfrm>
            <a:prstGeom prst="rect">
              <a:avLst/>
            </a:prstGeom>
            <a:noFill/>
          </p:spPr>
        </p:pic>
        <p:grpSp>
          <p:nvGrpSpPr>
            <p:cNvPr id="27649" name="Group 1"/>
            <p:cNvGrpSpPr>
              <a:grpSpLocks/>
            </p:cNvGrpSpPr>
            <p:nvPr/>
          </p:nvGrpSpPr>
          <p:grpSpPr bwMode="auto">
            <a:xfrm>
              <a:off x="6429388" y="4572008"/>
              <a:ext cx="2538413" cy="1514475"/>
              <a:chOff x="1830" y="1649"/>
              <a:chExt cx="3997" cy="2386"/>
            </a:xfrm>
          </p:grpSpPr>
          <p:sp>
            <p:nvSpPr>
              <p:cNvPr id="27650" name="Rectangle 2"/>
              <p:cNvSpPr>
                <a:spLocks noChangeArrowheads="1"/>
              </p:cNvSpPr>
              <p:nvPr/>
            </p:nvSpPr>
            <p:spPr bwMode="auto">
              <a:xfrm>
                <a:off x="1830" y="1649"/>
                <a:ext cx="3997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51" name="Rectangle 3"/>
              <p:cNvSpPr>
                <a:spLocks noChangeArrowheads="1"/>
              </p:cNvSpPr>
              <p:nvPr/>
            </p:nvSpPr>
            <p:spPr bwMode="auto">
              <a:xfrm>
                <a:off x="1830" y="1649"/>
                <a:ext cx="1416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рецепта___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52" name="Rectangle 4"/>
              <p:cNvSpPr>
                <a:spLocks noChangeArrowheads="1"/>
              </p:cNvSpPr>
              <p:nvPr/>
            </p:nvSpPr>
            <p:spPr bwMode="auto">
              <a:xfrm>
                <a:off x="3097" y="1649"/>
                <a:ext cx="1555" cy="36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аптеки___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53" name="Rectangle 5"/>
              <p:cNvSpPr>
                <a:spLocks noChangeArrowheads="1"/>
              </p:cNvSpPr>
              <p:nvPr/>
            </p:nvSpPr>
            <p:spPr bwMode="auto">
              <a:xfrm>
                <a:off x="4280" y="1649"/>
                <a:ext cx="1171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._</a:t>
                </a:r>
                <a:r>
                  <a:rPr kumimoji="0" lang="ru-RU" sz="9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Харків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54" name="Rectangle 6"/>
              <p:cNvSpPr>
                <a:spLocks noChangeArrowheads="1"/>
              </p:cNvSpPr>
              <p:nvPr/>
            </p:nvSpPr>
            <p:spPr bwMode="auto">
              <a:xfrm>
                <a:off x="2452" y="2786"/>
                <a:ext cx="2801" cy="124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</a:t>
                </a:r>
                <a:r>
                  <a:rPr kumimoji="0" lang="en-US" sz="12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Oleum</a:t>
                </a:r>
                <a:r>
                  <a:rPr kumimoji="0" lang="ru-RU" sz="12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lang="en-US" sz="1200" u="sng" dirty="0" err="1" smtClean="0"/>
                  <a:t>Ledum</a:t>
                </a:r>
                <a:r>
                  <a:rPr lang="en-US" sz="1200" u="sng" dirty="0" smtClean="0"/>
                  <a:t> </a:t>
                </a:r>
                <a:r>
                  <a:rPr kumimoji="0" lang="ru-RU" sz="12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10 % 5,0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</a:t>
                </a:r>
                <a:endPara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Наносити на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уражені ділянки шкіри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________________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____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____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55" name="Rectangle 7"/>
              <p:cNvSpPr>
                <a:spLocks noChangeArrowheads="1"/>
              </p:cNvSpPr>
              <p:nvPr/>
            </p:nvSpPr>
            <p:spPr bwMode="auto">
              <a:xfrm>
                <a:off x="1830" y="2445"/>
                <a:ext cx="600" cy="76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Дата 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_____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56" name="Rectangle 8"/>
              <p:cNvSpPr>
                <a:spLocks noChangeArrowheads="1"/>
              </p:cNvSpPr>
              <p:nvPr/>
            </p:nvSpPr>
            <p:spPr bwMode="auto">
              <a:xfrm>
                <a:off x="1830" y="3210"/>
                <a:ext cx="600" cy="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</a:t>
                </a:r>
                <a:r>
                  <a:rPr kumimoji="0" lang="uk-U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дпис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_____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57" name="Rectangle 9"/>
              <p:cNvSpPr>
                <a:spLocks noChangeArrowheads="1"/>
              </p:cNvSpPr>
              <p:nvPr/>
            </p:nvSpPr>
            <p:spPr bwMode="auto">
              <a:xfrm>
                <a:off x="5463" y="1649"/>
                <a:ext cx="364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Зберігати в прохолодному, захищеному від світла місці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58" name="Rectangle 10"/>
              <p:cNvSpPr>
                <a:spLocks noChangeArrowheads="1"/>
              </p:cNvSpPr>
              <p:nvPr/>
            </p:nvSpPr>
            <p:spPr bwMode="auto">
              <a:xfrm>
                <a:off x="2471" y="2031"/>
                <a:ext cx="2626" cy="398"/>
              </a:xfrm>
              <a:prstGeom prst="rect">
                <a:avLst/>
              </a:prstGeom>
              <a:solidFill>
                <a:srgbClr val="C45911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ЗОВНІШНЄ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59" name="Rectangle 11"/>
              <p:cNvSpPr>
                <a:spLocks noChangeArrowheads="1"/>
              </p:cNvSpPr>
              <p:nvPr/>
            </p:nvSpPr>
            <p:spPr bwMode="auto">
              <a:xfrm>
                <a:off x="2438" y="2460"/>
                <a:ext cx="2767" cy="43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2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Гомеопатич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ний 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л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карс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ький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засіб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60" name="Rectangle 12"/>
              <p:cNvSpPr>
                <a:spLocks noChangeArrowheads="1"/>
              </p:cNvSpPr>
              <p:nvPr/>
            </p:nvSpPr>
            <p:spPr bwMode="auto">
              <a:xfrm>
                <a:off x="5205" y="1649"/>
                <a:ext cx="246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Бер</a:t>
                </a:r>
                <a:r>
                  <a:rPr kumimoji="0" lang="uk-UA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егти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від дітей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cap="all" dirty="0" err="1" smtClean="0"/>
              <a:t>гранулИ</a:t>
            </a:r>
            <a:r>
              <a:rPr lang="uk-UA" sz="3200" b="1" cap="all" dirty="0" smtClean="0"/>
              <a:t> </a:t>
            </a:r>
            <a:r>
              <a:rPr lang="uk-UA" sz="3200" b="1" cap="all" dirty="0" err="1" smtClean="0"/>
              <a:t>гомеопатичНІ</a:t>
            </a:r>
            <a:r>
              <a:rPr lang="uk-UA" sz="3200" b="1" dirty="0" smtClean="0"/>
              <a:t> </a:t>
            </a:r>
          </a:p>
          <a:p>
            <a:pPr algn="ctr">
              <a:buNone/>
            </a:pPr>
            <a:r>
              <a:rPr lang="uk-UA" sz="3200" dirty="0" smtClean="0"/>
              <a:t>(лат. </a:t>
            </a:r>
            <a:r>
              <a:rPr lang="ru-RU" sz="3200" i="1" dirty="0" err="1" smtClean="0"/>
              <a:t>granula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homeopathica</a:t>
            </a:r>
            <a:r>
              <a:rPr lang="uk-UA" sz="3200" dirty="0" smtClean="0"/>
              <a:t>) — </a:t>
            </a:r>
          </a:p>
          <a:p>
            <a:pPr algn="ctr">
              <a:buNone/>
            </a:pPr>
            <a:r>
              <a:rPr lang="uk-UA" sz="3200" dirty="0" smtClean="0"/>
              <a:t>лікарська форма для внутрішнього застосування, що складається з твердих, сухих, досить міцних агрегатів сухих порошків, на які нанесено потенційований розчин, у вигляді крупинок круглої, циліндричної або неправильної форми.</a:t>
            </a:r>
            <a:endParaRPr lang="ru-RU" sz="3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571496"/>
          </a:xfrm>
        </p:spPr>
        <p:txBody>
          <a:bodyPr>
            <a:normAutofit/>
          </a:bodyPr>
          <a:lstStyle/>
          <a:p>
            <a:pPr hangingPunct="0"/>
            <a:r>
              <a:rPr lang="ru-RU" sz="2000" b="1" dirty="0" smtClean="0">
                <a:solidFill>
                  <a:schemeClr val="tx1"/>
                </a:solidFill>
              </a:rPr>
              <a:t>АЛГОРИТМ ТЕХНОЛОГ</a:t>
            </a:r>
            <a:r>
              <a:rPr lang="uk-UA" sz="2000" b="1" dirty="0" smtClean="0">
                <a:solidFill>
                  <a:schemeClr val="tx1"/>
                </a:solidFill>
              </a:rPr>
              <a:t>ІЇ </a:t>
            </a:r>
            <a:r>
              <a:rPr lang="uk-UA" sz="2000" b="1" cap="all" dirty="0" smtClean="0">
                <a:solidFill>
                  <a:schemeClr val="tx1"/>
                </a:solidFill>
              </a:rPr>
              <a:t>гранул гомеопатичних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169" name="Group 1"/>
          <p:cNvGrpSpPr>
            <a:grpSpLocks/>
          </p:cNvGrpSpPr>
          <p:nvPr/>
        </p:nvGrpSpPr>
        <p:grpSpPr bwMode="auto">
          <a:xfrm>
            <a:off x="857224" y="714356"/>
            <a:ext cx="7643866" cy="5786478"/>
            <a:chOff x="1701" y="1494"/>
            <a:chExt cx="9720" cy="8280"/>
          </a:xfrm>
        </p:grpSpPr>
        <p:sp>
          <p:nvSpPr>
            <p:cNvPr id="7201" name="Text Box 33"/>
            <p:cNvSpPr txBox="1">
              <a:spLocks noChangeArrowheads="1"/>
            </p:cNvSpPr>
            <p:nvPr/>
          </p:nvSpPr>
          <p:spPr bwMode="auto">
            <a:xfrm>
              <a:off x="5121" y="2034"/>
              <a:ext cx="25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Вихідна сировина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auto">
            <a:xfrm>
              <a:off x="1701" y="2934"/>
              <a:ext cx="378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Розведення (дилюції) спиртові,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розведення (дилюції) водні,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матричні настойки, комплексні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розведення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1701" y="7974"/>
              <a:ext cx="9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Висушування гомеопатичних гранул на пергаментному папері при кімнатній температурі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1701" y="4554"/>
              <a:ext cx="378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Відважування або відмірювання 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каліброваним краплеміром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auto">
            <a:xfrm>
              <a:off x="6379" y="2394"/>
              <a:ext cx="2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auto">
            <a:xfrm>
              <a:off x="3681" y="257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1701" y="7074"/>
              <a:ext cx="9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Струшування зверху вниз (потенціювання) протягом 10 хвилин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1701" y="8694"/>
              <a:ext cx="9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Контроль якості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1701" y="9414"/>
              <a:ext cx="9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Упаковка та оформлення до відпуску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5841" y="3474"/>
              <a:ext cx="27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Спирт етиловий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60 %-вий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8721" y="3474"/>
              <a:ext cx="27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Крупка цукрова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auto">
            <a:xfrm>
              <a:off x="8721" y="257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5841" y="2934"/>
              <a:ext cx="55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Допоміжні речовини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3681" y="2574"/>
              <a:ext cx="50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3681" y="419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9981" y="671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6561" y="761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6561" y="905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7101" y="329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9981" y="329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6381" y="185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5121" y="1494"/>
              <a:ext cx="2554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Рецептурний пропис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7101" y="419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9981" y="419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5841" y="4554"/>
              <a:ext cx="270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Відважування або відмірювання каліброваним краплеміром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8721" y="4554"/>
              <a:ext cx="270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Відважування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7101" y="563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3681" y="563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 flipH="1">
              <a:off x="3681" y="6354"/>
              <a:ext cx="50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none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8721" y="5994"/>
              <a:ext cx="27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Насичення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9981" y="56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0" name="Line 2"/>
            <p:cNvSpPr>
              <a:spLocks noChangeShapeType="1"/>
            </p:cNvSpPr>
            <p:nvPr/>
          </p:nvSpPr>
          <p:spPr bwMode="auto">
            <a:xfrm>
              <a:off x="6561" y="83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hangingPunct="0">
              <a:buNone/>
            </a:pPr>
            <a:r>
              <a:rPr lang="ru-RU" i="1" dirty="0" smtClean="0"/>
              <a:t>Штамп </a:t>
            </a:r>
            <a:r>
              <a:rPr lang="ru-RU" i="1" dirty="0" err="1" smtClean="0"/>
              <a:t>лікувально-профілактичного</a:t>
            </a:r>
            <a:r>
              <a:rPr lang="ru-RU" i="1" dirty="0" smtClean="0"/>
              <a:t> закладу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smtClean="0"/>
              <a:t>Дата 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Прізвище</a:t>
            </a:r>
            <a:r>
              <a:rPr lang="ru-RU" i="1" dirty="0" smtClean="0"/>
              <a:t>, </a:t>
            </a:r>
            <a:r>
              <a:rPr lang="ru-RU" i="1" dirty="0" err="1" smtClean="0"/>
              <a:t>ім'я</a:t>
            </a:r>
            <a:r>
              <a:rPr lang="ru-RU" i="1" dirty="0" smtClean="0"/>
              <a:t> та </a:t>
            </a:r>
            <a:r>
              <a:rPr lang="ru-RU" i="1" dirty="0" err="1" smtClean="0"/>
              <a:t>по-батькові</a:t>
            </a:r>
            <a:r>
              <a:rPr lang="ru-RU" i="1" dirty="0" smtClean="0"/>
              <a:t> хворого, </a:t>
            </a:r>
            <a:r>
              <a:rPr lang="ru-RU" i="1" dirty="0" err="1" smtClean="0"/>
              <a:t>вік</a:t>
            </a:r>
            <a:endParaRPr lang="ru-RU" i="1" dirty="0" smtClean="0"/>
          </a:p>
          <a:p>
            <a:pPr algn="just" hangingPunct="0">
              <a:buNone/>
            </a:pPr>
            <a:r>
              <a:rPr lang="ru-RU" i="1" dirty="0" err="1" smtClean="0"/>
              <a:t>Прізвище</a:t>
            </a:r>
            <a:r>
              <a:rPr lang="ru-RU" i="1" dirty="0" smtClean="0"/>
              <a:t>, </a:t>
            </a:r>
            <a:r>
              <a:rPr lang="ru-RU" i="1" dirty="0" err="1" smtClean="0"/>
              <a:t>ім'я</a:t>
            </a:r>
            <a:r>
              <a:rPr lang="ru-RU" i="1" dirty="0" smtClean="0"/>
              <a:t> та </a:t>
            </a:r>
            <a:r>
              <a:rPr lang="ru-RU" i="1" dirty="0" err="1" smtClean="0"/>
              <a:t>по-батькові</a:t>
            </a:r>
            <a:r>
              <a:rPr lang="ru-RU" i="1" dirty="0" smtClean="0"/>
              <a:t>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fontAlgn="base">
              <a:buNone/>
            </a:pPr>
            <a:r>
              <a:rPr lang="uk-UA" i="1" dirty="0" smtClean="0"/>
              <a:t>	</a:t>
            </a:r>
            <a:r>
              <a:rPr lang="en-US" i="1" dirty="0" err="1" smtClean="0"/>
              <a:t>Rp</a:t>
            </a:r>
            <a:r>
              <a:rPr lang="ru-RU" i="1" dirty="0" smtClean="0"/>
              <a:t>.: </a:t>
            </a:r>
            <a:r>
              <a:rPr lang="uk-UA" i="1" dirty="0" err="1" smtClean="0"/>
              <a:t>Gran</a:t>
            </a:r>
            <a:r>
              <a:rPr lang="en-US" i="1" dirty="0" err="1" smtClean="0"/>
              <a:t>ulae</a:t>
            </a:r>
            <a:r>
              <a:rPr lang="ru-RU" i="1" dirty="0" smtClean="0"/>
              <a:t> </a:t>
            </a:r>
            <a:r>
              <a:rPr lang="uk-UA" i="1" dirty="0" smtClean="0"/>
              <a:t>T</a:t>
            </a:r>
            <a:r>
              <a:rPr lang="en-US" i="1" dirty="0" err="1" smtClean="0"/>
              <a:t>huja</a:t>
            </a:r>
            <a:r>
              <a:rPr lang="uk-UA" i="1" dirty="0" smtClean="0"/>
              <a:t> C12 10,0 </a:t>
            </a:r>
            <a:endParaRPr lang="ru-RU" i="1" dirty="0" smtClean="0"/>
          </a:p>
          <a:p>
            <a:pPr>
              <a:buNone/>
            </a:pPr>
            <a:r>
              <a:rPr lang="uk-UA" i="1" dirty="0" smtClean="0"/>
              <a:t>		</a:t>
            </a:r>
            <a:r>
              <a:rPr lang="uk-UA" i="1" dirty="0" err="1" smtClean="0"/>
              <a:t>Da</a:t>
            </a:r>
            <a:r>
              <a:rPr lang="uk-UA" i="1" dirty="0" smtClean="0"/>
              <a:t>. </a:t>
            </a:r>
            <a:r>
              <a:rPr lang="uk-UA" i="1" dirty="0" err="1" smtClean="0"/>
              <a:t>Signa</a:t>
            </a:r>
            <a:r>
              <a:rPr lang="uk-UA" i="1" dirty="0" smtClean="0"/>
              <a:t>: По 8 гранул 3 рази на день.</a:t>
            </a:r>
            <a:r>
              <a:rPr lang="uk-UA" dirty="0" smtClean="0"/>
              <a:t> </a:t>
            </a:r>
          </a:p>
          <a:p>
            <a:pPr algn="just" hangingPunct="0">
              <a:buNone/>
            </a:pPr>
            <a:r>
              <a:rPr lang="ru-RU" i="1" dirty="0" err="1" smtClean="0"/>
              <a:t>Підпис</a:t>
            </a:r>
            <a:r>
              <a:rPr lang="ru-RU" i="1" dirty="0" smtClean="0"/>
              <a:t>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algn="just" hangingPunct="0">
              <a:buNone/>
            </a:pPr>
            <a:r>
              <a:rPr lang="ru-RU" i="1" dirty="0" err="1" smtClean="0"/>
              <a:t>Особова</a:t>
            </a:r>
            <a:r>
              <a:rPr lang="ru-RU" i="1" dirty="0" smtClean="0"/>
              <a:t> печатка </a:t>
            </a:r>
            <a:r>
              <a:rPr lang="ru-RU" i="1" dirty="0" err="1" smtClean="0"/>
              <a:t>лікаря</a:t>
            </a:r>
            <a:endParaRPr lang="ru-RU" dirty="0" smtClean="0"/>
          </a:p>
          <a:p>
            <a:pPr hangingPunct="0"/>
            <a:endParaRPr lang="ru-RU" dirty="0" smtClean="0"/>
          </a:p>
          <a:p>
            <a:pPr hangingPunct="0"/>
            <a:r>
              <a:rPr lang="ru-RU" b="1" i="1" dirty="0" smtClean="0"/>
              <a:t>Характеристика </a:t>
            </a:r>
            <a:r>
              <a:rPr lang="ru-RU" b="1" i="1" dirty="0" err="1" smtClean="0"/>
              <a:t>лікарського</a:t>
            </a:r>
            <a:r>
              <a:rPr lang="ru-RU" b="1" i="1" dirty="0" smtClean="0"/>
              <a:t> препарату. </a:t>
            </a:r>
            <a:r>
              <a:rPr lang="ru-RU" dirty="0" err="1" smtClean="0"/>
              <a:t>Гомеопатичні</a:t>
            </a:r>
            <a:r>
              <a:rPr lang="ru-RU" dirty="0" smtClean="0"/>
              <a:t> </a:t>
            </a:r>
            <a:r>
              <a:rPr lang="ru-RU" dirty="0" err="1" smtClean="0"/>
              <a:t>гранули</a:t>
            </a:r>
            <a:r>
              <a:rPr lang="ru-RU" dirty="0" smtClean="0"/>
              <a:t>, до складу </a:t>
            </a:r>
            <a:r>
              <a:rPr lang="ru-RU" dirty="0" err="1" smtClean="0"/>
              <a:t>яких</a:t>
            </a:r>
            <a:r>
              <a:rPr lang="ru-RU" dirty="0" smtClean="0"/>
              <a:t> входить </a:t>
            </a:r>
            <a:r>
              <a:rPr lang="ru-RU" dirty="0" err="1" smtClean="0"/>
              <a:t>сировина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Туя </a:t>
            </a:r>
            <a:r>
              <a:rPr lang="ru-RU" dirty="0" err="1" smtClean="0"/>
              <a:t>західна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chemeClr val="tx1"/>
                </a:solidFill>
              </a:rPr>
              <a:t>Rp</a:t>
            </a:r>
            <a:r>
              <a:rPr lang="ru-RU" sz="3200" b="1" dirty="0" smtClean="0">
                <a:solidFill>
                  <a:schemeClr val="tx1"/>
                </a:solidFill>
              </a:rPr>
              <a:t>.: </a:t>
            </a:r>
            <a:r>
              <a:rPr lang="uk-UA" sz="3200" b="1" dirty="0" err="1" smtClean="0">
                <a:solidFill>
                  <a:schemeClr val="tx1"/>
                </a:solidFill>
              </a:rPr>
              <a:t>Gran</a:t>
            </a:r>
            <a:r>
              <a:rPr lang="en-US" sz="3200" b="1" dirty="0" err="1" smtClean="0">
                <a:solidFill>
                  <a:schemeClr val="tx1"/>
                </a:solidFill>
              </a:rPr>
              <a:t>ulae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Thuja</a:t>
            </a:r>
            <a:r>
              <a:rPr lang="uk-UA" sz="3200" i="1" dirty="0" smtClean="0">
                <a:solidFill>
                  <a:schemeClr val="tx1"/>
                </a:solidFill>
              </a:rPr>
              <a:t> </a:t>
            </a:r>
            <a:r>
              <a:rPr lang="uk-UA" sz="3200" b="1" dirty="0" smtClean="0">
                <a:solidFill>
                  <a:schemeClr val="tx1"/>
                </a:solidFill>
              </a:rPr>
              <a:t>C12 10,0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        </a:t>
            </a:r>
            <a:r>
              <a:rPr lang="en-US" sz="3200" b="1" dirty="0" smtClean="0">
                <a:solidFill>
                  <a:schemeClr val="tx1"/>
                </a:solidFill>
              </a:rPr>
              <a:t>D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smtClean="0">
                <a:solidFill>
                  <a:schemeClr val="tx1"/>
                </a:solidFill>
              </a:rPr>
              <a:t>S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  <a:r>
              <a:rPr lang="uk-UA" sz="3200" b="1" dirty="0" smtClean="0">
                <a:solidFill>
                  <a:schemeClr val="tx1"/>
                </a:solidFill>
              </a:rPr>
              <a:t>По 8 гранул 3 рази на день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572164"/>
          </a:xfrm>
        </p:spPr>
        <p:txBody>
          <a:bodyPr>
            <a:noAutofit/>
          </a:bodyPr>
          <a:lstStyle/>
          <a:p>
            <a:pPr lvl="2" algn="ctr" hangingPunct="0">
              <a:buNone/>
            </a:pPr>
            <a:r>
              <a:rPr lang="ru-RU" sz="2100" b="1" dirty="0" smtClean="0"/>
              <a:t>ППК </a:t>
            </a:r>
            <a:r>
              <a:rPr lang="ru-RU" sz="2100" dirty="0" smtClean="0"/>
              <a:t>(</a:t>
            </a:r>
            <a:r>
              <a:rPr lang="ru-RU" sz="2100" dirty="0" err="1" smtClean="0"/>
              <a:t>зворотній</a:t>
            </a:r>
            <a:r>
              <a:rPr lang="ru-RU" sz="2100" dirty="0" smtClean="0"/>
              <a:t> </a:t>
            </a:r>
            <a:r>
              <a:rPr lang="ru-RU" sz="2100" dirty="0" err="1" smtClean="0"/>
              <a:t>бік</a:t>
            </a:r>
            <a:r>
              <a:rPr lang="ru-RU" sz="2100" dirty="0" smtClean="0"/>
              <a:t>)</a:t>
            </a:r>
          </a:p>
          <a:p>
            <a:pPr marL="342900" lvl="2" indent="-342900" algn="just">
              <a:buNone/>
            </a:pPr>
            <a:r>
              <a:rPr lang="uk-UA" sz="2100" dirty="0" smtClean="0"/>
              <a:t>Гранул цукрових 10,0 г</a:t>
            </a:r>
            <a:endParaRPr lang="en-US" sz="2100" dirty="0" smtClean="0"/>
          </a:p>
          <a:p>
            <a:pPr marL="342900" lvl="2" indent="-342900" algn="just">
              <a:buNone/>
            </a:pPr>
            <a:r>
              <a:rPr lang="ru-RU" sz="2100" dirty="0" err="1" smtClean="0"/>
              <a:t>Розведення</a:t>
            </a:r>
            <a:r>
              <a:rPr lang="ru-RU" sz="2100" dirty="0" smtClean="0"/>
              <a:t> </a:t>
            </a:r>
            <a:r>
              <a:rPr lang="uk-UA" sz="2100" dirty="0" smtClean="0"/>
              <a:t>T</a:t>
            </a:r>
            <a:r>
              <a:rPr lang="en-US" sz="2100" dirty="0" err="1" smtClean="0"/>
              <a:t>huja</a:t>
            </a:r>
            <a:r>
              <a:rPr lang="uk-UA" sz="2100" dirty="0" err="1" smtClean="0"/>
              <a:t>  </a:t>
            </a:r>
            <a:r>
              <a:rPr lang="uk-UA" sz="2100" dirty="0" smtClean="0"/>
              <a:t>С</a:t>
            </a:r>
            <a:r>
              <a:rPr lang="ru-RU" sz="2100" dirty="0" smtClean="0"/>
              <a:t>11: 0,1 г  (3 </a:t>
            </a:r>
            <a:r>
              <a:rPr lang="ru-RU" sz="2100" dirty="0" err="1" smtClean="0"/>
              <a:t>краплі</a:t>
            </a:r>
            <a:r>
              <a:rPr lang="ru-RU" sz="2100" dirty="0" smtClean="0"/>
              <a:t>)</a:t>
            </a:r>
          </a:p>
          <a:p>
            <a:pPr marL="342900" lvl="2" indent="-342900" algn="just">
              <a:buNone/>
            </a:pPr>
            <a:r>
              <a:rPr lang="ru-RU" sz="2100" dirty="0" smtClean="0"/>
              <a:t>Спирту </a:t>
            </a:r>
            <a:r>
              <a:rPr lang="ru-RU" sz="2100" dirty="0" err="1" smtClean="0"/>
              <a:t>етилового</a:t>
            </a:r>
            <a:r>
              <a:rPr lang="ru-RU" sz="2100" dirty="0" smtClean="0"/>
              <a:t> 45 % для </a:t>
            </a:r>
            <a:r>
              <a:rPr lang="ru-RU" sz="2100" dirty="0" err="1" smtClean="0"/>
              <a:t>зволоження</a:t>
            </a:r>
            <a:r>
              <a:rPr lang="ru-RU" sz="2100" dirty="0" smtClean="0"/>
              <a:t> гранул </a:t>
            </a:r>
            <a:r>
              <a:rPr lang="ru-RU" sz="2100" dirty="0" err="1" smtClean="0"/>
              <a:t>цукрових</a:t>
            </a:r>
            <a:r>
              <a:rPr lang="ru-RU" sz="2100" dirty="0" smtClean="0"/>
              <a:t>: 0,1 г  (3 </a:t>
            </a:r>
            <a:r>
              <a:rPr lang="ru-RU" sz="2100" dirty="0" err="1" smtClean="0"/>
              <a:t>краплі</a:t>
            </a:r>
            <a:r>
              <a:rPr lang="ru-RU" sz="2100" dirty="0" smtClean="0"/>
              <a:t>)</a:t>
            </a:r>
          </a:p>
          <a:p>
            <a:pPr marL="342900" lvl="2" indent="-342900" algn="just">
              <a:buNone/>
            </a:pPr>
            <a:endParaRPr lang="ru-RU" sz="2100" dirty="0" smtClean="0"/>
          </a:p>
          <a:p>
            <a:pPr algn="just"/>
            <a:r>
              <a:rPr lang="ru-RU" sz="2100" b="1" i="1" dirty="0" err="1" smtClean="0"/>
              <a:t>Технологія</a:t>
            </a:r>
            <a:r>
              <a:rPr lang="ru-RU" sz="2100" b="1" i="1" dirty="0" smtClean="0"/>
              <a:t>. </a:t>
            </a:r>
            <a:r>
              <a:rPr lang="uk-UA" sz="2100" dirty="0" smtClean="0"/>
              <a:t>Для виготовлення 10,0 гомеопатичних гранул </a:t>
            </a:r>
            <a:r>
              <a:rPr lang="en-US" sz="2100" dirty="0" err="1" smtClean="0"/>
              <a:t>Thuja</a:t>
            </a:r>
            <a:r>
              <a:rPr lang="en-US" sz="2100" dirty="0" smtClean="0"/>
              <a:t> </a:t>
            </a:r>
            <a:r>
              <a:rPr lang="uk-UA" sz="2100" dirty="0" smtClean="0"/>
              <a:t>С12 відважують 10,0 цукрових гранул у флаконі ємністю 30,0 та додаються 0,1 (3 краплі) 60 % спирту етилового, декілька раз струшують з метою зволоження гранул цукрових. Після цього додаються 0,1 (3 краплі) гомеопатичного розведення </a:t>
            </a:r>
            <a:r>
              <a:rPr lang="en-US" sz="2100" dirty="0" err="1" smtClean="0"/>
              <a:t>Thuja</a:t>
            </a:r>
            <a:r>
              <a:rPr lang="en-US" sz="2100" dirty="0" smtClean="0"/>
              <a:t> C11, </a:t>
            </a:r>
            <a:r>
              <a:rPr lang="uk-UA" sz="2100" dirty="0" smtClean="0"/>
              <a:t>флакон закривають кришкою, що обгорнута пергаментним папером та інтенсивно струшують (потенціюють) протягом 10 хв. Далі гранули висипають на пергаментний папір та висушують при кімнатній температурі. Готові гомеопатичні гранули переносять у флакон для відпуску. Наклеюють № рецепта. Заповнюють ППК (лицьовий бік).</a:t>
            </a:r>
            <a:endParaRPr lang="ru-RU" sz="21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4000" b="1" i="1" dirty="0" err="1" smtClean="0">
                <a:solidFill>
                  <a:schemeClr val="tx1"/>
                </a:solidFill>
              </a:rPr>
              <a:t>Технологія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pPr algn="ctr" hangingPunct="0">
              <a:buNone/>
            </a:pPr>
            <a:r>
              <a:rPr lang="ru-RU" b="1" dirty="0" smtClean="0"/>
              <a:t>ППК</a:t>
            </a:r>
            <a:r>
              <a:rPr lang="ru-RU" dirty="0" smtClean="0"/>
              <a:t> (</a:t>
            </a:r>
            <a:r>
              <a:rPr lang="ru-RU" dirty="0" err="1" smtClean="0"/>
              <a:t>лицьовий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)</a:t>
            </a:r>
          </a:p>
          <a:p>
            <a:pPr algn="ctr" hangingPunct="0">
              <a:buNone/>
            </a:pPr>
            <a:r>
              <a:rPr lang="ru-RU" dirty="0" smtClean="0"/>
              <a:t>Дата                 № рецепта</a:t>
            </a:r>
          </a:p>
          <a:p>
            <a:pPr hangingPunct="0">
              <a:buNone/>
            </a:pPr>
            <a:r>
              <a:rPr lang="uk-UA" dirty="0" smtClean="0"/>
              <a:t>			</a:t>
            </a:r>
            <a:r>
              <a:rPr lang="uk-UA" dirty="0" err="1" smtClean="0"/>
              <a:t>Granulae</a:t>
            </a:r>
            <a:r>
              <a:rPr lang="uk-UA" dirty="0" smtClean="0"/>
              <a:t> </a:t>
            </a:r>
            <a:r>
              <a:rPr lang="uk-UA" dirty="0" err="1" smtClean="0"/>
              <a:t>saccharati</a:t>
            </a:r>
            <a:r>
              <a:rPr lang="uk-UA" i="1" dirty="0" smtClean="0"/>
              <a:t> </a:t>
            </a:r>
            <a:r>
              <a:rPr lang="uk-UA" dirty="0" smtClean="0"/>
              <a:t>10,0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		</a:t>
            </a:r>
            <a:r>
              <a:rPr lang="en-US" dirty="0" err="1" smtClean="0"/>
              <a:t>Spiritus</a:t>
            </a:r>
            <a:r>
              <a:rPr lang="en-US" dirty="0" smtClean="0"/>
              <a:t> </a:t>
            </a:r>
            <a:r>
              <a:rPr lang="en-US" dirty="0" err="1" smtClean="0"/>
              <a:t>aethylici</a:t>
            </a:r>
            <a:r>
              <a:rPr lang="en-US" dirty="0" smtClean="0"/>
              <a:t> </a:t>
            </a:r>
            <a:r>
              <a:rPr lang="uk-UA" dirty="0" smtClean="0"/>
              <a:t>60 % </a:t>
            </a:r>
            <a:r>
              <a:rPr lang="en-US" dirty="0" err="1" smtClean="0"/>
              <a:t>gtts</a:t>
            </a:r>
            <a:r>
              <a:rPr lang="en-US" dirty="0" smtClean="0"/>
              <a:t>. </a:t>
            </a:r>
            <a:r>
              <a:rPr lang="uk-UA" dirty="0" smtClean="0"/>
              <a:t>ІІІ </a:t>
            </a:r>
            <a:r>
              <a:rPr lang="en-US" dirty="0" smtClean="0"/>
              <a:t>(0,1)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</a:t>
            </a:r>
            <a:r>
              <a:rPr lang="en-US" dirty="0" smtClean="0"/>
              <a:t>Dil. </a:t>
            </a:r>
            <a:r>
              <a:rPr lang="uk-UA" dirty="0" smtClean="0"/>
              <a:t>T</a:t>
            </a:r>
            <a:r>
              <a:rPr lang="en-US" dirty="0" err="1" smtClean="0"/>
              <a:t>huja</a:t>
            </a:r>
            <a:r>
              <a:rPr lang="uk-UA" dirty="0" smtClean="0"/>
              <a:t> C11</a:t>
            </a:r>
            <a:r>
              <a:rPr lang="en-US" dirty="0" smtClean="0"/>
              <a:t> </a:t>
            </a:r>
            <a:r>
              <a:rPr lang="en-US" dirty="0" err="1" smtClean="0"/>
              <a:t>gtts</a:t>
            </a:r>
            <a:r>
              <a:rPr lang="en-US" dirty="0" smtClean="0"/>
              <a:t>. III (0,1)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–––––––––––––––––––––––––––––––</a:t>
            </a:r>
          </a:p>
          <a:p>
            <a:pPr>
              <a:buNone/>
            </a:pPr>
            <a:r>
              <a:rPr lang="ru-RU" i="1" dirty="0" smtClean="0"/>
              <a:t>			</a:t>
            </a:r>
            <a:r>
              <a:rPr lang="ru-RU" i="1" dirty="0" err="1" smtClean="0"/>
              <a:t>m</a:t>
            </a:r>
            <a:r>
              <a:rPr lang="ru-RU" i="1" dirty="0" smtClean="0"/>
              <a:t> = </a:t>
            </a:r>
            <a:r>
              <a:rPr lang="uk-UA" i="1" dirty="0" smtClean="0"/>
              <a:t>1</a:t>
            </a:r>
            <a:r>
              <a:rPr lang="ru-RU" i="1" dirty="0" smtClean="0"/>
              <a:t>0,0</a:t>
            </a:r>
            <a:endParaRPr lang="ru-RU" dirty="0" smtClean="0"/>
          </a:p>
          <a:p>
            <a:pPr algn="ctr">
              <a:buNone/>
            </a:pPr>
            <a:r>
              <a:rPr lang="ru-RU" i="1" dirty="0" err="1" smtClean="0"/>
              <a:t>Пригот</a:t>
            </a:r>
            <a:r>
              <a:rPr lang="uk-UA" i="1" dirty="0" err="1" smtClean="0"/>
              <a:t>ував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П</a:t>
            </a:r>
            <a:r>
              <a:rPr lang="uk-UA" i="1" dirty="0" err="1" smtClean="0"/>
              <a:t>еревірив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uk-UA" i="1" dirty="0" smtClean="0"/>
              <a:t>Відпустив (підпис)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 smtClean="0">
                <a:solidFill>
                  <a:schemeClr val="tx1"/>
                </a:solidFill>
              </a:rPr>
              <a:t>Лицьовий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бік</a:t>
            </a:r>
            <a:r>
              <a:rPr lang="ru-RU" sz="3600" b="1" i="1" dirty="0" smtClean="0">
                <a:solidFill>
                  <a:schemeClr val="tx1"/>
                </a:solidFill>
              </a:rPr>
              <a:t> паспорта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письмового</a:t>
            </a:r>
            <a:r>
              <a:rPr lang="ru-RU" sz="3600" b="1" i="1" dirty="0" smtClean="0">
                <a:solidFill>
                  <a:schemeClr val="tx1"/>
                </a:solidFill>
              </a:rPr>
              <a:t> контролю (ППК)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Оформлюють</a:t>
            </a:r>
            <a:r>
              <a:rPr lang="ru-RU" dirty="0" smtClean="0"/>
              <a:t> </a:t>
            </a:r>
            <a:r>
              <a:rPr lang="ru-RU" dirty="0" err="1" smtClean="0"/>
              <a:t>етикетками</a:t>
            </a:r>
            <a:r>
              <a:rPr lang="ru-RU" dirty="0" smtClean="0"/>
              <a:t>: «</a:t>
            </a:r>
            <a:r>
              <a:rPr lang="ru-RU" dirty="0" err="1" smtClean="0"/>
              <a:t>Внутрішнє</a:t>
            </a:r>
            <a:r>
              <a:rPr lang="ru-RU" dirty="0" smtClean="0"/>
              <a:t>», «</a:t>
            </a:r>
            <a:r>
              <a:rPr lang="ru-RU" dirty="0" err="1" smtClean="0"/>
              <a:t>Зберіати</a:t>
            </a:r>
            <a:r>
              <a:rPr lang="ru-RU" dirty="0" smtClean="0"/>
              <a:t> в </a:t>
            </a:r>
            <a:r>
              <a:rPr lang="ru-RU" dirty="0" err="1" smtClean="0"/>
              <a:t>прохолодному</a:t>
            </a:r>
            <a:r>
              <a:rPr lang="ru-RU" dirty="0" smtClean="0"/>
              <a:t> та </a:t>
            </a:r>
            <a:r>
              <a:rPr lang="ru-RU" dirty="0" err="1" smtClean="0"/>
              <a:t>захищеному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», «</a:t>
            </a:r>
            <a:r>
              <a:rPr lang="ru-RU" dirty="0" err="1" smtClean="0"/>
              <a:t>Берегти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дітей</a:t>
            </a:r>
            <a:r>
              <a:rPr lang="ru-RU" dirty="0" smtClean="0"/>
              <a:t>».</a:t>
            </a:r>
          </a:p>
          <a:p>
            <a:endParaRPr lang="uk-UA" dirty="0" smtClean="0"/>
          </a:p>
          <a:p>
            <a:r>
              <a:rPr lang="uk-UA" dirty="0" smtClean="0"/>
              <a:t>Даний гомеопатичний препарат </a:t>
            </a:r>
            <a:br>
              <a:rPr lang="uk-UA" dirty="0" smtClean="0"/>
            </a:br>
            <a:r>
              <a:rPr lang="uk-UA" dirty="0" smtClean="0"/>
              <a:t>використовується для </a:t>
            </a:r>
            <a:br>
              <a:rPr lang="uk-UA" dirty="0" smtClean="0"/>
            </a:br>
            <a:r>
              <a:rPr lang="uk-UA" dirty="0" smtClean="0"/>
              <a:t>лікування  мігрені та невралгії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Оформлення</a:t>
            </a:r>
            <a:r>
              <a:rPr lang="ru-RU" b="1" i="1" dirty="0" smtClean="0">
                <a:solidFill>
                  <a:schemeClr val="tx1"/>
                </a:solidFill>
              </a:rPr>
              <a:t> до </a:t>
            </a:r>
            <a:r>
              <a:rPr lang="ru-RU" b="1" i="1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4" name="Группа 18"/>
          <p:cNvGrpSpPr/>
          <p:nvPr/>
        </p:nvGrpSpPr>
        <p:grpSpPr>
          <a:xfrm>
            <a:off x="6248429" y="2685513"/>
            <a:ext cx="2538413" cy="4101073"/>
            <a:chOff x="6248429" y="2685513"/>
            <a:chExt cx="2538413" cy="4101073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/>
            <a:srcRect l="6320" t="6963" r="67078" b="5493"/>
            <a:stretch>
              <a:fillRect/>
            </a:stretch>
          </p:blipFill>
          <p:spPr bwMode="auto">
            <a:xfrm>
              <a:off x="6572264" y="2685513"/>
              <a:ext cx="2214578" cy="4101073"/>
            </a:xfrm>
            <a:prstGeom prst="rect">
              <a:avLst/>
            </a:prstGeom>
            <a:noFill/>
          </p:spPr>
        </p:pic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6248429" y="4414855"/>
              <a:ext cx="2538413" cy="1514475"/>
              <a:chOff x="1590" y="1424"/>
              <a:chExt cx="3997" cy="2386"/>
            </a:xfrm>
          </p:grpSpPr>
          <p:sp>
            <p:nvSpPr>
              <p:cNvPr id="23555" name="Rectangle 3"/>
              <p:cNvSpPr>
                <a:spLocks noChangeArrowheads="1"/>
              </p:cNvSpPr>
              <p:nvPr/>
            </p:nvSpPr>
            <p:spPr bwMode="auto">
              <a:xfrm>
                <a:off x="1590" y="1424"/>
                <a:ext cx="3997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56" name="Rectangle 4"/>
              <p:cNvSpPr>
                <a:spLocks noChangeArrowheads="1"/>
              </p:cNvSpPr>
              <p:nvPr/>
            </p:nvSpPr>
            <p:spPr bwMode="auto">
              <a:xfrm>
                <a:off x="1590" y="1424"/>
                <a:ext cx="1416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рецепта_</a:t>
                </a:r>
                <a:r>
                  <a:rPr kumimoji="0" lang="uk-UA" sz="9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7" name="Rectangle 5"/>
              <p:cNvSpPr>
                <a:spLocks noChangeArrowheads="1"/>
              </p:cNvSpPr>
              <p:nvPr/>
            </p:nvSpPr>
            <p:spPr bwMode="auto">
              <a:xfrm>
                <a:off x="2857" y="1424"/>
                <a:ext cx="1555" cy="36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аптеки_</a:t>
                </a:r>
                <a:r>
                  <a:rPr kumimoji="0" lang="uk-UA" sz="9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8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8" name="Rectangle 6"/>
              <p:cNvSpPr>
                <a:spLocks noChangeArrowheads="1"/>
              </p:cNvSpPr>
              <p:nvPr/>
            </p:nvSpPr>
            <p:spPr bwMode="auto">
              <a:xfrm>
                <a:off x="4040" y="1424"/>
                <a:ext cx="1171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.</a:t>
                </a:r>
                <a:r>
                  <a:rPr kumimoji="0" lang="ru-RU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ru-RU" sz="9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Харків</a:t>
                </a:r>
                <a:r>
                  <a:rPr kumimoji="0" lang="ru-RU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9" name="Rectangle 7"/>
              <p:cNvSpPr>
                <a:spLocks noChangeArrowheads="1"/>
              </p:cNvSpPr>
              <p:nvPr/>
            </p:nvSpPr>
            <p:spPr bwMode="auto">
              <a:xfrm>
                <a:off x="2212" y="2561"/>
                <a:ext cx="2801" cy="124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u="sng" dirty="0" smtClean="0">
                    <a:latin typeface="Calibri" pitchFamily="34" charset="0"/>
                    <a:cs typeface="Arial" pitchFamily="34" charset="0"/>
                  </a:rPr>
                  <a:t>__</a:t>
                </a:r>
                <a:r>
                  <a:rPr lang="en-US" sz="1200" u="sng" dirty="0" smtClean="0">
                    <a:latin typeface="Calibri" pitchFamily="34" charset="0"/>
                    <a:cs typeface="Arial" pitchFamily="34" charset="0"/>
                  </a:rPr>
                  <a:t> Gran. </a:t>
                </a:r>
                <a:r>
                  <a:rPr lang="uk-UA" sz="1200" u="sng" dirty="0" smtClean="0"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lang="uk-UA" sz="1200" u="sng" dirty="0" smtClean="0"/>
                  <a:t>T</a:t>
                </a:r>
                <a:r>
                  <a:rPr lang="en-US" sz="1200" u="sng" dirty="0" err="1" smtClean="0"/>
                  <a:t>huja</a:t>
                </a:r>
                <a:r>
                  <a:rPr lang="uk-UA" sz="1200" u="sng" dirty="0" smtClean="0"/>
                  <a:t> </a:t>
                </a:r>
                <a:r>
                  <a:rPr lang="ru-RU" sz="1200" u="sng" dirty="0" smtClean="0">
                    <a:latin typeface="Calibri" pitchFamily="34" charset="0"/>
                    <a:cs typeface="Arial" pitchFamily="34" charset="0"/>
                  </a:rPr>
                  <a:t>С12</a:t>
                </a:r>
                <a:r>
                  <a:rPr kumimoji="0" lang="ru-RU" sz="12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1</a:t>
                </a:r>
                <a:r>
                  <a:rPr kumimoji="0" lang="ru-RU" sz="12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0,0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</a:t>
                </a:r>
                <a:b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</a:br>
                <a:endPara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При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й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мат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и 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по </a:t>
                </a:r>
                <a:r>
                  <a:rPr lang="uk-UA" sz="900" i="1" dirty="0" smtClean="0"/>
                  <a:t> </a:t>
                </a:r>
                <a:r>
                  <a:rPr lang="uk-UA" sz="900" u="sng" dirty="0" smtClean="0"/>
                  <a:t>8 гранул 3 рази на день 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___________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____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/>
            </p:nvSpPr>
            <p:spPr bwMode="auto">
              <a:xfrm>
                <a:off x="1590" y="2220"/>
                <a:ext cx="600" cy="76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Дата </a:t>
                </a:r>
                <a:r>
                  <a:rPr kumimoji="0" lang="uk-U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01.09.17.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1" name="Rectangle 9"/>
              <p:cNvSpPr>
                <a:spLocks noChangeArrowheads="1"/>
              </p:cNvSpPr>
              <p:nvPr/>
            </p:nvSpPr>
            <p:spPr bwMode="auto">
              <a:xfrm>
                <a:off x="1590" y="2985"/>
                <a:ext cx="600" cy="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</a:t>
                </a:r>
                <a:r>
                  <a:rPr kumimoji="0" lang="uk-U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дпис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2" name="Rectangle 10"/>
              <p:cNvSpPr>
                <a:spLocks noChangeArrowheads="1"/>
              </p:cNvSpPr>
              <p:nvPr/>
            </p:nvSpPr>
            <p:spPr bwMode="auto">
              <a:xfrm>
                <a:off x="5223" y="1424"/>
                <a:ext cx="364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Зберігати в прохолодному, захищеному від світла місці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3" name="Rectangle 11"/>
              <p:cNvSpPr>
                <a:spLocks noChangeArrowheads="1"/>
              </p:cNvSpPr>
              <p:nvPr/>
            </p:nvSpPr>
            <p:spPr bwMode="auto">
              <a:xfrm>
                <a:off x="2231" y="1806"/>
                <a:ext cx="2626" cy="398"/>
              </a:xfrm>
              <a:prstGeom prst="rect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ВНУТР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ІШНЄ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4" name="Rectangle 12"/>
              <p:cNvSpPr>
                <a:spLocks noChangeArrowheads="1"/>
              </p:cNvSpPr>
              <p:nvPr/>
            </p:nvSpPr>
            <p:spPr bwMode="auto">
              <a:xfrm>
                <a:off x="2198" y="2235"/>
                <a:ext cx="2767" cy="43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2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Гомеопатич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ний 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л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карс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ький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засіб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5" name="Rectangle 13"/>
              <p:cNvSpPr>
                <a:spLocks noChangeArrowheads="1"/>
              </p:cNvSpPr>
              <p:nvPr/>
            </p:nvSpPr>
            <p:spPr bwMode="auto">
              <a:xfrm>
                <a:off x="4965" y="1424"/>
                <a:ext cx="246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Бер</a:t>
                </a:r>
                <a:r>
                  <a:rPr kumimoji="0" lang="uk-UA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егти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від дітей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cap="all" dirty="0" smtClean="0"/>
              <a:t>Базисні препарати</a:t>
            </a:r>
            <a:r>
              <a:rPr lang="uk-UA" sz="2800" b="1" dirty="0" smtClean="0"/>
              <a:t> </a:t>
            </a:r>
            <a:r>
              <a:rPr lang="uk-UA" sz="2800" dirty="0" smtClean="0"/>
              <a:t>(</a:t>
            </a:r>
            <a:r>
              <a:rPr lang="ru-RU" sz="2800" i="1" dirty="0" err="1" smtClean="0"/>
              <a:t>stocks</a:t>
            </a:r>
            <a:r>
              <a:rPr lang="uk-UA" sz="2800" dirty="0" smtClean="0"/>
              <a:t>) –</a:t>
            </a:r>
          </a:p>
          <a:p>
            <a:pPr algn="ctr">
              <a:buNone/>
            </a:pPr>
            <a:r>
              <a:rPr lang="uk-UA" sz="2800" dirty="0" smtClean="0"/>
              <a:t> речовини, продукти або препарати, що використовуються як вихідні матеріали для виробництва гомеопатичних лікарських засобів. </a:t>
            </a:r>
            <a:r>
              <a:rPr lang="ru-RU" sz="2800" dirty="0" err="1" smtClean="0"/>
              <a:t>Базисні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препарати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звичайно</a:t>
            </a:r>
            <a:r>
              <a:rPr lang="ru-RU" sz="2800" dirty="0" smtClean="0"/>
              <a:t> </a:t>
            </a:r>
            <a:r>
              <a:rPr lang="ru-RU" sz="2800" dirty="0" err="1" smtClean="0"/>
              <a:t>являють</a:t>
            </a:r>
            <a:r>
              <a:rPr lang="ru-RU" sz="2800" dirty="0" smtClean="0"/>
              <a:t> собою: для </a:t>
            </a:r>
            <a:r>
              <a:rPr lang="ru-RU" sz="2800" dirty="0" err="1" smtClean="0"/>
              <a:t>сировини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рослинного</a:t>
            </a:r>
            <a:r>
              <a:rPr lang="ru-RU" sz="2800" dirty="0" smtClean="0"/>
              <a:t>, </a:t>
            </a:r>
            <a:r>
              <a:rPr lang="ru-RU" sz="2800" dirty="0" err="1" smtClean="0"/>
              <a:t>тваринного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походження</a:t>
            </a:r>
            <a:r>
              <a:rPr lang="ru-RU" sz="2800" dirty="0" smtClean="0"/>
              <a:t> – </a:t>
            </a:r>
            <a:r>
              <a:rPr lang="ru-RU" sz="2800" dirty="0" err="1" smtClean="0"/>
              <a:t>матричну</a:t>
            </a:r>
            <a:r>
              <a:rPr lang="ru-RU" sz="2800" dirty="0" smtClean="0"/>
              <a:t> настойку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гліцериновий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мaцeрат</a:t>
            </a:r>
            <a:r>
              <a:rPr lang="ru-RU" sz="2800" dirty="0" smtClean="0"/>
              <a:t>; для </a:t>
            </a:r>
            <a:r>
              <a:rPr lang="ru-RU" sz="2800" dirty="0" err="1" smtClean="0"/>
              <a:t>сировини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хімічного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мінерального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походження</a:t>
            </a:r>
            <a:r>
              <a:rPr lang="ru-RU" sz="2800" dirty="0" smtClean="0"/>
              <a:t> – </a:t>
            </a:r>
            <a:r>
              <a:rPr lang="ru-RU" sz="2800" dirty="0" err="1" smtClean="0"/>
              <a:t>безпосередньо</a:t>
            </a:r>
            <a:r>
              <a:rPr lang="ru-RU" sz="2800" dirty="0" smtClean="0"/>
              <a:t> саму </a:t>
            </a:r>
            <a:r>
              <a:rPr lang="ru-RU" sz="2800" dirty="0" err="1" smtClean="0"/>
              <a:t>речовину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686800" cy="6143668"/>
          </a:xfrm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uk-UA" sz="2800" b="1" cap="all" dirty="0" smtClean="0"/>
              <a:t>Таблетки гомеопатичні – </a:t>
            </a:r>
          </a:p>
          <a:p>
            <a:pPr algn="ctr" fontAlgn="base">
              <a:buNone/>
            </a:pPr>
            <a:r>
              <a:rPr lang="uk-UA" sz="2800" dirty="0" smtClean="0"/>
              <a:t>тверді лікарські засоби, одержані з використанням сахарози, лактози або інших відповідних допоміжних речовин згідно з статтею «Таблетки». Вони можуть бути одержані пресуванням однієї або декількох твердих активних </a:t>
            </a:r>
            <a:r>
              <a:rPr lang="uk-UA" sz="2800" dirty="0" err="1" smtClean="0"/>
              <a:t>субстанцій</a:t>
            </a:r>
            <a:r>
              <a:rPr lang="uk-UA" sz="2800" dirty="0" smtClean="0"/>
              <a:t> із допоміжними речовинами або просоченням попередньо сформованих таблеток розведенням гомеопатичних базисних препаратів. Призначаються для орального або </a:t>
            </a:r>
            <a:r>
              <a:rPr lang="uk-UA" sz="2800" dirty="0" err="1" smtClean="0"/>
              <a:t>сублінгвального</a:t>
            </a:r>
            <a:r>
              <a:rPr lang="uk-UA" sz="2800" dirty="0" smtClean="0"/>
              <a:t> застосування.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Таблетки </a:t>
            </a:r>
            <a:r>
              <a:rPr lang="ru-RU" sz="2800" dirty="0" err="1" smtClean="0"/>
              <a:t>виготовляють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тритурацій</a:t>
            </a:r>
            <a:r>
              <a:rPr lang="ru-RU" sz="2800" dirty="0" smtClean="0"/>
              <a:t> шляхом </a:t>
            </a:r>
            <a:r>
              <a:rPr lang="ru-RU" sz="2800" dirty="0" err="1" smtClean="0"/>
              <a:t>пресування</a:t>
            </a:r>
            <a:r>
              <a:rPr lang="ru-RU" sz="2800" dirty="0" smtClean="0"/>
              <a:t>. Як </a:t>
            </a:r>
            <a:r>
              <a:rPr lang="ru-RU" sz="2800" dirty="0" err="1" smtClean="0"/>
              <a:t>формоутворю</a:t>
            </a:r>
            <a:r>
              <a:rPr lang="uk-UA" sz="2800" dirty="0" smtClean="0"/>
              <a:t>вальну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речовину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крохмаль</a:t>
            </a:r>
            <a:r>
              <a:rPr lang="ru-RU" sz="2800" dirty="0" smtClean="0"/>
              <a:t> </a:t>
            </a:r>
            <a:r>
              <a:rPr lang="uk-UA" sz="2800" dirty="0" smtClean="0"/>
              <a:t>і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вмістом</a:t>
            </a:r>
            <a:r>
              <a:rPr lang="ru-RU" sz="2800" dirty="0" smtClean="0"/>
              <a:t> до 10 % та </a:t>
            </a:r>
            <a:r>
              <a:rPr lang="ru-RU" sz="2800" dirty="0" err="1" smtClean="0"/>
              <a:t>сол</a:t>
            </a:r>
            <a:r>
              <a:rPr lang="uk-UA" sz="2800" dirty="0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кальцію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магнію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концентрації</a:t>
            </a:r>
            <a:r>
              <a:rPr lang="ru-RU" sz="2800" dirty="0" smtClean="0"/>
              <a:t> до 2 %. </a:t>
            </a:r>
            <a:r>
              <a:rPr lang="uk-UA" sz="2800" dirty="0" smtClean="0"/>
              <a:t>За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розчин</a:t>
            </a:r>
            <a:r>
              <a:rPr lang="ru-RU" sz="2800" dirty="0" smtClean="0"/>
              <a:t> </a:t>
            </a:r>
            <a:r>
              <a:rPr lang="ru-RU" sz="2800" dirty="0" err="1" smtClean="0"/>
              <a:t>сотурованої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лактози</a:t>
            </a:r>
            <a:r>
              <a:rPr lang="ru-RU" sz="2800" dirty="0" smtClean="0"/>
              <a:t>, </a:t>
            </a:r>
            <a:r>
              <a:rPr lang="ru-RU" sz="2800" dirty="0" err="1" smtClean="0"/>
              <a:t>крохмальний</a:t>
            </a:r>
            <a:r>
              <a:rPr lang="ru-RU" sz="2800" dirty="0" smtClean="0"/>
              <a:t> клейстер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етанол</a:t>
            </a:r>
            <a:r>
              <a:rPr lang="ru-RU" sz="2800" dirty="0" smtClean="0"/>
              <a:t> у </a:t>
            </a:r>
            <a:r>
              <a:rPr lang="ru-RU" sz="2800" dirty="0" err="1" smtClean="0"/>
              <a:t>відповідній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концентрації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Таблетки для гомеопатичного застосування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cap="all" dirty="0" err="1" smtClean="0"/>
              <a:t>Тритурація</a:t>
            </a:r>
            <a:r>
              <a:rPr lang="uk-UA" sz="2800" b="1" cap="all" dirty="0" smtClean="0"/>
              <a:t> гомеопатична  </a:t>
            </a:r>
            <a:r>
              <a:rPr lang="uk-UA" sz="2800" dirty="0" smtClean="0"/>
              <a:t>— </a:t>
            </a:r>
          </a:p>
          <a:p>
            <a:pPr algn="ctr">
              <a:buNone/>
            </a:pPr>
            <a:r>
              <a:rPr lang="uk-UA" sz="2800" dirty="0" smtClean="0"/>
              <a:t>тверда форма, що складається з кількох компонентів і характеризується сипкістю. </a:t>
            </a:r>
            <a:r>
              <a:rPr lang="ru-RU" sz="2800" dirty="0" smtClean="0"/>
              <a:t>Як </a:t>
            </a:r>
            <a:r>
              <a:rPr lang="ru-RU" sz="2800" dirty="0" err="1" smtClean="0"/>
              <a:t>наповнювач</a:t>
            </a:r>
            <a:r>
              <a:rPr lang="ru-RU" sz="2800" dirty="0" smtClean="0"/>
              <a:t> у </a:t>
            </a:r>
            <a:r>
              <a:rPr lang="ru-RU" sz="2800" dirty="0" err="1" smtClean="0"/>
              <a:t>гомеопатичних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тритураціях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</a:t>
            </a:r>
            <a:r>
              <a:rPr lang="uk-UA" sz="2800" dirty="0" smtClean="0"/>
              <a:t>ю</a:t>
            </a:r>
            <a:r>
              <a:rPr lang="ru-RU" sz="2800" dirty="0" err="1" smtClean="0"/>
              <a:t>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молочний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цукор</a:t>
            </a:r>
            <a:r>
              <a:rPr lang="ru-RU" sz="2800" dirty="0" smtClean="0"/>
              <a:t> (</a:t>
            </a:r>
            <a:r>
              <a:rPr lang="ru-RU" sz="2800" i="1" dirty="0" err="1" smtClean="0"/>
              <a:t>Saccharum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lactis</a:t>
            </a:r>
            <a:r>
              <a:rPr lang="ru-RU" sz="2800" dirty="0" smtClean="0"/>
              <a:t>), тальк (</a:t>
            </a:r>
            <a:r>
              <a:rPr lang="ru-RU" sz="2800" i="1" dirty="0" err="1" smtClean="0"/>
              <a:t>Talcum</a:t>
            </a:r>
            <a:r>
              <a:rPr lang="ru-RU" sz="2800" dirty="0" smtClean="0"/>
              <a:t>), лактоза (</a:t>
            </a:r>
            <a:r>
              <a:rPr lang="ru-RU" sz="2800" i="1" dirty="0" err="1" smtClean="0"/>
              <a:t>Lactosum</a:t>
            </a:r>
            <a:r>
              <a:rPr lang="ru-RU" sz="2800" dirty="0" smtClean="0"/>
              <a:t>). </a:t>
            </a:r>
            <a:r>
              <a:rPr lang="ru-RU" sz="2800" dirty="0" err="1" smtClean="0"/>
              <a:t>Технологія</a:t>
            </a:r>
            <a:r>
              <a:rPr lang="ru-RU" sz="2800" dirty="0" smtClean="0"/>
              <a:t> </a:t>
            </a:r>
            <a:r>
              <a:rPr lang="ru-RU" sz="2800" dirty="0" err="1" smtClean="0"/>
              <a:t>гомеопатичних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тритурацій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полягає</a:t>
            </a:r>
            <a:r>
              <a:rPr lang="ru-RU" sz="2800" dirty="0" smtClean="0"/>
              <a:t> у максимальному </a:t>
            </a:r>
            <a:r>
              <a:rPr lang="ru-RU" sz="2800" dirty="0" err="1" smtClean="0"/>
              <a:t>подрібненні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компонентів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речовин</a:t>
            </a:r>
            <a:r>
              <a:rPr lang="ru-RU" sz="2800" dirty="0" smtClean="0"/>
              <a:t>, </a:t>
            </a:r>
            <a:r>
              <a:rPr lang="ru-RU" sz="2800" dirty="0" err="1" smtClean="0"/>
              <a:t>змішуванні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допоміжними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речовинами</a:t>
            </a:r>
            <a:r>
              <a:rPr lang="ru-RU" sz="2800" dirty="0" smtClean="0"/>
              <a:t> у </a:t>
            </a:r>
            <a:r>
              <a:rPr lang="ru-RU" sz="2800" dirty="0" err="1" smtClean="0"/>
              <a:t>відповідних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пропорціях</a:t>
            </a:r>
            <a:r>
              <a:rPr lang="ru-RU" sz="2800" dirty="0" smtClean="0"/>
              <a:t> (1:10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1:100), </a:t>
            </a:r>
            <a:r>
              <a:rPr lang="ru-RU" sz="2800" dirty="0" err="1" smtClean="0"/>
              <a:t>дозуванні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пакуванні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14"/>
            <a:ext cx="8229600" cy="428628"/>
          </a:xfrm>
        </p:spPr>
        <p:txBody>
          <a:bodyPr>
            <a:normAutofit/>
          </a:bodyPr>
          <a:lstStyle/>
          <a:p>
            <a:pPr hangingPunct="0"/>
            <a:r>
              <a:rPr lang="ru-RU" sz="2000" b="1" dirty="0" smtClean="0">
                <a:solidFill>
                  <a:schemeClr val="tx1"/>
                </a:solidFill>
              </a:rPr>
              <a:t>АЛГОРИТМ ТЕХНОЛОГ</a:t>
            </a:r>
            <a:r>
              <a:rPr lang="uk-UA" sz="2000" b="1" dirty="0" smtClean="0">
                <a:solidFill>
                  <a:schemeClr val="tx1"/>
                </a:solidFill>
              </a:rPr>
              <a:t>ІЇ </a:t>
            </a:r>
            <a:r>
              <a:rPr lang="uk-UA" sz="2000" b="1" cap="all" dirty="0" err="1" smtClean="0">
                <a:solidFill>
                  <a:schemeClr val="tx1"/>
                </a:solidFill>
              </a:rPr>
              <a:t>тритурацій</a:t>
            </a:r>
            <a:r>
              <a:rPr lang="uk-UA" sz="2000" b="1" cap="all" dirty="0" smtClean="0">
                <a:solidFill>
                  <a:schemeClr val="tx1"/>
                </a:solidFill>
              </a:rPr>
              <a:t> гомеопатичних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6145" name="Group 1"/>
          <p:cNvGrpSpPr>
            <a:grpSpLocks/>
          </p:cNvGrpSpPr>
          <p:nvPr/>
        </p:nvGrpSpPr>
        <p:grpSpPr bwMode="auto">
          <a:xfrm>
            <a:off x="500034" y="571480"/>
            <a:ext cx="8286808" cy="6143668"/>
            <a:chOff x="1701" y="1854"/>
            <a:chExt cx="9360" cy="14220"/>
          </a:xfrm>
        </p:grpSpPr>
        <p:sp>
          <p:nvSpPr>
            <p:cNvPr id="6146" name="Text Box 2"/>
            <p:cNvSpPr txBox="1">
              <a:spLocks noChangeArrowheads="1"/>
            </p:cNvSpPr>
            <p:nvPr/>
          </p:nvSpPr>
          <p:spPr bwMode="auto">
            <a:xfrm>
              <a:off x="4941" y="2394"/>
              <a:ext cx="2520" cy="3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Вихідна сировина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8181" y="3128"/>
              <a:ext cx="2880" cy="8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Лактози моногідрат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1701" y="3174"/>
              <a:ext cx="5940" cy="9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Матричні настойки та розчини, їх розведення, </a:t>
              </a:r>
            </a:p>
            <a:p>
              <a:pPr marL="457200" marR="0" lvl="1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суміші та комплексні розведення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701" y="923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Зіскоблювання протягом 4 хв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8156" y="5433"/>
              <a:ext cx="290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Розділення на 3 рівні частини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1701" y="5988"/>
              <a:ext cx="5940" cy="9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Відважування 1 частини матричної настойки/розчину/їх розведення/суміші та комплексні розведення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1701" y="4925"/>
              <a:ext cx="5940" cy="8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Затирання пор фарфорової ступки першою частиною  лактози моногідрату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H="1">
              <a:off x="7641" y="582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6201" y="2754"/>
              <a:ext cx="2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V="1">
              <a:off x="8001" y="5851"/>
              <a:ext cx="0" cy="67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1701" y="707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Додавання сировини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1701" y="815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Зіскоблювання протягом 4 хв фарфоровим шпателем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1701" y="869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Розтирання суміші протягом 6 хв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4581" y="689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4581" y="797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4581" y="85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8156" y="4201"/>
              <a:ext cx="2905" cy="9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Відважування 9 частин  (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D</a:t>
              </a: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розведення) або 99 частин (С розведення)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1701" y="7614"/>
              <a:ext cx="5940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Розтирання суміші протягом 6 хв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1701" y="977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Додавання другої частини лактози моногідрату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581" y="959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4581" y="905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1701" y="1517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Контроль</a:t>
              </a: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якості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1701" y="1571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Оформлення до відпуску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 flipH="1">
              <a:off x="7641" y="9954"/>
              <a:ext cx="3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70" name="Text Box 26"/>
            <p:cNvSpPr txBox="1">
              <a:spLocks noChangeArrowheads="1"/>
            </p:cNvSpPr>
            <p:nvPr/>
          </p:nvSpPr>
          <p:spPr bwMode="auto">
            <a:xfrm>
              <a:off x="1701" y="1193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Зіскоблювання протягом 4 хв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1701" y="1085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Зіскоблювання протягом 4 хв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1701" y="1139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Розтирання суміші протягом 6 хв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4581" y="1013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4581" y="1067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4581" y="112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1701" y="10314"/>
              <a:ext cx="5940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Розтирання суміші протягом 6 хв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7" name="Text Box 33"/>
            <p:cNvSpPr txBox="1">
              <a:spLocks noChangeArrowheads="1"/>
            </p:cNvSpPr>
            <p:nvPr/>
          </p:nvSpPr>
          <p:spPr bwMode="auto">
            <a:xfrm>
              <a:off x="1701" y="1247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Додавання третьої частини лактози моногідрату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>
              <a:off x="4581" y="1229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79" name="Line 35"/>
            <p:cNvSpPr>
              <a:spLocks noChangeShapeType="1"/>
            </p:cNvSpPr>
            <p:nvPr/>
          </p:nvSpPr>
          <p:spPr bwMode="auto">
            <a:xfrm>
              <a:off x="4581" y="1175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 flipH="1">
              <a:off x="7641" y="12654"/>
              <a:ext cx="3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>
              <a:off x="3141" y="293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2" name="Line 38"/>
            <p:cNvSpPr>
              <a:spLocks noChangeShapeType="1"/>
            </p:cNvSpPr>
            <p:nvPr/>
          </p:nvSpPr>
          <p:spPr bwMode="auto">
            <a:xfrm>
              <a:off x="4581" y="416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>
              <a:off x="9621" y="293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>
              <a:off x="9621" y="402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5" name="Line 41"/>
            <p:cNvSpPr>
              <a:spLocks noChangeShapeType="1"/>
            </p:cNvSpPr>
            <p:nvPr/>
          </p:nvSpPr>
          <p:spPr bwMode="auto">
            <a:xfrm>
              <a:off x="4581" y="5808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>
              <a:off x="4581" y="743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>
              <a:off x="9621" y="516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1701" y="1463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Зіскоблювання протягом 4 хв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1701" y="1355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Зіскоблювання протягом 4 хв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0" name="Text Box 46"/>
            <p:cNvSpPr txBox="1">
              <a:spLocks noChangeArrowheads="1"/>
            </p:cNvSpPr>
            <p:nvPr/>
          </p:nvSpPr>
          <p:spPr bwMode="auto">
            <a:xfrm>
              <a:off x="1701" y="14094"/>
              <a:ext cx="59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Розтирання суміші протягом 6 хв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4581" y="1283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4581" y="1337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>
              <a:off x="4581" y="139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4" name="Text Box 50"/>
            <p:cNvSpPr txBox="1">
              <a:spLocks noChangeArrowheads="1"/>
            </p:cNvSpPr>
            <p:nvPr/>
          </p:nvSpPr>
          <p:spPr bwMode="auto">
            <a:xfrm>
              <a:off x="1701" y="13014"/>
              <a:ext cx="5940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Розтирання суміші протягом 6 хв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>
              <a:off x="4581" y="1499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>
              <a:off x="4581" y="1445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7" name="Line 53"/>
            <p:cNvSpPr>
              <a:spLocks noChangeShapeType="1"/>
            </p:cNvSpPr>
            <p:nvPr/>
          </p:nvSpPr>
          <p:spPr bwMode="auto">
            <a:xfrm>
              <a:off x="4581" y="1553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3141" y="2934"/>
              <a:ext cx="6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99" name="Line 55"/>
            <p:cNvSpPr>
              <a:spLocks noChangeShapeType="1"/>
            </p:cNvSpPr>
            <p:nvPr/>
          </p:nvSpPr>
          <p:spPr bwMode="auto">
            <a:xfrm>
              <a:off x="6201" y="221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00" name="Text Box 56"/>
            <p:cNvSpPr txBox="1">
              <a:spLocks noChangeArrowheads="1"/>
            </p:cNvSpPr>
            <p:nvPr/>
          </p:nvSpPr>
          <p:spPr bwMode="auto">
            <a:xfrm>
              <a:off x="4941" y="1854"/>
              <a:ext cx="2554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Рецептурний пропис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Autofit/>
          </a:bodyPr>
          <a:lstStyle/>
          <a:p>
            <a:pPr algn="just" hangingPunct="0">
              <a:buNone/>
            </a:pPr>
            <a:r>
              <a:rPr lang="ru-RU" sz="2200" i="1" dirty="0" smtClean="0"/>
              <a:t>Штамп </a:t>
            </a:r>
            <a:r>
              <a:rPr lang="ru-RU" sz="2200" i="1" dirty="0" err="1" smtClean="0"/>
              <a:t>лікувально-профілактичного</a:t>
            </a:r>
            <a:r>
              <a:rPr lang="ru-RU" sz="2200" i="1" dirty="0" smtClean="0"/>
              <a:t> закладу</a:t>
            </a:r>
            <a:endParaRPr lang="ru-RU" sz="2200" dirty="0" smtClean="0"/>
          </a:p>
          <a:p>
            <a:pPr algn="just" hangingPunct="0">
              <a:buNone/>
            </a:pPr>
            <a:r>
              <a:rPr lang="ru-RU" sz="2200" i="1" dirty="0" smtClean="0"/>
              <a:t>Дата </a:t>
            </a:r>
            <a:endParaRPr lang="ru-RU" sz="2200" dirty="0" smtClean="0"/>
          </a:p>
          <a:p>
            <a:pPr algn="just" hangingPunct="0">
              <a:buNone/>
            </a:pPr>
            <a:r>
              <a:rPr lang="ru-RU" sz="2200" i="1" dirty="0" err="1" smtClean="0"/>
              <a:t>Прізвище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ім'я</a:t>
            </a:r>
            <a:r>
              <a:rPr lang="ru-RU" sz="2200" i="1" dirty="0" smtClean="0"/>
              <a:t> та </a:t>
            </a:r>
            <a:r>
              <a:rPr lang="ru-RU" sz="2200" i="1" dirty="0" err="1" smtClean="0"/>
              <a:t>по-батькові</a:t>
            </a:r>
            <a:r>
              <a:rPr lang="ru-RU" sz="2200" i="1" dirty="0" smtClean="0"/>
              <a:t> хворого, </a:t>
            </a:r>
            <a:r>
              <a:rPr lang="ru-RU" sz="2200" i="1" dirty="0" err="1" smtClean="0"/>
              <a:t>вік</a:t>
            </a:r>
            <a:endParaRPr lang="ru-RU" sz="2200" i="1" dirty="0" smtClean="0"/>
          </a:p>
          <a:p>
            <a:pPr algn="just" hangingPunct="0">
              <a:buNone/>
            </a:pPr>
            <a:r>
              <a:rPr lang="ru-RU" sz="2200" i="1" dirty="0" err="1" smtClean="0"/>
              <a:t>Прізвище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ім'я</a:t>
            </a:r>
            <a:r>
              <a:rPr lang="ru-RU" sz="2200" i="1" dirty="0" smtClean="0"/>
              <a:t> та </a:t>
            </a:r>
            <a:r>
              <a:rPr lang="ru-RU" sz="2200" i="1" dirty="0" err="1" smtClean="0"/>
              <a:t>по-батькові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лікаря</a:t>
            </a:r>
            <a:endParaRPr lang="ru-RU" sz="2200" dirty="0" smtClean="0"/>
          </a:p>
          <a:p>
            <a:pPr fontAlgn="base">
              <a:buNone/>
            </a:pPr>
            <a:r>
              <a:rPr lang="uk-UA" sz="2200" i="1" dirty="0" smtClean="0"/>
              <a:t>	</a:t>
            </a:r>
            <a:r>
              <a:rPr lang="en-US" sz="2200" i="1" dirty="0" err="1" smtClean="0"/>
              <a:t>Rp</a:t>
            </a:r>
            <a:r>
              <a:rPr lang="ru-RU" sz="2200" i="1" dirty="0" smtClean="0"/>
              <a:t>.: </a:t>
            </a:r>
            <a:r>
              <a:rPr lang="en-US" sz="2200" i="1" dirty="0" err="1" smtClean="0"/>
              <a:t>Triruratio</a:t>
            </a:r>
            <a:r>
              <a:rPr lang="uk-UA" sz="2200" i="1" dirty="0" smtClean="0"/>
              <a:t> </a:t>
            </a:r>
            <a:r>
              <a:rPr lang="uk-UA" sz="2200" i="1" dirty="0" err="1" smtClean="0"/>
              <a:t>Borax</a:t>
            </a:r>
            <a:r>
              <a:rPr lang="uk-UA" sz="2200" i="1" dirty="0" smtClean="0"/>
              <a:t> C3 10,0 </a:t>
            </a:r>
            <a:endParaRPr lang="ru-RU" sz="2200" i="1" dirty="0" smtClean="0"/>
          </a:p>
          <a:p>
            <a:pPr>
              <a:buNone/>
            </a:pPr>
            <a:r>
              <a:rPr lang="uk-UA" sz="2200" i="1" dirty="0" smtClean="0"/>
              <a:t>		</a:t>
            </a:r>
            <a:r>
              <a:rPr lang="uk-UA" sz="2200" i="1" dirty="0" err="1" smtClean="0"/>
              <a:t>Da</a:t>
            </a:r>
            <a:r>
              <a:rPr lang="uk-UA" sz="2200" i="1" dirty="0" smtClean="0"/>
              <a:t>. </a:t>
            </a:r>
            <a:r>
              <a:rPr lang="uk-UA" sz="2200" i="1" dirty="0" err="1" smtClean="0"/>
              <a:t>Signa</a:t>
            </a:r>
            <a:r>
              <a:rPr lang="uk-UA" sz="2200" i="1" dirty="0" smtClean="0"/>
              <a:t>: Вранці за 30 </a:t>
            </a:r>
            <a:r>
              <a:rPr lang="uk-UA" sz="2200" i="1" dirty="0" err="1" smtClean="0"/>
              <a:t>хв</a:t>
            </a:r>
            <a:r>
              <a:rPr lang="uk-UA" sz="2200" i="1" dirty="0" smtClean="0"/>
              <a:t> до їжі. </a:t>
            </a:r>
          </a:p>
          <a:p>
            <a:pPr algn="just" hangingPunct="0">
              <a:buNone/>
            </a:pPr>
            <a:r>
              <a:rPr lang="ru-RU" sz="2200" i="1" dirty="0" err="1" smtClean="0"/>
              <a:t>Підпис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лікаря</a:t>
            </a:r>
            <a:endParaRPr lang="ru-RU" sz="2200" dirty="0" smtClean="0"/>
          </a:p>
          <a:p>
            <a:pPr algn="just" hangingPunct="0">
              <a:buNone/>
            </a:pPr>
            <a:r>
              <a:rPr lang="ru-RU" sz="2200" i="1" dirty="0" err="1" smtClean="0"/>
              <a:t>Особова</a:t>
            </a:r>
            <a:r>
              <a:rPr lang="ru-RU" sz="2200" i="1" dirty="0" smtClean="0"/>
              <a:t> печатка </a:t>
            </a:r>
            <a:r>
              <a:rPr lang="ru-RU" sz="2200" i="1" dirty="0" err="1" smtClean="0"/>
              <a:t>лікаря</a:t>
            </a:r>
            <a:endParaRPr lang="ru-RU" sz="2200" dirty="0" smtClean="0"/>
          </a:p>
          <a:p>
            <a:pPr hangingPunct="0"/>
            <a:endParaRPr lang="ru-RU" sz="2200" dirty="0" smtClean="0"/>
          </a:p>
          <a:p>
            <a:pPr hangingPunct="0"/>
            <a:r>
              <a:rPr lang="ru-RU" sz="2200" b="1" i="1" dirty="0" smtClean="0"/>
              <a:t>Характеристика </a:t>
            </a:r>
            <a:r>
              <a:rPr lang="ru-RU" sz="2200" b="1" i="1" dirty="0" err="1" smtClean="0"/>
              <a:t>лікарського</a:t>
            </a:r>
            <a:r>
              <a:rPr lang="ru-RU" sz="2200" b="1" i="1" dirty="0" smtClean="0"/>
              <a:t> препарату. </a:t>
            </a:r>
            <a:r>
              <a:rPr lang="ru-RU" sz="2200" dirty="0" err="1" smtClean="0"/>
              <a:t>Тритурація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гомеопатична</a:t>
            </a:r>
            <a:r>
              <a:rPr lang="ru-RU" sz="2200" dirty="0" smtClean="0"/>
              <a:t>, до складу </a:t>
            </a:r>
            <a:r>
              <a:rPr lang="ru-RU" sz="2200" dirty="0" err="1" smtClean="0"/>
              <a:t>якої</a:t>
            </a:r>
            <a:r>
              <a:rPr lang="ru-RU" sz="2200" dirty="0" smtClean="0"/>
              <a:t> входить </a:t>
            </a:r>
            <a:r>
              <a:rPr lang="ru-RU" sz="2200" dirty="0" err="1" smtClean="0"/>
              <a:t>сировина</a:t>
            </a:r>
            <a:r>
              <a:rPr lang="ru-RU" sz="2200" dirty="0" smtClean="0"/>
              <a:t> </a:t>
            </a:r>
            <a:r>
              <a:rPr lang="ru-RU" sz="2200" dirty="0" err="1" smtClean="0"/>
              <a:t>мінерального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походження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Натрію</a:t>
            </a:r>
            <a:r>
              <a:rPr lang="ru-RU" sz="2200" dirty="0" smtClean="0"/>
              <a:t> </a:t>
            </a:r>
            <a:r>
              <a:rPr lang="ru-RU" sz="2200" dirty="0" err="1" smtClean="0"/>
              <a:t>тетраборат</a:t>
            </a:r>
            <a:r>
              <a:rPr lang="ru-RU" sz="2200" dirty="0" smtClean="0"/>
              <a:t> (бура). </a:t>
            </a:r>
          </a:p>
          <a:p>
            <a:pPr>
              <a:buNone/>
            </a:pPr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chemeClr val="tx1"/>
                </a:solidFill>
              </a:rPr>
              <a:t>Rp</a:t>
            </a:r>
            <a:r>
              <a:rPr lang="ru-RU" sz="3200" b="1" dirty="0" smtClean="0">
                <a:solidFill>
                  <a:schemeClr val="tx1"/>
                </a:solidFill>
              </a:rPr>
              <a:t>.: </a:t>
            </a:r>
            <a:r>
              <a:rPr lang="en-US" sz="3200" b="1" dirty="0" err="1" smtClean="0">
                <a:solidFill>
                  <a:schemeClr val="tx1"/>
                </a:solidFill>
              </a:rPr>
              <a:t>Triruratio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b="1" dirty="0" err="1" smtClean="0">
                <a:solidFill>
                  <a:schemeClr val="tx1"/>
                </a:solidFill>
              </a:rPr>
              <a:t>Borax</a:t>
            </a:r>
            <a:r>
              <a:rPr lang="uk-UA" sz="3200" b="1" dirty="0" smtClean="0">
                <a:solidFill>
                  <a:schemeClr val="tx1"/>
                </a:solidFill>
              </a:rPr>
              <a:t> C3 10,0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        </a:t>
            </a:r>
            <a:r>
              <a:rPr lang="en-US" sz="3200" b="1" dirty="0" smtClean="0">
                <a:solidFill>
                  <a:schemeClr val="tx1"/>
                </a:solidFill>
              </a:rPr>
              <a:t>D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  <a:r>
              <a:rPr lang="en-US" sz="3200" b="1" dirty="0" smtClean="0">
                <a:solidFill>
                  <a:schemeClr val="tx1"/>
                </a:solidFill>
              </a:rPr>
              <a:t>S</a:t>
            </a:r>
            <a:r>
              <a:rPr lang="ru-RU" sz="3200" b="1" dirty="0" smtClean="0">
                <a:solidFill>
                  <a:schemeClr val="tx1"/>
                </a:solidFill>
              </a:rPr>
              <a:t>. </a:t>
            </a:r>
            <a:r>
              <a:rPr lang="uk-UA" sz="3200" b="1" dirty="0" smtClean="0">
                <a:solidFill>
                  <a:schemeClr val="tx1"/>
                </a:solidFill>
              </a:rPr>
              <a:t>Вранці за 30 </a:t>
            </a:r>
            <a:r>
              <a:rPr lang="uk-UA" sz="3200" b="1" dirty="0" err="1" smtClean="0">
                <a:solidFill>
                  <a:schemeClr val="tx1"/>
                </a:solidFill>
              </a:rPr>
              <a:t>хв</a:t>
            </a:r>
            <a:r>
              <a:rPr lang="uk-UA" sz="3200" b="1" dirty="0" smtClean="0">
                <a:solidFill>
                  <a:schemeClr val="tx1"/>
                </a:solidFill>
              </a:rPr>
              <a:t> до їжі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15040"/>
          </a:xfrm>
        </p:spPr>
        <p:txBody>
          <a:bodyPr>
            <a:noAutofit/>
          </a:bodyPr>
          <a:lstStyle/>
          <a:p>
            <a:pPr lvl="2" algn="ctr" hangingPunct="0">
              <a:buNone/>
            </a:pPr>
            <a:r>
              <a:rPr lang="ru-RU" sz="2100" b="1" dirty="0" smtClean="0"/>
              <a:t>ППК </a:t>
            </a:r>
            <a:r>
              <a:rPr lang="ru-RU" sz="2100" dirty="0" smtClean="0"/>
              <a:t>(обратная сторона)</a:t>
            </a:r>
          </a:p>
          <a:p>
            <a:pPr lvl="2" hangingPunct="0">
              <a:buNone/>
            </a:pPr>
            <a:r>
              <a:rPr lang="ru-RU" sz="2100" dirty="0" err="1" smtClean="0"/>
              <a:t>Розведення</a:t>
            </a:r>
            <a:r>
              <a:rPr lang="ru-RU" sz="2100" dirty="0" smtClean="0"/>
              <a:t> </a:t>
            </a:r>
            <a:r>
              <a:rPr lang="uk-UA" sz="2100" dirty="0" err="1" smtClean="0"/>
              <a:t>Borax</a:t>
            </a:r>
            <a:r>
              <a:rPr lang="uk-UA" sz="2100" i="1" dirty="0" smtClean="0"/>
              <a:t> </a:t>
            </a:r>
            <a:r>
              <a:rPr lang="uk-UA" sz="2100" dirty="0" smtClean="0"/>
              <a:t>С</a:t>
            </a:r>
            <a:r>
              <a:rPr lang="ru-RU" sz="2100" dirty="0" smtClean="0"/>
              <a:t>2: 0,1 г  (3 </a:t>
            </a:r>
            <a:r>
              <a:rPr lang="ru-RU" sz="2100" dirty="0" err="1" smtClean="0"/>
              <a:t>краплі</a:t>
            </a:r>
            <a:r>
              <a:rPr lang="ru-RU" sz="2100" dirty="0" smtClean="0"/>
              <a:t>)</a:t>
            </a:r>
          </a:p>
          <a:p>
            <a:pPr lvl="2" hangingPunct="0">
              <a:buNone/>
            </a:pPr>
            <a:r>
              <a:rPr lang="ru-RU" sz="2100" dirty="0" err="1" smtClean="0"/>
              <a:t>Цукру</a:t>
            </a:r>
            <a:r>
              <a:rPr lang="ru-RU" sz="2100" dirty="0" smtClean="0"/>
              <a:t> молочного: 9,9 г </a:t>
            </a:r>
          </a:p>
          <a:p>
            <a:pPr hangingPunct="0"/>
            <a:r>
              <a:rPr lang="ru-RU" sz="2100" dirty="0" smtClean="0"/>
              <a:t> </a:t>
            </a:r>
          </a:p>
          <a:p>
            <a:pPr algn="just"/>
            <a:r>
              <a:rPr lang="ru-RU" sz="2100" b="1" i="1" dirty="0" err="1" smtClean="0"/>
              <a:t>Технологія</a:t>
            </a:r>
            <a:r>
              <a:rPr lang="ru-RU" sz="2100" b="1" i="1" dirty="0" smtClean="0"/>
              <a:t>. </a:t>
            </a:r>
            <a:r>
              <a:rPr lang="uk-UA" sz="2100" dirty="0" smtClean="0"/>
              <a:t>Для виготовлення 10,0 гомеопатичної </a:t>
            </a:r>
            <a:r>
              <a:rPr lang="uk-UA" sz="2100" dirty="0" err="1" smtClean="0"/>
              <a:t>тритурації</a:t>
            </a:r>
            <a:r>
              <a:rPr lang="uk-UA" sz="2100" dirty="0" smtClean="0"/>
              <a:t> </a:t>
            </a:r>
            <a:r>
              <a:rPr lang="uk-UA" sz="2100" dirty="0" err="1" smtClean="0"/>
              <a:t>Borax</a:t>
            </a:r>
            <a:r>
              <a:rPr lang="uk-UA" sz="2100" dirty="0" smtClean="0"/>
              <a:t> С3 відважують 9,9 молочного цукру та розділяють на три рівні частини. Першою частиною молочного цукру затирають пори ступки, відважують 0,1 (3 краплі) </a:t>
            </a:r>
            <a:r>
              <a:rPr lang="en-US" sz="2100" dirty="0" err="1" smtClean="0"/>
              <a:t>Dil</a:t>
            </a:r>
            <a:r>
              <a:rPr lang="ru-RU" sz="2100" dirty="0" smtClean="0"/>
              <a:t>. </a:t>
            </a:r>
            <a:r>
              <a:rPr lang="uk-UA" sz="2100" dirty="0" err="1" smtClean="0"/>
              <a:t>Borax</a:t>
            </a:r>
            <a:r>
              <a:rPr lang="uk-UA" sz="2100" dirty="0" smtClean="0"/>
              <a:t> С2, додають у ступку, розтирають протягом 6 </a:t>
            </a:r>
            <a:r>
              <a:rPr lang="uk-UA" sz="2100" dirty="0" err="1" smtClean="0"/>
              <a:t>хв</a:t>
            </a:r>
            <a:r>
              <a:rPr lang="uk-UA" sz="2100" dirty="0" smtClean="0"/>
              <a:t>, зіскоблюють 4 </a:t>
            </a:r>
            <a:r>
              <a:rPr lang="uk-UA" sz="2100" dirty="0" err="1" smtClean="0"/>
              <a:t>хв</a:t>
            </a:r>
            <a:r>
              <a:rPr lang="uk-UA" sz="2100" dirty="0" smtClean="0"/>
              <a:t>, знову розтирають 6 </a:t>
            </a:r>
            <a:r>
              <a:rPr lang="uk-UA" sz="2100" dirty="0" err="1" smtClean="0"/>
              <a:t>хв</a:t>
            </a:r>
            <a:r>
              <a:rPr lang="uk-UA" sz="2100" dirty="0" smtClean="0"/>
              <a:t>, зіскоблюють 4 хв. Потім додають другу порцію молочного цукру до ступки та знову двічі розтирають 6 </a:t>
            </a:r>
            <a:r>
              <a:rPr lang="uk-UA" sz="2100" dirty="0" err="1" smtClean="0"/>
              <a:t>хв</a:t>
            </a:r>
            <a:r>
              <a:rPr lang="uk-UA" sz="2100" dirty="0" smtClean="0"/>
              <a:t> і зіскоблюють 4 хв. Далі додають до суміші третю порцію молочного цукру і повторюють операції розтирання та </a:t>
            </a:r>
            <a:r>
              <a:rPr lang="uk-UA" sz="2100" dirty="0" err="1" smtClean="0"/>
              <a:t>зіскоблювання</a:t>
            </a:r>
            <a:r>
              <a:rPr lang="uk-UA" sz="2100" dirty="0" smtClean="0"/>
              <a:t> двічі по 6 та 4 </a:t>
            </a:r>
            <a:r>
              <a:rPr lang="uk-UA" sz="2100" dirty="0" err="1" smtClean="0"/>
              <a:t>хв</a:t>
            </a:r>
            <a:r>
              <a:rPr lang="uk-UA" sz="2100" dirty="0" smtClean="0"/>
              <a:t> відповідно. Загалом приготування </a:t>
            </a:r>
            <a:r>
              <a:rPr lang="uk-UA" sz="2100" dirty="0" err="1" smtClean="0"/>
              <a:t>тритурації</a:t>
            </a:r>
            <a:r>
              <a:rPr lang="uk-UA" sz="2100" dirty="0" smtClean="0"/>
              <a:t> займає не менше 1 год. Після цього переносять готову </a:t>
            </a:r>
            <a:r>
              <a:rPr lang="uk-UA" sz="2100" dirty="0" err="1" smtClean="0"/>
              <a:t>тритурацію</a:t>
            </a:r>
            <a:r>
              <a:rPr lang="uk-UA" sz="2100" dirty="0" smtClean="0"/>
              <a:t> гомеопатичну до флакону для відпуску. </a:t>
            </a:r>
            <a:r>
              <a:rPr lang="ru-RU" sz="2100" dirty="0" smtClean="0"/>
              <a:t>Наклеивают № рецепта. </a:t>
            </a:r>
            <a:r>
              <a:rPr lang="ru-RU" sz="2100" dirty="0" err="1" smtClean="0"/>
              <a:t>Заповнюють</a:t>
            </a:r>
            <a:r>
              <a:rPr lang="ru-RU" sz="2100" dirty="0" smtClean="0"/>
              <a:t> ППК (</a:t>
            </a:r>
            <a:r>
              <a:rPr lang="ru-RU" sz="2100" dirty="0" err="1" smtClean="0"/>
              <a:t>лицевий</a:t>
            </a:r>
            <a:r>
              <a:rPr lang="ru-RU" sz="2100" dirty="0" smtClean="0"/>
              <a:t> </a:t>
            </a:r>
            <a:r>
              <a:rPr lang="ru-RU" sz="2100" dirty="0" err="1" smtClean="0"/>
              <a:t>бік</a:t>
            </a:r>
            <a:r>
              <a:rPr lang="ru-RU" sz="2100" dirty="0" smtClean="0"/>
              <a:t>).</a:t>
            </a:r>
            <a:endParaRPr lang="ru-RU" sz="21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4000" b="1" i="1" dirty="0" err="1" smtClean="0">
                <a:solidFill>
                  <a:schemeClr val="tx1"/>
                </a:solidFill>
              </a:rPr>
              <a:t>Технологія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/>
          <a:p>
            <a:pPr algn="ctr" hangingPunct="0">
              <a:buNone/>
            </a:pPr>
            <a:r>
              <a:rPr lang="ru-RU" b="1" dirty="0" smtClean="0"/>
              <a:t>ППК</a:t>
            </a:r>
            <a:r>
              <a:rPr lang="ru-RU" dirty="0" smtClean="0"/>
              <a:t> (</a:t>
            </a:r>
            <a:r>
              <a:rPr lang="ru-RU" dirty="0" err="1" smtClean="0"/>
              <a:t>лицьовий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)</a:t>
            </a:r>
          </a:p>
          <a:p>
            <a:pPr algn="ctr" hangingPunct="0">
              <a:buNone/>
            </a:pPr>
            <a:r>
              <a:rPr lang="ru-RU" dirty="0" smtClean="0"/>
              <a:t>Дата                 № рецепта</a:t>
            </a:r>
          </a:p>
          <a:p>
            <a:pPr>
              <a:buNone/>
            </a:pPr>
            <a:r>
              <a:rPr lang="uk-UA" dirty="0" smtClean="0"/>
              <a:t>			</a:t>
            </a:r>
            <a:r>
              <a:rPr lang="en-US" dirty="0" smtClean="0"/>
              <a:t>Dil. </a:t>
            </a:r>
            <a:r>
              <a:rPr lang="uk-UA" dirty="0" err="1" smtClean="0"/>
              <a:t>Borax</a:t>
            </a:r>
            <a:r>
              <a:rPr lang="uk-UA" dirty="0" smtClean="0"/>
              <a:t> C2 </a:t>
            </a:r>
            <a:r>
              <a:rPr lang="en-US" dirty="0" err="1" smtClean="0"/>
              <a:t>gtts</a:t>
            </a:r>
            <a:r>
              <a:rPr lang="en-US" dirty="0" smtClean="0"/>
              <a:t>. III (0,1)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		</a:t>
            </a:r>
            <a:r>
              <a:rPr lang="uk-UA" dirty="0" err="1" smtClean="0"/>
              <a:t>Saccharum</a:t>
            </a:r>
            <a:r>
              <a:rPr lang="uk-UA" dirty="0" smtClean="0"/>
              <a:t> </a:t>
            </a:r>
            <a:r>
              <a:rPr lang="uk-UA" dirty="0" err="1" smtClean="0"/>
              <a:t>lacticum</a:t>
            </a:r>
            <a:r>
              <a:rPr lang="uk-UA" dirty="0" smtClean="0"/>
              <a:t> 9,9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–––––––––––––––––––––––</a:t>
            </a:r>
          </a:p>
          <a:p>
            <a:pPr>
              <a:buNone/>
            </a:pPr>
            <a:r>
              <a:rPr lang="ru-RU" i="1" dirty="0" smtClean="0"/>
              <a:t>			</a:t>
            </a:r>
            <a:r>
              <a:rPr lang="ru-RU" i="1" dirty="0" err="1" smtClean="0"/>
              <a:t>m</a:t>
            </a:r>
            <a:r>
              <a:rPr lang="ru-RU" i="1" dirty="0" smtClean="0"/>
              <a:t> = </a:t>
            </a:r>
            <a:r>
              <a:rPr lang="uk-UA" i="1" dirty="0" smtClean="0"/>
              <a:t>1</a:t>
            </a:r>
            <a:r>
              <a:rPr lang="ru-RU" i="1" dirty="0" smtClean="0"/>
              <a:t>0,0</a:t>
            </a:r>
            <a:endParaRPr lang="ru-RU" dirty="0" smtClean="0"/>
          </a:p>
          <a:p>
            <a:pPr algn="ctr">
              <a:buNone/>
            </a:pPr>
            <a:r>
              <a:rPr lang="ru-RU" i="1" dirty="0" err="1" smtClean="0"/>
              <a:t>Пригот</a:t>
            </a:r>
            <a:r>
              <a:rPr lang="uk-UA" i="1" dirty="0" err="1" smtClean="0"/>
              <a:t>ував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П</a:t>
            </a:r>
            <a:r>
              <a:rPr lang="uk-UA" i="1" dirty="0" err="1" smtClean="0"/>
              <a:t>еревірив</a:t>
            </a:r>
            <a:r>
              <a:rPr lang="ru-RU" i="1" dirty="0" smtClean="0"/>
              <a:t> (</a:t>
            </a:r>
            <a:r>
              <a:rPr lang="ru-RU" i="1" dirty="0" err="1" smtClean="0"/>
              <a:t>підпис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uk-UA" i="1" dirty="0" smtClean="0"/>
              <a:t>Відпустив (підпис)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err="1" smtClean="0">
                <a:solidFill>
                  <a:schemeClr val="tx1"/>
                </a:solidFill>
              </a:rPr>
              <a:t>Лицьовий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бік</a:t>
            </a:r>
            <a:r>
              <a:rPr lang="ru-RU" sz="3600" b="1" i="1" dirty="0" smtClean="0">
                <a:solidFill>
                  <a:schemeClr val="tx1"/>
                </a:solidFill>
              </a:rPr>
              <a:t> паспорта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письмового</a:t>
            </a:r>
            <a:r>
              <a:rPr lang="ru-RU" sz="3600" b="1" i="1" dirty="0" smtClean="0">
                <a:solidFill>
                  <a:schemeClr val="tx1"/>
                </a:solidFill>
              </a:rPr>
              <a:t> контролю (ППК)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Оформлюють</a:t>
            </a:r>
            <a:r>
              <a:rPr lang="ru-RU" dirty="0" smtClean="0"/>
              <a:t> </a:t>
            </a:r>
            <a:r>
              <a:rPr lang="ru-RU" dirty="0" err="1" smtClean="0"/>
              <a:t>етикетками</a:t>
            </a:r>
            <a:r>
              <a:rPr lang="ru-RU" dirty="0" smtClean="0"/>
              <a:t>: «</a:t>
            </a:r>
            <a:r>
              <a:rPr lang="ru-RU" dirty="0" err="1" smtClean="0"/>
              <a:t>Внутрішнє</a:t>
            </a:r>
            <a:r>
              <a:rPr lang="ru-RU" dirty="0" smtClean="0"/>
              <a:t>», «</a:t>
            </a:r>
            <a:r>
              <a:rPr lang="ru-RU" dirty="0" err="1" smtClean="0"/>
              <a:t>Зберіати</a:t>
            </a:r>
            <a:r>
              <a:rPr lang="ru-RU" dirty="0" smtClean="0"/>
              <a:t> в </a:t>
            </a:r>
            <a:r>
              <a:rPr lang="ru-RU" dirty="0" err="1" smtClean="0"/>
              <a:t>прохолодному</a:t>
            </a:r>
            <a:r>
              <a:rPr lang="ru-RU" dirty="0" smtClean="0"/>
              <a:t> та </a:t>
            </a:r>
            <a:r>
              <a:rPr lang="ru-RU" dirty="0" err="1" smtClean="0"/>
              <a:t>захищеному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», «</a:t>
            </a:r>
            <a:r>
              <a:rPr lang="ru-RU" dirty="0" err="1" smtClean="0"/>
              <a:t>Берегти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дітей</a:t>
            </a:r>
            <a:r>
              <a:rPr lang="ru-RU" dirty="0" smtClean="0"/>
              <a:t>».</a:t>
            </a:r>
          </a:p>
          <a:p>
            <a:endParaRPr lang="uk-UA" dirty="0" smtClean="0"/>
          </a:p>
          <a:p>
            <a:r>
              <a:rPr lang="uk-UA" dirty="0" smtClean="0"/>
              <a:t>Даний гомеопатичний препарат </a:t>
            </a:r>
            <a:br>
              <a:rPr lang="uk-UA" dirty="0" smtClean="0"/>
            </a:br>
            <a:r>
              <a:rPr lang="uk-UA" dirty="0" smtClean="0"/>
              <a:t>використовується для </a:t>
            </a:r>
            <a:br>
              <a:rPr lang="uk-UA" dirty="0" smtClean="0"/>
            </a:br>
            <a:r>
              <a:rPr lang="uk-UA" dirty="0" smtClean="0"/>
              <a:t>лікування  та профілактики</a:t>
            </a:r>
            <a:br>
              <a:rPr lang="uk-UA" dirty="0" smtClean="0"/>
            </a:br>
            <a:r>
              <a:rPr lang="uk-UA" dirty="0" err="1" smtClean="0"/>
              <a:t>афтозного</a:t>
            </a:r>
            <a:r>
              <a:rPr lang="uk-UA" dirty="0" smtClean="0"/>
              <a:t> стоматиту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Оформлення</a:t>
            </a:r>
            <a:r>
              <a:rPr lang="ru-RU" b="1" i="1" dirty="0" smtClean="0">
                <a:solidFill>
                  <a:schemeClr val="tx1"/>
                </a:solidFill>
              </a:rPr>
              <a:t> до </a:t>
            </a:r>
            <a:r>
              <a:rPr lang="ru-RU" b="1" i="1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4" name="Группа 18"/>
          <p:cNvGrpSpPr/>
          <p:nvPr/>
        </p:nvGrpSpPr>
        <p:grpSpPr>
          <a:xfrm>
            <a:off x="6248429" y="2685513"/>
            <a:ext cx="2538413" cy="4101073"/>
            <a:chOff x="6248429" y="2685513"/>
            <a:chExt cx="2538413" cy="4101073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/>
            <a:srcRect l="6320" t="6963" r="67078" b="5493"/>
            <a:stretch>
              <a:fillRect/>
            </a:stretch>
          </p:blipFill>
          <p:spPr bwMode="auto">
            <a:xfrm>
              <a:off x="6572264" y="2685513"/>
              <a:ext cx="2214578" cy="4101073"/>
            </a:xfrm>
            <a:prstGeom prst="rect">
              <a:avLst/>
            </a:prstGeom>
            <a:noFill/>
          </p:spPr>
        </p:pic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6248429" y="4414855"/>
              <a:ext cx="2538413" cy="1514475"/>
              <a:chOff x="1590" y="1424"/>
              <a:chExt cx="3997" cy="2386"/>
            </a:xfrm>
          </p:grpSpPr>
          <p:sp>
            <p:nvSpPr>
              <p:cNvPr id="23555" name="Rectangle 3"/>
              <p:cNvSpPr>
                <a:spLocks noChangeArrowheads="1"/>
              </p:cNvSpPr>
              <p:nvPr/>
            </p:nvSpPr>
            <p:spPr bwMode="auto">
              <a:xfrm>
                <a:off x="1590" y="1424"/>
                <a:ext cx="3997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56" name="Rectangle 4"/>
              <p:cNvSpPr>
                <a:spLocks noChangeArrowheads="1"/>
              </p:cNvSpPr>
              <p:nvPr/>
            </p:nvSpPr>
            <p:spPr bwMode="auto">
              <a:xfrm>
                <a:off x="1590" y="1424"/>
                <a:ext cx="1416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рецепта_</a:t>
                </a:r>
                <a:r>
                  <a:rPr kumimoji="0" lang="uk-UA" sz="9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7" name="Rectangle 5"/>
              <p:cNvSpPr>
                <a:spLocks noChangeArrowheads="1"/>
              </p:cNvSpPr>
              <p:nvPr/>
            </p:nvSpPr>
            <p:spPr bwMode="auto">
              <a:xfrm>
                <a:off x="2857" y="1424"/>
                <a:ext cx="1555" cy="36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№ аптеки_</a:t>
                </a:r>
                <a:r>
                  <a:rPr kumimoji="0" lang="uk-UA" sz="900" b="0" i="0" u="sng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8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8" name="Rectangle 6"/>
              <p:cNvSpPr>
                <a:spLocks noChangeArrowheads="1"/>
              </p:cNvSpPr>
              <p:nvPr/>
            </p:nvSpPr>
            <p:spPr bwMode="auto">
              <a:xfrm>
                <a:off x="4040" y="1424"/>
                <a:ext cx="1171" cy="796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.</a:t>
                </a:r>
                <a:r>
                  <a:rPr kumimoji="0" lang="ru-RU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ru-RU" sz="900" b="0" i="0" u="sng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Харків</a:t>
                </a:r>
                <a:r>
                  <a:rPr kumimoji="0" lang="ru-RU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59" name="Rectangle 7"/>
              <p:cNvSpPr>
                <a:spLocks noChangeArrowheads="1"/>
              </p:cNvSpPr>
              <p:nvPr/>
            </p:nvSpPr>
            <p:spPr bwMode="auto">
              <a:xfrm>
                <a:off x="2212" y="2561"/>
                <a:ext cx="2801" cy="124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u="sng" dirty="0" smtClean="0">
                    <a:latin typeface="Calibri" pitchFamily="34" charset="0"/>
                    <a:cs typeface="Arial" pitchFamily="34" charset="0"/>
                  </a:rPr>
                  <a:t>__</a:t>
                </a:r>
                <a:r>
                  <a:rPr lang="en-US" sz="1200" u="sng" dirty="0" smtClean="0">
                    <a:latin typeface="Calibri" pitchFamily="34" charset="0"/>
                    <a:cs typeface="Arial" pitchFamily="34" charset="0"/>
                  </a:rPr>
                  <a:t> Dil. </a:t>
                </a:r>
                <a:r>
                  <a:rPr lang="ru-RU" sz="900" u="sng" dirty="0" smtClean="0"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lang="uk-UA" sz="1200" u="sng" dirty="0" err="1" smtClean="0"/>
                  <a:t>Borax</a:t>
                </a:r>
                <a:r>
                  <a:rPr lang="uk-UA" sz="1200" dirty="0" smtClean="0"/>
                  <a:t> </a:t>
                </a:r>
                <a:r>
                  <a:rPr lang="ru-RU" sz="1200" u="sng" dirty="0" smtClean="0">
                    <a:latin typeface="Calibri" pitchFamily="34" charset="0"/>
                    <a:cs typeface="Arial" pitchFamily="34" charset="0"/>
                  </a:rPr>
                  <a:t>С</a:t>
                </a:r>
                <a:r>
                  <a:rPr kumimoji="0" lang="ru-RU" sz="12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3 1</a:t>
                </a:r>
                <a:r>
                  <a:rPr kumimoji="0" lang="ru-RU" sz="12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0,0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</a:t>
                </a:r>
                <a:b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</a:br>
                <a:endPara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При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й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мат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и  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</a:t>
                </a:r>
                <a:r>
                  <a:rPr lang="uk-UA" sz="900" i="1" u="sng" dirty="0" smtClean="0"/>
                  <a:t>ранці за 30 </a:t>
                </a:r>
                <a:r>
                  <a:rPr lang="uk-UA" sz="900" i="1" u="sng" dirty="0" err="1" smtClean="0"/>
                  <a:t>хв</a:t>
                </a:r>
                <a:r>
                  <a:rPr lang="uk-UA" sz="900" i="1" u="sng" dirty="0" smtClean="0"/>
                  <a:t> до їжі </a:t>
                </a:r>
                <a:r>
                  <a:rPr lang="uk-UA" sz="900" u="sng" dirty="0" smtClean="0">
                    <a:latin typeface="Calibri" pitchFamily="34" charset="0"/>
                    <a:cs typeface="Arial" pitchFamily="34" charset="0"/>
                  </a:rPr>
                  <a:t>_____________</a:t>
                </a:r>
                <a:r>
                  <a:rPr kumimoji="0" lang="uk-UA" sz="900" b="0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_________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</a:t>
                </a: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____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/>
            </p:nvSpPr>
            <p:spPr bwMode="auto">
              <a:xfrm>
                <a:off x="1590" y="2220"/>
                <a:ext cx="600" cy="76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Дата </a:t>
                </a:r>
                <a:r>
                  <a:rPr kumimoji="0" lang="uk-U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01.09.17.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1" name="Rectangle 9"/>
              <p:cNvSpPr>
                <a:spLocks noChangeArrowheads="1"/>
              </p:cNvSpPr>
              <p:nvPr/>
            </p:nvSpPr>
            <p:spPr bwMode="auto">
              <a:xfrm>
                <a:off x="1590" y="2985"/>
                <a:ext cx="600" cy="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tabLst/>
                </a:pP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</a:t>
                </a:r>
                <a:r>
                  <a:rPr kumimoji="0" lang="uk-UA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дпис</a:t>
                </a:r>
                <a:r>
                  <a:rPr kumimoji="0" lang="ru-RU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2" name="Rectangle 10"/>
              <p:cNvSpPr>
                <a:spLocks noChangeArrowheads="1"/>
              </p:cNvSpPr>
              <p:nvPr/>
            </p:nvSpPr>
            <p:spPr bwMode="auto">
              <a:xfrm>
                <a:off x="5223" y="1424"/>
                <a:ext cx="364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Зберігати в прохолодному, захищеному від світла місці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3" name="Rectangle 11"/>
              <p:cNvSpPr>
                <a:spLocks noChangeArrowheads="1"/>
              </p:cNvSpPr>
              <p:nvPr/>
            </p:nvSpPr>
            <p:spPr bwMode="auto">
              <a:xfrm>
                <a:off x="2231" y="1806"/>
                <a:ext cx="2626" cy="398"/>
              </a:xfrm>
              <a:prstGeom prst="rect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ВНУТР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ІШНЄ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4" name="Rectangle 12"/>
              <p:cNvSpPr>
                <a:spLocks noChangeArrowheads="1"/>
              </p:cNvSpPr>
              <p:nvPr/>
            </p:nvSpPr>
            <p:spPr bwMode="auto">
              <a:xfrm>
                <a:off x="2198" y="2235"/>
                <a:ext cx="2767" cy="435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2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7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Гомеопатич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ний 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л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і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карс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ький</a:t>
                </a:r>
                <a:r>
                  <a:rPr kumimoji="0" lang="ru-RU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uk-UA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засіб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65" name="Rectangle 13"/>
              <p:cNvSpPr>
                <a:spLocks noChangeArrowheads="1"/>
              </p:cNvSpPr>
              <p:nvPr/>
            </p:nvSpPr>
            <p:spPr bwMode="auto">
              <a:xfrm>
                <a:off x="4965" y="1424"/>
                <a:ext cx="246" cy="23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64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Бер</a:t>
                </a:r>
                <a:r>
                  <a:rPr kumimoji="0" lang="uk-UA" sz="9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егти</a:t>
                </a:r>
                <a:r>
                  <a:rPr kumimoji="0" lang="uk-UA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від дітей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0546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smtClean="0"/>
              <a:t>C</a:t>
            </a:r>
            <a:r>
              <a:rPr lang="uk-UA" sz="2000" b="1" dirty="0" err="1" smtClean="0"/>
              <a:t>укупність</a:t>
            </a:r>
            <a:r>
              <a:rPr lang="uk-UA" sz="2000" b="1" dirty="0" smtClean="0"/>
              <a:t> законодавчих норм і правил, що забезпечують на державному рівні ефективність і безпеку лікарських засобів, одержаних за гомеопатичною технологією з використовуваних у гомеопатії </a:t>
            </a:r>
            <a:r>
              <a:rPr lang="uk-UA" sz="2000" b="1" dirty="0" err="1" smtClean="0"/>
              <a:t>субстанцій</a:t>
            </a:r>
            <a:r>
              <a:rPr lang="uk-UA" sz="2000" b="1" dirty="0" smtClean="0"/>
              <a:t>. </a:t>
            </a:r>
            <a:r>
              <a:rPr lang="ru-RU" sz="2000" b="1" dirty="0" smtClean="0"/>
              <a:t>Для того </a:t>
            </a:r>
            <a:r>
              <a:rPr lang="ru-RU" sz="2000" b="1" dirty="0" err="1" smtClean="0"/>
              <a:t>щоб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виробник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міг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гарантувати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якість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продукції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випускається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він</a:t>
            </a:r>
            <a:r>
              <a:rPr lang="ru-RU" sz="2000" b="1" dirty="0" smtClean="0"/>
              <a:t> повинен </a:t>
            </a:r>
            <a:r>
              <a:rPr lang="ru-RU" sz="2000" b="1" dirty="0" err="1" smtClean="0"/>
              <a:t>організувати</a:t>
            </a:r>
            <a:r>
              <a:rPr lang="ru-RU" sz="2000" b="1" dirty="0" smtClean="0"/>
              <a:t> систему контролю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цілого</a:t>
            </a:r>
            <a:r>
              <a:rPr lang="ru-RU" sz="2000" b="1" dirty="0" smtClean="0"/>
              <a:t> комплексу </a:t>
            </a:r>
            <a:r>
              <a:rPr lang="ru-RU" sz="2000" b="1" dirty="0" err="1" smtClean="0"/>
              <a:t>заходів</a:t>
            </a:r>
            <a:r>
              <a:rPr lang="uk-UA" sz="2000" b="1" dirty="0" smtClean="0"/>
              <a:t>, а саме</a:t>
            </a:r>
            <a:r>
              <a:rPr lang="ru-RU" sz="2000" b="1" dirty="0" smtClean="0"/>
              <a:t>:</a:t>
            </a:r>
          </a:p>
          <a:p>
            <a:pPr algn="ctr">
              <a:spcBef>
                <a:spcPts val="0"/>
              </a:spcBef>
              <a:buNone/>
            </a:pPr>
            <a:endParaRPr lang="ru-RU" sz="800" b="1" dirty="0" smtClean="0"/>
          </a:p>
          <a:p>
            <a:pPr lvl="0"/>
            <a:r>
              <a:rPr lang="ru-RU" sz="2000" dirty="0" smtClean="0"/>
              <a:t>контроль </a:t>
            </a:r>
            <a:r>
              <a:rPr lang="ru-RU" sz="2000" dirty="0" err="1" smtClean="0"/>
              <a:t>відповідності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вихідних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специфікаціям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smtClean="0"/>
              <a:t>контроль над </a:t>
            </a:r>
            <a:r>
              <a:rPr lang="ru-RU" sz="2000" dirty="0" err="1" smtClean="0"/>
              <a:t>умовами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консервації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зберігання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вихідних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продуктів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нагляд</a:t>
            </a:r>
            <a:r>
              <a:rPr lang="ru-RU" sz="2000" dirty="0" smtClean="0"/>
              <a:t> за </a:t>
            </a:r>
            <a:r>
              <a:rPr lang="ru-RU" sz="2000" dirty="0" err="1" smtClean="0"/>
              <a:t>якістю</a:t>
            </a:r>
            <a:r>
              <a:rPr lang="ru-RU" sz="2000" dirty="0" smtClean="0"/>
              <a:t> процедур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зокрема</a:t>
            </a:r>
            <a:r>
              <a:rPr lang="ru-RU" sz="2000" dirty="0" smtClean="0"/>
              <a:t>: </a:t>
            </a:r>
            <a:r>
              <a:rPr lang="ru-RU" sz="2000" dirty="0" err="1" smtClean="0"/>
              <a:t>виробництво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зберігання</a:t>
            </a:r>
            <a:r>
              <a:rPr lang="ru-RU" sz="2000" dirty="0" smtClean="0"/>
              <a:t> гранул, </a:t>
            </a:r>
            <a:r>
              <a:rPr lang="ru-RU" sz="2000" dirty="0" err="1" smtClean="0"/>
              <a:t>крупи</a:t>
            </a:r>
            <a:r>
              <a:rPr lang="ru-RU" sz="2000" dirty="0" smtClean="0"/>
              <a:t> </a:t>
            </a:r>
            <a:r>
              <a:rPr lang="uk-UA" sz="2000" dirty="0" smtClean="0"/>
              <a:t>та </a:t>
            </a:r>
            <a:r>
              <a:rPr lang="uk-UA" sz="2000" dirty="0" err="1" smtClean="0"/>
              <a:t>ін</a:t>
            </a:r>
            <a:r>
              <a:rPr lang="ru-RU" sz="2000" dirty="0" smtClean="0"/>
              <a:t>.; </a:t>
            </a:r>
            <a:r>
              <a:rPr lang="ru-RU" sz="2000" dirty="0" err="1" smtClean="0"/>
              <a:t>виробництво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зберігання</a:t>
            </a:r>
            <a:r>
              <a:rPr lang="ru-RU" sz="2000" dirty="0" smtClean="0"/>
              <a:t> води </a:t>
            </a:r>
            <a:r>
              <a:rPr lang="ru-RU" sz="2000" dirty="0" err="1" smtClean="0"/>
              <a:t>очищеної</a:t>
            </a:r>
            <a:r>
              <a:rPr lang="ru-RU" sz="2000" dirty="0" smtClean="0"/>
              <a:t>; </a:t>
            </a:r>
            <a:r>
              <a:rPr lang="ru-RU" sz="2000" dirty="0" err="1" smtClean="0"/>
              <a:t>зберігання</a:t>
            </a:r>
            <a:r>
              <a:rPr lang="ru-RU" sz="2000" dirty="0" smtClean="0"/>
              <a:t> спирту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спиртово-водних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розчинів</a:t>
            </a:r>
            <a:r>
              <a:rPr lang="ru-RU" sz="2000" dirty="0" smtClean="0"/>
              <a:t>; </a:t>
            </a:r>
            <a:r>
              <a:rPr lang="ru-RU" sz="2000" dirty="0" err="1" smtClean="0"/>
              <a:t>приготування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матричних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настойок</a:t>
            </a:r>
            <a:r>
              <a:rPr lang="ru-RU" sz="2000" dirty="0" smtClean="0"/>
              <a:t>; </a:t>
            </a:r>
            <a:r>
              <a:rPr lang="ru-RU" sz="2000" dirty="0" err="1" smtClean="0"/>
              <a:t>приготування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розведень</a:t>
            </a:r>
            <a:r>
              <a:rPr lang="ru-RU" sz="2000" dirty="0" smtClean="0"/>
              <a:t>; </a:t>
            </a:r>
            <a:r>
              <a:rPr lang="ru-RU" sz="2000" dirty="0" err="1" smtClean="0"/>
              <a:t>насичення</a:t>
            </a:r>
            <a:r>
              <a:rPr lang="ru-RU" sz="2000" dirty="0" smtClean="0"/>
              <a:t> гранул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носіїв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нагляд</a:t>
            </a:r>
            <a:r>
              <a:rPr lang="ru-RU" sz="2000" dirty="0" smtClean="0"/>
              <a:t> за станом </a:t>
            </a:r>
            <a:r>
              <a:rPr lang="ru-RU" sz="2000" dirty="0" err="1" smtClean="0"/>
              <a:t>робочих</a:t>
            </a:r>
            <a:r>
              <a:rPr lang="ru-RU" sz="2000" dirty="0" smtClean="0"/>
              <a:t> зон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обладнання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санітарно-гігієнічний</a:t>
            </a:r>
            <a:r>
              <a:rPr lang="ru-RU" sz="2000" dirty="0" smtClean="0"/>
              <a:t> контроль.</a:t>
            </a:r>
          </a:p>
          <a:p>
            <a:endParaRPr lang="ru-RU" sz="21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Контроль якості гомеопатичних лікарських засобів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6217"/>
            <a:ext cx="8229600" cy="519749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b="1" dirty="0" smtClean="0"/>
              <a:t>У</a:t>
            </a:r>
            <a:r>
              <a:rPr lang="ru-RU" b="1" dirty="0" err="1" smtClean="0"/>
              <a:t>провадження</a:t>
            </a:r>
            <a:r>
              <a:rPr lang="ru-RU" b="1" dirty="0" smtClean="0"/>
              <a:t> в практику </a:t>
            </a:r>
            <a:r>
              <a:rPr lang="ru-RU" b="1" dirty="0" err="1" smtClean="0"/>
              <a:t>всіх</a:t>
            </a:r>
            <a:r>
              <a:rPr lang="ru-RU" b="1" dirty="0" smtClean="0"/>
              <a:t> </a:t>
            </a:r>
            <a:r>
              <a:rPr lang="ru-RU" b="1" dirty="0" err="1" smtClean="0"/>
              <a:t>перерахованих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організаційних</a:t>
            </a:r>
            <a:r>
              <a:rPr lang="ru-RU" b="1" dirty="0" smtClean="0"/>
              <a:t> </a:t>
            </a:r>
            <a:r>
              <a:rPr lang="ru-RU" b="1" dirty="0" err="1" smtClean="0"/>
              <a:t>моментів</a:t>
            </a:r>
            <a:r>
              <a:rPr lang="ru-RU" b="1" dirty="0" smtClean="0"/>
              <a:t> дозволить </a:t>
            </a:r>
            <a:r>
              <a:rPr lang="ru-RU" b="1" dirty="0" err="1" smtClean="0"/>
              <a:t>отримати</a:t>
            </a:r>
            <a:r>
              <a:rPr lang="ru-RU" b="1" dirty="0" smtClean="0"/>
              <a:t> </a:t>
            </a:r>
            <a:r>
              <a:rPr lang="ru-RU" b="1" dirty="0" err="1" smtClean="0"/>
              <a:t>безпечний</a:t>
            </a:r>
            <a:r>
              <a:rPr lang="ru-RU" b="1" dirty="0" smtClean="0"/>
              <a:t> </a:t>
            </a:r>
            <a:r>
              <a:rPr lang="ru-RU" b="1" dirty="0" err="1" smtClean="0"/>
              <a:t>гомеопатичний</a:t>
            </a:r>
            <a:r>
              <a:rPr lang="ru-RU" b="1" dirty="0" smtClean="0"/>
              <a:t> </a:t>
            </a:r>
            <a:r>
              <a:rPr lang="ru-RU" b="1" dirty="0" err="1" smtClean="0"/>
              <a:t>лікарський</a:t>
            </a:r>
            <a:r>
              <a:rPr lang="ru-RU" b="1" dirty="0" smtClean="0"/>
              <a:t> </a:t>
            </a:r>
            <a:r>
              <a:rPr lang="ru-RU" b="1" dirty="0" err="1" smtClean="0"/>
              <a:t>засіб</a:t>
            </a:r>
            <a:r>
              <a:rPr lang="ru-RU" b="1" dirty="0" smtClean="0"/>
              <a:t>. </a:t>
            </a:r>
            <a:r>
              <a:rPr lang="ru-RU" b="1" dirty="0" err="1" smtClean="0"/>
              <a:t>Однак</a:t>
            </a:r>
            <a:r>
              <a:rPr lang="ru-RU" b="1" dirty="0" smtClean="0"/>
              <a:t> </a:t>
            </a:r>
            <a:r>
              <a:rPr lang="ru-RU" b="1" dirty="0" err="1" smtClean="0"/>
              <a:t>якість</a:t>
            </a:r>
            <a:r>
              <a:rPr lang="ru-RU" b="1" dirty="0" smtClean="0"/>
              <a:t> </a:t>
            </a:r>
            <a:r>
              <a:rPr lang="ru-RU" b="1" dirty="0" err="1" smtClean="0"/>
              <a:t>гомеопатичного</a:t>
            </a:r>
            <a:r>
              <a:rPr lang="ru-RU" b="1" dirty="0" smtClean="0"/>
              <a:t> препарату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клінічна</a:t>
            </a:r>
            <a:r>
              <a:rPr lang="ru-RU" b="1" dirty="0" smtClean="0"/>
              <a:t> </a:t>
            </a:r>
            <a:r>
              <a:rPr lang="ru-RU" b="1" dirty="0" err="1" smtClean="0"/>
              <a:t>ефективність</a:t>
            </a:r>
            <a:r>
              <a:rPr lang="ru-RU" b="1" dirty="0" smtClean="0"/>
              <a:t> в основному </a:t>
            </a:r>
            <a:r>
              <a:rPr lang="ru-RU" b="1" dirty="0" err="1" smtClean="0"/>
              <a:t>залежать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uk-UA" b="1" dirty="0" smtClean="0"/>
              <a:t>таких</a:t>
            </a:r>
            <a:r>
              <a:rPr lang="ru-RU" b="1" dirty="0" smtClean="0"/>
              <a:t> </a:t>
            </a:r>
            <a:r>
              <a:rPr lang="ru-RU" b="1" dirty="0" err="1" smtClean="0"/>
              <a:t>моментів</a:t>
            </a:r>
            <a:r>
              <a:rPr lang="ru-RU" b="1" dirty="0" smtClean="0"/>
              <a:t>:</a:t>
            </a:r>
          </a:p>
          <a:p>
            <a:pPr lvl="0"/>
            <a:r>
              <a:rPr lang="ru-RU" dirty="0" err="1" smtClean="0"/>
              <a:t>вихідна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напису</a:t>
            </a:r>
            <a:r>
              <a:rPr lang="ru-RU" dirty="0" smtClean="0"/>
              <a:t> на </a:t>
            </a:r>
            <a:r>
              <a:rPr lang="ru-RU" dirty="0" err="1" smtClean="0"/>
              <a:t>етикетці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ru-RU" dirty="0" err="1" smtClean="0"/>
              <a:t>потенціювання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динамізація</a:t>
            </a:r>
            <a:r>
              <a:rPr lang="ru-RU" dirty="0" smtClean="0"/>
              <a:t> </a:t>
            </a:r>
            <a:r>
              <a:rPr lang="ru-RU" dirty="0" err="1" smtClean="0"/>
              <a:t>проведені</a:t>
            </a:r>
            <a:r>
              <a:rPr lang="ru-RU" dirty="0" smtClean="0"/>
              <a:t> правильно </a:t>
            </a:r>
            <a:r>
              <a:rPr lang="uk-UA" dirty="0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кількісно</a:t>
            </a:r>
            <a:r>
              <a:rPr lang="ru-RU" dirty="0" smtClean="0"/>
              <a:t> (число </a:t>
            </a:r>
            <a:r>
              <a:rPr lang="ru-RU" dirty="0" err="1" smtClean="0"/>
              <a:t>струшувань</a:t>
            </a:r>
            <a:r>
              <a:rPr lang="ru-RU" dirty="0" smtClean="0"/>
              <a:t>)</a:t>
            </a:r>
            <a:r>
              <a:rPr lang="uk-UA" dirty="0" smtClean="0"/>
              <a:t>, так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якісно</a:t>
            </a:r>
            <a:r>
              <a:rPr lang="ru-RU" dirty="0" smtClean="0"/>
              <a:t> (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струшування</a:t>
            </a:r>
            <a:r>
              <a:rPr lang="ru-RU" dirty="0" smtClean="0"/>
              <a:t>). </a:t>
            </a:r>
            <a:r>
              <a:rPr lang="ru-RU" dirty="0" err="1" smtClean="0"/>
              <a:t>Ін</a:t>
            </a:r>
            <a:r>
              <a:rPr lang="uk-UA" dirty="0" err="1" smtClean="0"/>
              <a:t>акше</a:t>
            </a:r>
            <a:r>
              <a:rPr lang="uk-UA" dirty="0" smtClean="0"/>
              <a:t> кажучи</a:t>
            </a:r>
            <a:r>
              <a:rPr lang="ru-RU" dirty="0" smtClean="0"/>
              <a:t>, треба </a:t>
            </a:r>
            <a:r>
              <a:rPr lang="ru-RU" dirty="0" err="1" smtClean="0"/>
              <a:t>визначити</a:t>
            </a:r>
            <a:r>
              <a:rPr lang="uk-UA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калібровани</a:t>
            </a:r>
            <a:r>
              <a:rPr lang="uk-UA" dirty="0" smtClean="0"/>
              <a:t>й</a:t>
            </a:r>
            <a:r>
              <a:rPr lang="ru-RU" dirty="0" smtClean="0"/>
              <a:t> препарат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.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потенція</a:t>
            </a:r>
            <a:r>
              <a:rPr lang="ru-RU" dirty="0" smtClean="0"/>
              <a:t>, </a:t>
            </a:r>
            <a:r>
              <a:rPr lang="ru-RU" dirty="0" err="1" smtClean="0"/>
              <a:t>зазначена</a:t>
            </a:r>
            <a:r>
              <a:rPr lang="ru-RU" dirty="0" smtClean="0"/>
              <a:t> на </a:t>
            </a:r>
            <a:r>
              <a:rPr lang="ru-RU" dirty="0" err="1" smtClean="0"/>
              <a:t>етикетці</a:t>
            </a:r>
            <a:r>
              <a:rPr lang="ru-RU" dirty="0" smtClean="0"/>
              <a:t>, </a:t>
            </a:r>
            <a:r>
              <a:rPr lang="ru-RU" dirty="0" err="1" smtClean="0"/>
              <a:t>фактичній</a:t>
            </a:r>
            <a:r>
              <a:rPr lang="ru-RU" dirty="0" smtClean="0"/>
              <a:t> </a:t>
            </a:r>
            <a:r>
              <a:rPr lang="ru-RU" dirty="0" err="1" smtClean="0"/>
              <a:t>потенції</a:t>
            </a:r>
            <a:r>
              <a:rPr lang="ru-RU" dirty="0" smtClean="0"/>
              <a:t> препарату.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1438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Контроль якості гомеопатичних лікарських засобів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cap="all" dirty="0" err="1" smtClean="0"/>
              <a:t>гомеопатичнА</a:t>
            </a:r>
            <a:r>
              <a:rPr lang="uk-UA" sz="2800" b="1" cap="all" dirty="0" smtClean="0"/>
              <a:t> СИРОВИНА </a:t>
            </a:r>
            <a:r>
              <a:rPr lang="uk-UA" sz="2800" b="1" dirty="0" smtClean="0"/>
              <a:t>– </a:t>
            </a:r>
          </a:p>
          <a:p>
            <a:pPr algn="ctr">
              <a:buNone/>
            </a:pPr>
            <a:r>
              <a:rPr lang="uk-UA" sz="2800" dirty="0" smtClean="0"/>
              <a:t>речовина (субстанція) рослинного, мінерального, тваринного, мікробного походження, фізіологічні виділення тварин і людини, інші біологічні субстрати і синтетичні речовини, необхідні для виготовлення </a:t>
            </a:r>
            <a:r>
              <a:rPr lang="uk-UA" sz="2800" dirty="0" err="1" smtClean="0"/>
              <a:t>ГомЛЗ</a:t>
            </a:r>
            <a:r>
              <a:rPr lang="uk-UA" sz="2800" dirty="0" smtClean="0"/>
              <a:t>. </a:t>
            </a:r>
            <a:r>
              <a:rPr lang="ru-RU" sz="2800" dirty="0" err="1" smtClean="0"/>
              <a:t>Сировина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рослинного</a:t>
            </a:r>
            <a:r>
              <a:rPr lang="ru-RU" sz="2800" dirty="0" smtClean="0"/>
              <a:t>, </a:t>
            </a:r>
            <a:r>
              <a:rPr lang="ru-RU" sz="2800" dirty="0" err="1" smtClean="0"/>
              <a:t>тваринного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походження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використовуватися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свіжому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висушеному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. </a:t>
            </a:r>
            <a:r>
              <a:rPr lang="uk-UA" sz="2800" dirty="0" smtClean="0"/>
              <a:t>Інколи</a:t>
            </a:r>
            <a:r>
              <a:rPr lang="ru-RU" sz="2800" dirty="0" smtClean="0"/>
              <a:t> </a:t>
            </a:r>
            <a:r>
              <a:rPr lang="ru-RU" sz="2800" dirty="0" err="1" smtClean="0"/>
              <a:t>допускається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зберігання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свіжого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матеріалу</a:t>
            </a:r>
            <a:r>
              <a:rPr lang="ru-RU" sz="2800" dirty="0" smtClean="0"/>
              <a:t> в </a:t>
            </a:r>
            <a:r>
              <a:rPr lang="ru-RU" sz="2800" dirty="0" err="1" smtClean="0"/>
              <a:t>замороженому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8718550" y="6597650"/>
            <a:ext cx="358775" cy="26035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C79DF1-A910-480D-94AF-96AAC39B47EB}" type="slidenum">
              <a:rPr lang="ru-RU" altLang="ru-RU" sz="100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ru-RU" altLang="ru-RU" sz="1000" smtClean="0"/>
          </a:p>
        </p:txBody>
      </p:sp>
      <p:sp>
        <p:nvSpPr>
          <p:cNvPr id="16388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03845"/>
          </a:xfrm>
        </p:spPr>
        <p:txBody>
          <a:bodyPr/>
          <a:lstStyle/>
          <a:p>
            <a:r>
              <a:rPr lang="ru-RU" altLang="ru-RU" sz="3200" dirty="0" err="1" smtClean="0">
                <a:solidFill>
                  <a:schemeClr val="tx1"/>
                </a:solidFill>
              </a:rPr>
              <a:t>Література</a:t>
            </a:r>
            <a:endParaRPr lang="ru-RU" altLang="ru-RU" sz="32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214422"/>
            <a:ext cx="857256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uk-UA" altLang="ru-RU" sz="1400" dirty="0" err="1" smtClean="0"/>
              <a:t>Гомеопатические</a:t>
            </a:r>
            <a:r>
              <a:rPr lang="uk-UA" altLang="ru-RU" sz="1400" dirty="0" smtClean="0"/>
              <a:t> </a:t>
            </a:r>
            <a:r>
              <a:rPr lang="uk-UA" altLang="ru-RU" sz="1400" dirty="0" err="1" smtClean="0"/>
              <a:t>лекарственные</a:t>
            </a:r>
            <a:r>
              <a:rPr lang="uk-UA" altLang="ru-RU" sz="1400" dirty="0" smtClean="0"/>
              <a:t> </a:t>
            </a:r>
            <a:r>
              <a:rPr lang="uk-UA" altLang="ru-RU" sz="1400" dirty="0" err="1" smtClean="0"/>
              <a:t>средства</a:t>
            </a:r>
            <a:r>
              <a:rPr lang="uk-UA" altLang="ru-RU" sz="1400" dirty="0" smtClean="0"/>
              <a:t> //</a:t>
            </a:r>
            <a:r>
              <a:rPr lang="uk-UA" altLang="ru-RU" sz="1400" dirty="0" err="1" smtClean="0"/>
              <a:t>Руководство</a:t>
            </a:r>
            <a:r>
              <a:rPr lang="uk-UA" altLang="ru-RU" sz="1400" dirty="0" smtClean="0"/>
              <a:t> по </a:t>
            </a:r>
            <a:r>
              <a:rPr lang="uk-UA" altLang="ru-RU" sz="1400" dirty="0" err="1" smtClean="0"/>
              <a:t>описанию</a:t>
            </a:r>
            <a:r>
              <a:rPr lang="uk-UA" altLang="ru-RU" sz="1400" dirty="0" smtClean="0"/>
              <a:t> и </a:t>
            </a:r>
            <a:r>
              <a:rPr lang="uk-UA" altLang="ru-RU" sz="1400" dirty="0" err="1" smtClean="0"/>
              <a:t>изготовлению</a:t>
            </a:r>
            <a:r>
              <a:rPr lang="uk-UA" altLang="ru-RU" sz="1400" dirty="0" smtClean="0"/>
              <a:t>/ В.И. </a:t>
            </a:r>
            <a:r>
              <a:rPr lang="uk-UA" altLang="ru-RU" sz="1400" dirty="0" err="1" smtClean="0"/>
              <a:t>Рыбак</a:t>
            </a:r>
            <a:r>
              <a:rPr lang="uk-UA" altLang="ru-RU" sz="1400" dirty="0" smtClean="0"/>
              <a:t> – Д-р </a:t>
            </a:r>
            <a:r>
              <a:rPr lang="uk-UA" altLang="ru-RU" sz="1400" dirty="0" err="1" smtClean="0"/>
              <a:t>Вильмар</a:t>
            </a:r>
            <a:r>
              <a:rPr lang="uk-UA" altLang="ru-RU" sz="1400" dirty="0" smtClean="0"/>
              <a:t> </a:t>
            </a:r>
            <a:r>
              <a:rPr lang="uk-UA" altLang="ru-RU" sz="1400" dirty="0" err="1" smtClean="0"/>
              <a:t>Швабе</a:t>
            </a:r>
            <a:r>
              <a:rPr lang="uk-UA" altLang="ru-RU" sz="1400" dirty="0" smtClean="0"/>
              <a:t>. - Москва, 1967. – 374.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1400" dirty="0" smtClean="0"/>
              <a:t>Державна Фармакопея України : в 3 т. / </a:t>
            </a:r>
            <a:r>
              <a:rPr lang="uk-UA" sz="1400" dirty="0" err="1" smtClean="0"/>
              <a:t>ДП</a:t>
            </a:r>
            <a:r>
              <a:rPr lang="uk-UA" sz="1400" dirty="0" smtClean="0"/>
              <a:t> «Український науковий фармакопейний центр якості лікарських засобів». – 2-е вид. – Х. : Державне підприємство «Український науковий фармакопейний центр якості лікарських засобів», 2015. – Т. 1. – 1128 с.</a:t>
            </a:r>
            <a:endParaRPr lang="ru-RU" sz="1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uk-UA" sz="1400" dirty="0" smtClean="0"/>
              <a:t>Державна Фармакопея України : в 3 т. / </a:t>
            </a:r>
            <a:r>
              <a:rPr lang="uk-UA" sz="1400" dirty="0" err="1" smtClean="0"/>
              <a:t>ДП</a:t>
            </a:r>
            <a:r>
              <a:rPr lang="uk-UA" sz="1400" dirty="0" smtClean="0"/>
              <a:t> «Український науковий фармакопейний центр якості лікарських засобів». – 2-е вид. – Х. : Державне підприємство «Український науковий фармакопейний центр якості лікарських засобів», 2014. – Т. 2. – 724 с.</a:t>
            </a:r>
            <a:endParaRPr lang="ru-RU" sz="1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uk-UA" sz="1400" dirty="0" smtClean="0"/>
              <a:t>Державна Фармакопея України : в 3 т. / </a:t>
            </a:r>
            <a:r>
              <a:rPr lang="uk-UA" sz="1400" dirty="0" err="1" smtClean="0"/>
              <a:t>ДП</a:t>
            </a:r>
            <a:r>
              <a:rPr lang="uk-UA" sz="1400" dirty="0" smtClean="0"/>
              <a:t> «Український науковий фармакопейний центр якості лікарських засобів». – 2-е вид. – Х. : Державне підприємство «Український науковий фармакопейний центр якості лікарських засобів», 2014. – Т. 3. – 732 с.</a:t>
            </a:r>
            <a:endParaRPr lang="ru-RU" sz="1400" dirty="0" smtClean="0"/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ru-RU" altLang="ru-RU" sz="1400" dirty="0" smtClean="0"/>
              <a:t>Природа воды и гомеопатическое потенцирование / </a:t>
            </a:r>
            <a:r>
              <a:rPr lang="ru-RU" altLang="ru-RU" sz="1400" dirty="0" err="1" smtClean="0"/>
              <a:t>Курик</a:t>
            </a:r>
            <a:r>
              <a:rPr lang="ru-RU" altLang="ru-RU" sz="1400" dirty="0" smtClean="0"/>
              <a:t> М.В., </a:t>
            </a:r>
            <a:r>
              <a:rPr lang="ru-RU" altLang="ru-RU" sz="1400" dirty="0" err="1" smtClean="0"/>
              <a:t>Гриценко</a:t>
            </a:r>
            <a:r>
              <a:rPr lang="ru-RU" altLang="ru-RU" sz="1400" dirty="0" smtClean="0"/>
              <a:t> Е.Н., </a:t>
            </a:r>
            <a:r>
              <a:rPr lang="ru-RU" altLang="ru-RU" sz="1400" dirty="0" err="1" smtClean="0"/>
              <a:t>Песоцкая</a:t>
            </a:r>
            <a:r>
              <a:rPr lang="ru-RU" altLang="ru-RU" sz="1400" dirty="0" smtClean="0"/>
              <a:t> Л.А., </a:t>
            </a:r>
            <a:r>
              <a:rPr lang="ru-RU" altLang="ru-RU" sz="1400" dirty="0" err="1" smtClean="0"/>
              <a:t>Лапицкий</a:t>
            </a:r>
            <a:r>
              <a:rPr lang="ru-RU" altLang="ru-RU" sz="1400" dirty="0" smtClean="0"/>
              <a:t> В.Н., Мельниченко Т.В. //Физическая экология человека. Эл. научно-популярный журнал. – март, 2012 г. – С. 1-3.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uk-UA" altLang="ru-RU" sz="1400" dirty="0" smtClean="0"/>
              <a:t>Про лікарські засоби : закон України від 04.04.1996 р. N 123/96-ВР (зі змін. і </a:t>
            </a:r>
            <a:r>
              <a:rPr lang="uk-UA" altLang="ru-RU" sz="1400" dirty="0" err="1" smtClean="0"/>
              <a:t>допов</a:t>
            </a:r>
            <a:r>
              <a:rPr lang="uk-UA" altLang="ru-RU" sz="1400" dirty="0" smtClean="0"/>
              <a:t>.) / Верховна Рада України. – Офіц. вид. – К. : Парламентське вид-во, 1997. – 24 с.</a:t>
            </a:r>
            <a:endParaRPr lang="ru-RU" altLang="ru-RU" sz="1400" dirty="0" smtClean="0"/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uk-UA" altLang="ru-RU" sz="1400" dirty="0" smtClean="0"/>
              <a:t>Приказ </a:t>
            </a:r>
            <a:r>
              <a:rPr lang="uk-UA" altLang="ru-RU" sz="1400" dirty="0" err="1" smtClean="0"/>
              <a:t>МЗ</a:t>
            </a:r>
            <a:r>
              <a:rPr lang="uk-UA" altLang="ru-RU" sz="1400" dirty="0" smtClean="0"/>
              <a:t> УССР № 165 от 03.08.89 «О </a:t>
            </a:r>
            <a:r>
              <a:rPr lang="uk-UA" altLang="ru-RU" sz="1400" dirty="0" err="1" smtClean="0"/>
              <a:t>развитии</a:t>
            </a:r>
            <a:r>
              <a:rPr lang="uk-UA" altLang="ru-RU" sz="1400" dirty="0" smtClean="0"/>
              <a:t> </a:t>
            </a:r>
            <a:r>
              <a:rPr lang="uk-UA" altLang="ru-RU" sz="1400" dirty="0" err="1" smtClean="0"/>
              <a:t>гомеопатического</a:t>
            </a:r>
            <a:r>
              <a:rPr lang="uk-UA" altLang="ru-RU" sz="1400" dirty="0" smtClean="0"/>
              <a:t> метода в </a:t>
            </a:r>
            <a:r>
              <a:rPr lang="uk-UA" altLang="ru-RU" sz="1400" dirty="0" err="1" smtClean="0"/>
              <a:t>медицинской</a:t>
            </a:r>
            <a:r>
              <a:rPr lang="uk-UA" altLang="ru-RU" sz="1400" dirty="0" smtClean="0"/>
              <a:t> </a:t>
            </a:r>
            <a:r>
              <a:rPr lang="uk-UA" altLang="ru-RU" sz="1400" dirty="0" err="1" smtClean="0"/>
              <a:t>практике</a:t>
            </a:r>
            <a:r>
              <a:rPr lang="uk-UA" altLang="ru-RU" sz="1400" dirty="0" smtClean="0"/>
              <a:t> и </a:t>
            </a:r>
            <a:r>
              <a:rPr lang="uk-UA" altLang="ru-RU" sz="1400" dirty="0" err="1" smtClean="0"/>
              <a:t>улучшении</a:t>
            </a:r>
            <a:r>
              <a:rPr lang="uk-UA" altLang="ru-RU" sz="1400" dirty="0" smtClean="0"/>
              <a:t> </a:t>
            </a:r>
            <a:r>
              <a:rPr lang="uk-UA" altLang="ru-RU" sz="1400" dirty="0" err="1" smtClean="0"/>
              <a:t>организации</a:t>
            </a:r>
            <a:r>
              <a:rPr lang="uk-UA" altLang="ru-RU" sz="1400" dirty="0" smtClean="0"/>
              <a:t> </a:t>
            </a:r>
            <a:r>
              <a:rPr lang="uk-UA" altLang="ru-RU" sz="1400" dirty="0" err="1" smtClean="0"/>
              <a:t>обеспечения</a:t>
            </a:r>
            <a:r>
              <a:rPr lang="uk-UA" altLang="ru-RU" sz="1400" dirty="0" smtClean="0"/>
              <a:t> </a:t>
            </a:r>
            <a:r>
              <a:rPr lang="uk-UA" altLang="ru-RU" sz="1400" dirty="0" err="1" smtClean="0"/>
              <a:t>населения</a:t>
            </a:r>
            <a:r>
              <a:rPr lang="uk-UA" altLang="ru-RU" sz="1400" dirty="0" smtClean="0"/>
              <a:t> </a:t>
            </a:r>
            <a:r>
              <a:rPr lang="uk-UA" altLang="ru-RU" sz="1400" dirty="0" err="1" smtClean="0"/>
              <a:t>гомеопатическими</a:t>
            </a:r>
            <a:r>
              <a:rPr lang="uk-UA" altLang="ru-RU" sz="1400" dirty="0" smtClean="0"/>
              <a:t> </a:t>
            </a:r>
            <a:r>
              <a:rPr lang="uk-UA" altLang="ru-RU" sz="1400" dirty="0" err="1" smtClean="0"/>
              <a:t>лекарственными</a:t>
            </a:r>
            <a:r>
              <a:rPr lang="uk-UA" altLang="ru-RU" sz="1400" dirty="0" smtClean="0"/>
              <a:t> </a:t>
            </a:r>
            <a:r>
              <a:rPr lang="uk-UA" altLang="ru-RU" sz="1400" dirty="0" err="1" smtClean="0"/>
              <a:t>средствами</a:t>
            </a:r>
            <a:r>
              <a:rPr lang="uk-UA" altLang="ru-RU" sz="1400" dirty="0" smtClean="0"/>
              <a:t>». – </a:t>
            </a:r>
            <a:r>
              <a:rPr lang="uk-UA" altLang="ru-RU" sz="1400" dirty="0" err="1" smtClean="0"/>
              <a:t>Киев</a:t>
            </a:r>
            <a:r>
              <a:rPr lang="uk-UA" altLang="ru-RU" sz="1400" dirty="0" smtClean="0"/>
              <a:t>: 1989. – 82 с.</a:t>
            </a:r>
            <a:endParaRPr lang="ru-RU" altLang="ru-RU" sz="1400" dirty="0" smtClean="0"/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ru-RU" altLang="ru-RU" sz="1400" dirty="0" err="1" smtClean="0"/>
              <a:t>Boericke</a:t>
            </a:r>
            <a:r>
              <a:rPr lang="ru-RU" altLang="ru-RU" sz="1400" dirty="0" smtClean="0"/>
              <a:t> W. </a:t>
            </a:r>
            <a:r>
              <a:rPr lang="ru-RU" altLang="ru-RU" sz="1400" dirty="0" err="1" smtClean="0"/>
              <a:t>Boericke's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New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Manual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of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Homeopathic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Materia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Medica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with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Repertory</a:t>
            </a:r>
            <a:r>
              <a:rPr lang="ru-RU" altLang="ru-RU" sz="1400" dirty="0" smtClean="0"/>
              <a:t>: </a:t>
            </a:r>
            <a:r>
              <a:rPr lang="ru-RU" altLang="ru-RU" sz="1400" dirty="0" err="1" smtClean="0"/>
              <a:t>Third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Revised</a:t>
            </a:r>
            <a:r>
              <a:rPr lang="ru-RU" altLang="ru-RU" sz="1400" dirty="0" smtClean="0"/>
              <a:t> &amp; </a:t>
            </a:r>
            <a:r>
              <a:rPr lang="ru-RU" altLang="ru-RU" sz="1400" dirty="0" err="1" smtClean="0"/>
              <a:t>Augmented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Edition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Based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on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Ninth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Edition</a:t>
            </a:r>
            <a:r>
              <a:rPr lang="ru-RU" altLang="ru-RU" sz="1400" dirty="0" smtClean="0"/>
              <a:t>. </a:t>
            </a:r>
            <a:r>
              <a:rPr lang="ru-RU" altLang="ru-RU" sz="1400" dirty="0" err="1" smtClean="0"/>
              <a:t>India</a:t>
            </a:r>
            <a:r>
              <a:rPr lang="ru-RU" altLang="ru-RU" sz="1400" dirty="0" smtClean="0"/>
              <a:t> : B. </a:t>
            </a:r>
            <a:r>
              <a:rPr lang="ru-RU" altLang="ru-RU" sz="1400" dirty="0" err="1" smtClean="0"/>
              <a:t>Jain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Publishers</a:t>
            </a:r>
            <a:r>
              <a:rPr lang="ru-RU" altLang="ru-RU" sz="1400" dirty="0" smtClean="0"/>
              <a:t>; 2010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eriod"/>
            </a:pPr>
            <a:r>
              <a:rPr lang="ru-RU" altLang="ru-RU" sz="1400" dirty="0" err="1" smtClean="0"/>
              <a:t>Hahnemann</a:t>
            </a:r>
            <a:r>
              <a:rPr lang="ru-RU" altLang="ru-RU" sz="1400" dirty="0" smtClean="0"/>
              <a:t> S. </a:t>
            </a:r>
            <a:r>
              <a:rPr lang="ru-RU" altLang="ru-RU" sz="1400" dirty="0" err="1" smtClean="0"/>
              <a:t>Organon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of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Medicine</a:t>
            </a:r>
            <a:r>
              <a:rPr lang="ru-RU" altLang="ru-RU" sz="1400" dirty="0" smtClean="0"/>
              <a:t>. </a:t>
            </a:r>
            <a:r>
              <a:rPr lang="ru-RU" altLang="ru-RU" sz="1400" dirty="0" err="1" smtClean="0"/>
              <a:t>Translated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by</a:t>
            </a:r>
            <a:r>
              <a:rPr lang="ru-RU" altLang="ru-RU" sz="1400" dirty="0" smtClean="0"/>
              <a:t> RE </a:t>
            </a:r>
            <a:r>
              <a:rPr lang="ru-RU" altLang="ru-RU" sz="1400" dirty="0" err="1" smtClean="0"/>
              <a:t>Dudgeon</a:t>
            </a:r>
            <a:r>
              <a:rPr lang="ru-RU" altLang="ru-RU" sz="1400" dirty="0" smtClean="0"/>
              <a:t> &amp; </a:t>
            </a:r>
            <a:r>
              <a:rPr lang="ru-RU" altLang="ru-RU" sz="1400" dirty="0" err="1" smtClean="0"/>
              <a:t>th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th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William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Boericke</a:t>
            </a:r>
            <a:r>
              <a:rPr lang="ru-RU" altLang="ru-RU" sz="1400" dirty="0" smtClean="0"/>
              <a:t>. 5 &amp; 6 </a:t>
            </a:r>
            <a:r>
              <a:rPr lang="ru-RU" altLang="ru-RU" sz="1400" dirty="0" err="1" smtClean="0"/>
              <a:t>edition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combined</a:t>
            </a:r>
            <a:r>
              <a:rPr lang="ru-RU" altLang="ru-RU" sz="1400" dirty="0" smtClean="0"/>
              <a:t>. </a:t>
            </a:r>
            <a:r>
              <a:rPr lang="ru-RU" altLang="ru-RU" sz="1400" dirty="0" err="1" smtClean="0"/>
              <a:t>India</a:t>
            </a:r>
            <a:r>
              <a:rPr lang="ru-RU" altLang="ru-RU" sz="1400" dirty="0" smtClean="0"/>
              <a:t>: B. </a:t>
            </a:r>
            <a:r>
              <a:rPr lang="ru-RU" altLang="ru-RU" sz="1400" dirty="0" err="1" smtClean="0"/>
              <a:t>Jain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Publishers</a:t>
            </a:r>
            <a:r>
              <a:rPr lang="ru-RU" altLang="ru-RU" sz="1400" dirty="0" smtClean="0"/>
              <a:t>; 2010</a:t>
            </a:r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63327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ГОМЕОПАТИЯ\ВСЕ ДОКУМЕНТЫ\ЛЕКЦИИ\img18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91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14"/>
            <a:ext cx="8229600" cy="785810"/>
          </a:xfrm>
        </p:spPr>
        <p:txBody>
          <a:bodyPr>
            <a:noAutofit/>
          </a:bodyPr>
          <a:lstStyle/>
          <a:p>
            <a:pPr hangingPunct="0"/>
            <a:r>
              <a:rPr lang="ru-RU" sz="2400" dirty="0" smtClean="0">
                <a:solidFill>
                  <a:schemeClr val="tx1"/>
                </a:solidFill>
              </a:rPr>
              <a:t>АЛГОРИТМ ТЕХНОЛОГ</a:t>
            </a:r>
            <a:r>
              <a:rPr lang="uk-UA" sz="2400" dirty="0" smtClean="0">
                <a:solidFill>
                  <a:schemeClr val="tx1"/>
                </a:solidFill>
              </a:rPr>
              <a:t>ІЇ МАТРИЧНОЇ НАСТОЙКИ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ЗА </a:t>
            </a:r>
            <a:r>
              <a:rPr lang="ru-RU" sz="2400" b="1" i="1" u="sng" dirty="0" smtClean="0">
                <a:solidFill>
                  <a:schemeClr val="tx1"/>
                </a:solidFill>
              </a:rPr>
              <a:t>МЕТОДОМ  1</a:t>
            </a:r>
            <a:r>
              <a:rPr lang="ru-RU" sz="2400" dirty="0" smtClean="0">
                <a:solidFill>
                  <a:schemeClr val="tx1"/>
                </a:solidFill>
              </a:rPr>
              <a:t> ЗГІДНО ДФУ</a:t>
            </a: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8596" y="857232"/>
            <a:ext cx="8143932" cy="5826125"/>
            <a:chOff x="1161" y="3298"/>
            <a:chExt cx="9900" cy="9176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4894" y="3298"/>
              <a:ext cx="2387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Вихідна сировина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7641" y="4554"/>
              <a:ext cx="34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Метод 1</a:t>
              </a: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uk-UA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Свіжа рослинна  латексна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сировина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4761" y="4562"/>
              <a:ext cx="126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Спирт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етиловий 90 % - вий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161" y="4562"/>
              <a:ext cx="3420" cy="1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Метод 1а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Свіжа рослинна сировина, що звичайно містить більше 70 % віджатого соку, ефірної олії та не містить смоли або слиз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1161" y="11394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Контроль</a:t>
              </a: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якості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1161" y="10715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Фільтрування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1161" y="6391"/>
              <a:ext cx="3420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Подрібнення сировини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1161" y="7123"/>
              <a:ext cx="34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Віджимання соку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1161" y="12114"/>
              <a:ext cx="99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Оформлення до використання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1161" y="9954"/>
              <a:ext cx="34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Мацерація не менше 5 діб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1161" y="8563"/>
              <a:ext cx="3420" cy="10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Змішування із рівною за масою кількістю спирту етилового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90 %-вого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1161" y="7843"/>
              <a:ext cx="34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Відважування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6021" y="384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 flipV="1">
              <a:off x="2961" y="4194"/>
              <a:ext cx="6120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61" y="420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6741" y="420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9079" y="420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959" y="600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959" y="676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961" y="748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961" y="820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961" y="9636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961" y="10314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Text Box 26"/>
            <p:cNvSpPr txBox="1">
              <a:spLocks noChangeArrowheads="1"/>
            </p:cNvSpPr>
            <p:nvPr/>
          </p:nvSpPr>
          <p:spPr bwMode="auto">
            <a:xfrm>
              <a:off x="6201" y="4562"/>
              <a:ext cx="126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Спирт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етиловий 36 % - вий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5479" y="4202"/>
              <a:ext cx="2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6"/>
                </a:cxn>
              </a:cxnLst>
              <a:rect l="0" t="0" r="r" b="b"/>
              <a:pathLst>
                <a:path w="3" h="266">
                  <a:moveTo>
                    <a:pt x="0" y="0"/>
                  </a:moveTo>
                  <a:lnTo>
                    <a:pt x="3" y="2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7641" y="8514"/>
              <a:ext cx="342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Змішування з 2 масовими частинами спирту етилового </a:t>
              </a:r>
              <a:b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</a:b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36 %-вого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9441" y="959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9441" y="5994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Text Box 31"/>
            <p:cNvSpPr txBox="1">
              <a:spLocks noChangeArrowheads="1"/>
            </p:cNvSpPr>
            <p:nvPr/>
          </p:nvSpPr>
          <p:spPr bwMode="auto">
            <a:xfrm>
              <a:off x="7641" y="7794"/>
              <a:ext cx="34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Відважування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6201" y="1108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6201" y="1175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>
              <a:off x="5301" y="5994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 flipH="1">
              <a:off x="4581" y="905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>
              <a:off x="6921" y="5994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>
              <a:off x="6921" y="905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9441" y="815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dirty="0" smtClean="0"/>
              <a:t>ГОМЕОПАТИЧНІ МАТРИЧНІ ЗАСОБИ </a:t>
            </a:r>
          </a:p>
          <a:p>
            <a:pPr algn="ctr">
              <a:buNone/>
            </a:pPr>
            <a:r>
              <a:rPr lang="uk-UA" sz="2800" dirty="0" smtClean="0"/>
              <a:t>(лат. </a:t>
            </a:r>
            <a:r>
              <a:rPr lang="ru-RU" sz="2800" i="1" dirty="0" err="1" smtClean="0"/>
              <a:t>praeparata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homeopatica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materna</a:t>
            </a:r>
            <a:r>
              <a:rPr lang="uk-UA" sz="2800" dirty="0" smtClean="0"/>
              <a:t>) — </a:t>
            </a:r>
          </a:p>
          <a:p>
            <a:pPr algn="ctr">
              <a:buNone/>
            </a:pPr>
            <a:r>
              <a:rPr lang="uk-UA" sz="2800" dirty="0" smtClean="0"/>
              <a:t>речовини, продукти або засоби, які використовують як вихідні матеріали для виробництва гомеопатичних ЛП. </a:t>
            </a:r>
            <a:r>
              <a:rPr lang="ru-RU" sz="2800" dirty="0" err="1" smtClean="0"/>
              <a:t>Гомеопатичні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матричні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засоби</a:t>
            </a:r>
            <a:r>
              <a:rPr lang="ru-RU" sz="2800" dirty="0" smtClean="0"/>
              <a:t> </a:t>
            </a:r>
            <a:r>
              <a:rPr lang="uk-UA" sz="2800" dirty="0" smtClean="0"/>
              <a:t>(</a:t>
            </a:r>
            <a:r>
              <a:rPr lang="ru-RU" sz="2800" dirty="0" err="1" smtClean="0"/>
              <a:t>спиртовий</a:t>
            </a:r>
            <a:r>
              <a:rPr lang="ru-RU" sz="2800" dirty="0" smtClean="0"/>
              <a:t>, </a:t>
            </a:r>
            <a:r>
              <a:rPr lang="ru-RU" sz="2800" dirty="0" err="1" smtClean="0"/>
              <a:t>гліцериновий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мацерат</a:t>
            </a:r>
            <a:r>
              <a:rPr lang="uk-UA" sz="2800" dirty="0" smtClean="0"/>
              <a:t>)</a:t>
            </a:r>
            <a:r>
              <a:rPr lang="ru-RU" sz="2800" dirty="0" smtClean="0"/>
              <a:t> — для </a:t>
            </a:r>
            <a:r>
              <a:rPr lang="ru-RU" sz="2800" dirty="0" err="1" smtClean="0"/>
              <a:t>сировини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походження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нозодів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безпосередньо</a:t>
            </a:r>
            <a:r>
              <a:rPr lang="ru-RU" sz="2800" dirty="0" smtClean="0"/>
              <a:t> сама </a:t>
            </a:r>
            <a:r>
              <a:rPr lang="ru-RU" sz="2800" dirty="0" err="1" smtClean="0"/>
              <a:t>речовина</a:t>
            </a:r>
            <a:r>
              <a:rPr lang="ru-RU" sz="2800" dirty="0" smtClean="0"/>
              <a:t> — для </a:t>
            </a:r>
            <a:r>
              <a:rPr lang="ru-RU" sz="2800" dirty="0" err="1" smtClean="0"/>
              <a:t>сировини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мінерального</a:t>
            </a:r>
            <a:r>
              <a:rPr lang="ru-RU" sz="2800" dirty="0" smtClean="0"/>
              <a:t> та синтетичного </a:t>
            </a:r>
            <a:r>
              <a:rPr lang="ru-RU" sz="2800" dirty="0" err="1" smtClean="0"/>
              <a:t>походження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1 ДФУ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свіжої</a:t>
            </a:r>
            <a:r>
              <a:rPr lang="ru-RU" dirty="0" smtClean="0"/>
              <a:t> </a:t>
            </a:r>
            <a:r>
              <a:rPr lang="ru-RU" dirty="0" err="1" smtClean="0"/>
              <a:t>лікарської</a:t>
            </a:r>
            <a:r>
              <a:rPr lang="ru-RU" dirty="0" smtClean="0"/>
              <a:t> </a:t>
            </a:r>
            <a:r>
              <a:rPr lang="ru-RU" dirty="0" err="1" smtClean="0"/>
              <a:t>рослинної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, яка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70% </a:t>
            </a:r>
            <a:r>
              <a:rPr lang="ru-RU" dirty="0" err="1" smtClean="0"/>
              <a:t>віджатого</a:t>
            </a:r>
            <a:r>
              <a:rPr lang="ru-RU" dirty="0" smtClean="0"/>
              <a:t> соку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містить</a:t>
            </a:r>
            <a:r>
              <a:rPr lang="ru-RU" dirty="0" smtClean="0"/>
              <a:t> смол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слизу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Матричні</a:t>
            </a:r>
            <a:r>
              <a:rPr lang="ru-RU" dirty="0" smtClean="0"/>
              <a:t> настойки, </a:t>
            </a:r>
            <a:r>
              <a:rPr lang="ru-RU" dirty="0" err="1" smtClean="0"/>
              <a:t>виготовлені</a:t>
            </a:r>
            <a:r>
              <a:rPr lang="ru-RU" dirty="0" smtClean="0"/>
              <a:t> за методом 1 -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суміші</a:t>
            </a:r>
            <a:r>
              <a:rPr lang="ru-RU" dirty="0" smtClean="0"/>
              <a:t> </a:t>
            </a:r>
            <a:r>
              <a:rPr lang="ru-RU" dirty="0" err="1" smtClean="0"/>
              <a:t>рівних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віджатих</a:t>
            </a:r>
            <a:r>
              <a:rPr lang="ru-RU" dirty="0" smtClean="0"/>
              <a:t> </a:t>
            </a:r>
            <a:r>
              <a:rPr lang="ru-RU" dirty="0" err="1" smtClean="0"/>
              <a:t>соків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етанолу</a:t>
            </a:r>
            <a:r>
              <a:rPr lang="ru-RU" dirty="0" smtClean="0"/>
              <a:t> 90 % -</a:t>
            </a:r>
            <a:r>
              <a:rPr lang="ru-RU" dirty="0" err="1" smtClean="0"/>
              <a:t>вого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ТЕХНОЛОГ</a:t>
            </a:r>
            <a:r>
              <a:rPr lang="uk-UA" sz="2800" dirty="0" smtClean="0">
                <a:solidFill>
                  <a:schemeClr val="tx1"/>
                </a:solidFill>
              </a:rPr>
              <a:t>ІЯ МАТРИЧНОЇ НАСТОЙКИ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ЗА </a:t>
            </a:r>
            <a:r>
              <a:rPr lang="ru-RU" sz="2800" b="1" i="1" u="sng" dirty="0" smtClean="0">
                <a:solidFill>
                  <a:schemeClr val="tx1"/>
                </a:solidFill>
              </a:rPr>
              <a:t>МЕТОДОМ 1</a:t>
            </a:r>
            <a:r>
              <a:rPr lang="ru-RU" sz="2800" dirty="0" smtClean="0">
                <a:solidFill>
                  <a:schemeClr val="tx1"/>
                </a:solidFill>
              </a:rPr>
              <a:t> ЗГІДНО ДФУ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Технологія</a:t>
            </a:r>
            <a:r>
              <a:rPr lang="ru-RU" dirty="0" smtClean="0"/>
              <a:t>. </a:t>
            </a:r>
            <a:r>
              <a:rPr lang="ru-RU" dirty="0" err="1" smtClean="0"/>
              <a:t>Подрібнену</a:t>
            </a:r>
            <a:r>
              <a:rPr lang="ru-RU" dirty="0" smtClean="0"/>
              <a:t> </a:t>
            </a:r>
            <a:r>
              <a:rPr lang="ru-RU" dirty="0" err="1" smtClean="0"/>
              <a:t>лікарську</a:t>
            </a:r>
            <a:r>
              <a:rPr lang="ru-RU" dirty="0" smtClean="0"/>
              <a:t> </a:t>
            </a:r>
            <a:r>
              <a:rPr lang="ru-RU" dirty="0" err="1" smtClean="0"/>
              <a:t>рослинну</a:t>
            </a:r>
            <a:r>
              <a:rPr lang="ru-RU" dirty="0" smtClean="0"/>
              <a:t> </a:t>
            </a:r>
            <a:r>
              <a:rPr lang="ru-RU" dirty="0" err="1" smtClean="0"/>
              <a:t>сировину</a:t>
            </a:r>
            <a:r>
              <a:rPr lang="ru-RU" dirty="0" smtClean="0"/>
              <a:t> </a:t>
            </a:r>
            <a:r>
              <a:rPr lang="ru-RU" dirty="0" err="1" smtClean="0"/>
              <a:t>віджимають</a:t>
            </a:r>
            <a:r>
              <a:rPr lang="ru-RU" dirty="0" smtClean="0"/>
              <a:t>. </a:t>
            </a:r>
            <a:r>
              <a:rPr lang="ru-RU" dirty="0" err="1" smtClean="0"/>
              <a:t>Отриманий</a:t>
            </a:r>
            <a:r>
              <a:rPr lang="ru-RU" dirty="0" smtClean="0"/>
              <a:t> </a:t>
            </a:r>
            <a:r>
              <a:rPr lang="ru-RU" dirty="0" err="1" smtClean="0"/>
              <a:t>сік</a:t>
            </a:r>
            <a:r>
              <a:rPr lang="ru-RU" dirty="0" smtClean="0"/>
              <a:t> </a:t>
            </a:r>
            <a:r>
              <a:rPr lang="ru-RU" dirty="0" err="1" smtClean="0"/>
              <a:t>зважують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змішують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рівною</a:t>
            </a:r>
            <a:r>
              <a:rPr lang="ru-RU" dirty="0" smtClean="0"/>
              <a:t> за </a:t>
            </a:r>
            <a:r>
              <a:rPr lang="ru-RU" dirty="0" err="1" smtClean="0"/>
              <a:t>масою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етанолу</a:t>
            </a:r>
            <a:r>
              <a:rPr lang="ru-RU" dirty="0" smtClean="0"/>
              <a:t> 90 % -</a:t>
            </a:r>
            <a:r>
              <a:rPr lang="ru-RU" dirty="0" err="1" smtClean="0"/>
              <a:t>вого</a:t>
            </a:r>
            <a:r>
              <a:rPr lang="ru-RU" dirty="0" smtClean="0"/>
              <a:t>. </a:t>
            </a:r>
            <a:r>
              <a:rPr lang="ru-RU" dirty="0" err="1" smtClean="0"/>
              <a:t>Витримують</a:t>
            </a:r>
            <a:r>
              <a:rPr lang="ru-RU" dirty="0" smtClean="0"/>
              <a:t> в </a:t>
            </a:r>
            <a:r>
              <a:rPr lang="ru-RU" dirty="0" err="1" smtClean="0"/>
              <a:t>закритому</a:t>
            </a:r>
            <a:r>
              <a:rPr lang="ru-RU" dirty="0" smtClean="0"/>
              <a:t> </a:t>
            </a:r>
            <a:r>
              <a:rPr lang="ru-RU" dirty="0" err="1" smtClean="0"/>
              <a:t>контейнері</a:t>
            </a:r>
            <a:r>
              <a:rPr lang="ru-RU" dirty="0" smtClean="0"/>
              <a:t> при </a:t>
            </a:r>
            <a:r>
              <a:rPr lang="ru-RU" dirty="0" err="1" smtClean="0"/>
              <a:t>температурі</a:t>
            </a:r>
            <a:r>
              <a:rPr lang="ru-RU" dirty="0" smtClean="0"/>
              <a:t> не </a:t>
            </a:r>
            <a:r>
              <a:rPr lang="ru-RU" dirty="0" err="1" smtClean="0"/>
              <a:t>вище</a:t>
            </a:r>
            <a:r>
              <a:rPr lang="ru-RU" dirty="0" smtClean="0"/>
              <a:t> 20 ° С, </a:t>
            </a:r>
            <a:r>
              <a:rPr lang="ru-RU" dirty="0" err="1" smtClean="0"/>
              <a:t>протягом</a:t>
            </a:r>
            <a:r>
              <a:rPr lang="ru-RU" dirty="0" smtClean="0"/>
              <a:t> не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діб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фільтрують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Приготована</a:t>
            </a:r>
            <a:r>
              <a:rPr lang="ru-RU" dirty="0" smtClean="0"/>
              <a:t> </a:t>
            </a:r>
            <a:r>
              <a:rPr lang="ru-RU" dirty="0" err="1" smtClean="0"/>
              <a:t>матрична</a:t>
            </a:r>
            <a:r>
              <a:rPr lang="ru-RU" dirty="0" smtClean="0"/>
              <a:t> настойка – </a:t>
            </a:r>
            <a:r>
              <a:rPr lang="ru-RU" dirty="0" err="1" smtClean="0"/>
              <a:t>базисний</a:t>
            </a:r>
            <a:r>
              <a:rPr lang="ru-RU" dirty="0" smtClean="0"/>
              <a:t> </a:t>
            </a:r>
            <a:r>
              <a:rPr lang="ru-RU" dirty="0" err="1" smtClean="0"/>
              <a:t>гомеопатичний</a:t>
            </a:r>
            <a:r>
              <a:rPr lang="ru-RU" dirty="0" smtClean="0"/>
              <a:t> препарат, </a:t>
            </a:r>
            <a:r>
              <a:rPr lang="ru-RU" dirty="0" err="1" smtClean="0"/>
              <a:t>відпуску</a:t>
            </a:r>
            <a:r>
              <a:rPr lang="ru-RU" dirty="0" smtClean="0"/>
              <a:t> не </a:t>
            </a:r>
            <a:r>
              <a:rPr lang="ru-RU" dirty="0" err="1" smtClean="0"/>
              <a:t>підлягає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i="1" dirty="0" err="1" smtClean="0">
                <a:solidFill>
                  <a:schemeClr val="tx1"/>
                </a:solidFill>
              </a:rPr>
              <a:t>Матрична</a:t>
            </a:r>
            <a:r>
              <a:rPr lang="ru-RU" sz="3600" b="1" i="1" dirty="0" smtClean="0">
                <a:solidFill>
                  <a:schemeClr val="tx1"/>
                </a:solidFill>
              </a:rPr>
              <a:t> настойка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крапиви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err="1" smtClean="0">
                <a:solidFill>
                  <a:schemeClr val="tx1"/>
                </a:solidFill>
              </a:rPr>
              <a:t>жгучої</a:t>
            </a:r>
            <a:r>
              <a:rPr lang="ru-RU" sz="3600" b="1" i="1" dirty="0" smtClean="0">
                <a:solidFill>
                  <a:schemeClr val="tx1"/>
                </a:solidFill>
              </a:rPr>
              <a:t>– 5,0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i="1" dirty="0" err="1" smtClean="0">
                <a:solidFill>
                  <a:schemeClr val="tx1"/>
                </a:solidFill>
              </a:rPr>
              <a:t>Tincturae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err="1" smtClean="0">
                <a:solidFill>
                  <a:schemeClr val="tx1"/>
                </a:solidFill>
              </a:rPr>
              <a:t>maternae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</a:rPr>
              <a:t>Urtica</a:t>
            </a:r>
            <a:r>
              <a:rPr lang="en-US" sz="3600" b="1" i="1" dirty="0" smtClean="0">
                <a:solidFill>
                  <a:schemeClr val="tx1"/>
                </a:solidFill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</a:rPr>
              <a:t>urens</a:t>
            </a:r>
            <a:r>
              <a:rPr lang="ru-RU" sz="3600" b="1" i="1" dirty="0" smtClean="0">
                <a:solidFill>
                  <a:schemeClr val="tx1"/>
                </a:solidFill>
              </a:rPr>
              <a:t>– 5,0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286</TotalTime>
  <Words>3563</Words>
  <Application>Microsoft Office PowerPoint</Application>
  <PresentationFormat>Экран (4:3)</PresentationFormat>
  <Paragraphs>518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Бумажная</vt:lpstr>
      <vt:lpstr>ТЕХНОЛОГІЯ ЕКСТЕМПОРАЛЬНИХ ГОМЕОПАТИЧНИХ ЛІКАРСЬКИХ ЗАСОБІВ</vt:lpstr>
      <vt:lpstr>План лекції</vt:lpstr>
      <vt:lpstr>Розподіл гомеопатичних ЛЗ за лікарською формою</vt:lpstr>
      <vt:lpstr>Презентация PowerPoint</vt:lpstr>
      <vt:lpstr>Презентация PowerPoint</vt:lpstr>
      <vt:lpstr>АЛГОРИТМ ТЕХНОЛОГІЇ МАТРИЧНОЇ НАСТОЙКИ ЗА МЕТОДОМ  1 ЗГІДНО ДФУ</vt:lpstr>
      <vt:lpstr>Презентация PowerPoint</vt:lpstr>
      <vt:lpstr>ТЕХНОЛОГІЯ МАТРИЧНОЇ НАСТОЙКИ ЗА МЕТОДОМ 1 ЗГІДНО ДФУ</vt:lpstr>
      <vt:lpstr>Матрична настойка крапиви жгучої– 5,0 Tincturae maternae Urtica urens– 5,0</vt:lpstr>
      <vt:lpstr>Оформлення</vt:lpstr>
      <vt:lpstr>Контроль якості</vt:lpstr>
      <vt:lpstr>АЛГОРИТМ ТЕХНОЛОГІЇ МАТРИЧНОЇ НАСТОЙКИ ЗА МЕТОДОМ 2 ЗГІДНО ДФУ</vt:lpstr>
      <vt:lpstr>АЛГОРИТМ ТЕХНОЛОГІЇ МАТРИЧНОЇ НАСТОЙКИ ЗА МЕТОДОМ 3 ЗГІДНО ДФУ</vt:lpstr>
      <vt:lpstr>АЛГОРИТМ ТЕХНОЛОГІЇ МАТРИЧНОЇ НАСТОЙКИ ЗА МЕТОДОМ 4 ЗГІДНО ДФУ</vt:lpstr>
      <vt:lpstr>Презентация PowerPoint</vt:lpstr>
      <vt:lpstr>АЛГОРИТМ ТЕХНОЛОГІЇ рідких розведень (ПОТЕНЦІЙ)</vt:lpstr>
      <vt:lpstr>Rp.: Dilutio Alое X3 – 10,0         D. S. По 5-7 крапель за 30 хв до їжі</vt:lpstr>
      <vt:lpstr>Технологія</vt:lpstr>
      <vt:lpstr>Лицьовий бік паспорта письмового контролю (ППК)</vt:lpstr>
      <vt:lpstr>Оформлення до використання </vt:lpstr>
      <vt:lpstr>Rp.: Dilutio Rubus С3 – 10,0         D. S. По 7-10 крапель згідно до розкладу</vt:lpstr>
      <vt:lpstr>Технологія</vt:lpstr>
      <vt:lpstr>Лицьовий бік паспорта письмового контролю (ППК)</vt:lpstr>
      <vt:lpstr>Оформлення до використання </vt:lpstr>
      <vt:lpstr>Rp.: Dilutio Magnesium sulfuricum X3 – 10,0         D. S. По 10 крапель ввечері за 30 хв до їжі</vt:lpstr>
      <vt:lpstr>Технологія</vt:lpstr>
      <vt:lpstr>Лицьовий бік паспорта письмового контролю (ППК)</vt:lpstr>
      <vt:lpstr>Оформлення до використання </vt:lpstr>
      <vt:lpstr>АЛГОРИТМ ТЕХНОЛОГІЇ олій гомеопатичних</vt:lpstr>
      <vt:lpstr>Rp.: Oleum Alое 10 % – 5,0         D. S. Для змащування уражених поверхонь шкіри</vt:lpstr>
      <vt:lpstr>Технологія</vt:lpstr>
      <vt:lpstr>Лицьовий бік паспорта письмового контролю (ППК) </vt:lpstr>
      <vt:lpstr>Оформлення до використання </vt:lpstr>
      <vt:lpstr>Презентация PowerPoint</vt:lpstr>
      <vt:lpstr>АЛГОРИТМ ТЕХНОЛОГІЇ гранул гомеопатичних</vt:lpstr>
      <vt:lpstr>Rp.: Granulae Thuja C12 10,0          D. S. По 8 гранул 3 рази на день</vt:lpstr>
      <vt:lpstr>Технологія</vt:lpstr>
      <vt:lpstr>Лицьовий бік паспорта письмового контролю (ППК) </vt:lpstr>
      <vt:lpstr>Оформлення до використання </vt:lpstr>
      <vt:lpstr>Презентация PowerPoint</vt:lpstr>
      <vt:lpstr>Таблетки для гомеопатичного застосування </vt:lpstr>
      <vt:lpstr>Презентация PowerPoint</vt:lpstr>
      <vt:lpstr>АЛГОРИТМ ТЕХНОЛОГІЇ тритурацій гомеопатичних</vt:lpstr>
      <vt:lpstr>Rp.: Triruratio Borax C3 10,0          D. S. Вранці за 30 хв до їжі</vt:lpstr>
      <vt:lpstr>Технологія</vt:lpstr>
      <vt:lpstr>Лицьовий бік паспорта письмового контролю (ППК) </vt:lpstr>
      <vt:lpstr>Оформлення до використання </vt:lpstr>
      <vt:lpstr>Контроль якості гомеопатичних лікарських засобів</vt:lpstr>
      <vt:lpstr>Контроль якості гомеопатичних лікарських засобів</vt:lpstr>
      <vt:lpstr>Література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Irina</cp:lastModifiedBy>
  <cp:revision>41</cp:revision>
  <dcterms:created xsi:type="dcterms:W3CDTF">2017-11-07T14:16:16Z</dcterms:created>
  <dcterms:modified xsi:type="dcterms:W3CDTF">2018-03-05T14:54:28Z</dcterms:modified>
</cp:coreProperties>
</file>