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  <p:sldMasterId id="2147483778" r:id="rId9"/>
    <p:sldMasterId id="2147483791" r:id="rId10"/>
    <p:sldMasterId id="2147483804" r:id="rId11"/>
    <p:sldMasterId id="2147483817" r:id="rId12"/>
    <p:sldMasterId id="2147483830" r:id="rId13"/>
    <p:sldMasterId id="2147483856" r:id="rId14"/>
    <p:sldMasterId id="2147483869" r:id="rId15"/>
    <p:sldMasterId id="2147483882" r:id="rId16"/>
  </p:sldMasterIdLst>
  <p:notesMasterIdLst>
    <p:notesMasterId r:id="rId42"/>
  </p:notesMasterIdLst>
  <p:handoutMasterIdLst>
    <p:handoutMasterId r:id="rId43"/>
  </p:handoutMasterIdLst>
  <p:sldIdLst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1" r:id="rId34"/>
    <p:sldId id="332" r:id="rId35"/>
    <p:sldId id="269" r:id="rId36"/>
    <p:sldId id="270" r:id="rId37"/>
    <p:sldId id="271" r:id="rId38"/>
    <p:sldId id="333" r:id="rId39"/>
    <p:sldId id="334" r:id="rId40"/>
    <p:sldId id="30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700" kern="1200" baseline="300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0B7"/>
    <a:srgbClr val="D2383F"/>
    <a:srgbClr val="0000FF"/>
    <a:srgbClr val="CCECFF"/>
    <a:srgbClr val="E8E8EC"/>
    <a:srgbClr val="000000"/>
    <a:srgbClr val="C6E3E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3178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208000"/>
              </a:lnSpc>
              <a:defRPr sz="1200"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208000"/>
              </a:lnSpc>
              <a:defRPr sz="1200"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208000"/>
              </a:lnSpc>
              <a:defRPr sz="1200"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208000"/>
              </a:lnSpc>
              <a:defRPr sz="1200" smtClean="0"/>
            </a:lvl1pPr>
          </a:lstStyle>
          <a:p>
            <a:pPr>
              <a:defRPr/>
            </a:pPr>
            <a:fld id="{F6984E4D-906F-41A2-B453-3331F364375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133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noProof="0" smtClean="0"/>
              <a:t>Образец текста</a:t>
            </a:r>
          </a:p>
          <a:p>
            <a:pPr lvl="1"/>
            <a:r>
              <a:rPr lang="ru-RU" altLang="uk-UA" noProof="0" smtClean="0"/>
              <a:t>Второй уровень</a:t>
            </a:r>
          </a:p>
          <a:p>
            <a:pPr lvl="2"/>
            <a:r>
              <a:rPr lang="ru-RU" altLang="uk-UA" noProof="0" smtClean="0"/>
              <a:t>Третий уровень</a:t>
            </a:r>
          </a:p>
          <a:p>
            <a:pPr lvl="3"/>
            <a:r>
              <a:rPr lang="ru-RU" altLang="uk-UA" noProof="0" smtClean="0"/>
              <a:t>Четвертый уровень</a:t>
            </a:r>
          </a:p>
          <a:p>
            <a:pPr lvl="4"/>
            <a:r>
              <a:rPr lang="ru-RU" altLang="uk-UA" noProof="0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87571B-2213-46B8-A051-28A58253B39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12861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651174F9-B067-4189-8953-F83D8AA3B528}" type="slidenum">
              <a:rPr lang="ru-RU" altLang="uk-UA" sz="1200" baseline="0">
                <a:solidFill>
                  <a:schemeClr val="tx1"/>
                </a:solidFill>
              </a:rPr>
              <a:pPr algn="r">
                <a:lnSpc>
                  <a:spcPct val="100000"/>
                </a:lnSpc>
              </a:pPr>
              <a:t>3</a:t>
            </a:fld>
            <a:endParaRPr lang="ru-RU" altLang="uk-UA" sz="1200" baseline="0">
              <a:solidFill>
                <a:schemeClr val="tx1"/>
              </a:solidFill>
            </a:endParaRPr>
          </a:p>
        </p:txBody>
      </p:sp>
      <p:sp>
        <p:nvSpPr>
          <p:cNvPr id="2324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uk-UA" smtClean="0"/>
          </a:p>
        </p:txBody>
      </p:sp>
      <p:sp>
        <p:nvSpPr>
          <p:cNvPr id="23245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208000"/>
              </a:lnSpc>
              <a:spcBef>
                <a:spcPct val="0"/>
              </a:spcBef>
            </a:pPr>
            <a:fld id="{564A895F-076D-4616-B1EE-39B507C1984B}" type="slidenum">
              <a:rPr lang="ru-RU" altLang="uk-UA">
                <a:solidFill>
                  <a:srgbClr val="000000"/>
                </a:solidFill>
              </a:rPr>
              <a:pPr algn="r" eaLnBrk="1" hangingPunct="1">
                <a:lnSpc>
                  <a:spcPct val="208000"/>
                </a:lnSpc>
                <a:spcBef>
                  <a:spcPct val="0"/>
                </a:spcBef>
              </a:pPr>
              <a:t>3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8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E9068E43-0964-4AF3-8C8C-C412AE52039A}" type="slidenum">
              <a:rPr lang="ru-RU" altLang="uk-UA" sz="1200" baseline="0">
                <a:solidFill>
                  <a:schemeClr val="tx1"/>
                </a:solidFill>
              </a:rPr>
              <a:pPr algn="r">
                <a:lnSpc>
                  <a:spcPct val="100000"/>
                </a:lnSpc>
              </a:pPr>
              <a:t>4</a:t>
            </a:fld>
            <a:endParaRPr lang="ru-RU" altLang="uk-UA" sz="1200" baseline="0">
              <a:solidFill>
                <a:schemeClr val="tx1"/>
              </a:solidFill>
            </a:endParaRPr>
          </a:p>
        </p:txBody>
      </p:sp>
      <p:sp>
        <p:nvSpPr>
          <p:cNvPr id="2344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500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3450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208000"/>
              </a:lnSpc>
              <a:spcBef>
                <a:spcPct val="0"/>
              </a:spcBef>
            </a:pPr>
            <a:fld id="{36EBB845-4D72-489F-9020-06B566BB7D8C}" type="slidenum">
              <a:rPr lang="ru-RU" altLang="uk-UA">
                <a:solidFill>
                  <a:srgbClr val="000000"/>
                </a:solidFill>
              </a:rPr>
              <a:pPr algn="r" eaLnBrk="1" hangingPunct="1">
                <a:lnSpc>
                  <a:spcPct val="208000"/>
                </a:lnSpc>
                <a:spcBef>
                  <a:spcPct val="0"/>
                </a:spcBef>
              </a:pPr>
              <a:t>4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uk-UA" smtClean="0"/>
              <a:t>Гігантські ланцюговоподібні молекули ВМС по окремих ланках неоднорідні, мають дифільний характер. Окремі ланки складаються з атомних груп, що мають полярний характер. </a:t>
            </a:r>
            <a:r>
              <a:rPr lang="uk-UA" altLang="uk-UA" b="1" smtClean="0"/>
              <a:t>До числа полярних груп належать –СООН, -NН2, -ОН, і ін</a:t>
            </a:r>
            <a:r>
              <a:rPr lang="uk-UA" altLang="uk-UA" smtClean="0"/>
              <a:t>. Ці радикали добре взаємодіють з полярними рідинами (водою, спиртом і ін.) – гідратуються інакше кажучи, вони гідрофільні. Поряд з полярними макромолекула може містити </a:t>
            </a:r>
            <a:r>
              <a:rPr lang="uk-UA" altLang="uk-UA" b="1" smtClean="0"/>
              <a:t>неполярні гідрофобні</a:t>
            </a:r>
            <a:r>
              <a:rPr lang="uk-UA" altLang="uk-UA" smtClean="0"/>
              <a:t> </a:t>
            </a:r>
            <a:r>
              <a:rPr lang="uk-UA" altLang="uk-UA" b="1" smtClean="0"/>
              <a:t>радикали: -СН3, -СН2, -З6Н5 і ін</a:t>
            </a:r>
            <a:r>
              <a:rPr lang="uk-UA" altLang="uk-UA" smtClean="0"/>
              <a:t>., що можуть сольватуватися неполярними рідинами (бензол, петролейний ефір і т.п.), але не можуть гідратуватися.</a:t>
            </a:r>
            <a:br>
              <a:rPr lang="uk-UA" altLang="uk-UA" smtClean="0"/>
            </a:br>
            <a:r>
              <a:rPr lang="uk-UA" altLang="uk-UA" smtClean="0"/>
              <a:t>У природних ВМС майже завжди переважають полярні групи, тому, потрапляючи у воду, вони поводяться як гідрофільні речовини: чим більше полярних ділянок у молекулі ВМС, тим краще вони розчинні у воді.</a:t>
            </a:r>
            <a:endParaRPr lang="ru-RU" altLang="uk-UA" smtClean="0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8EC94-93E5-4CEE-B444-55D5FC055D67}" type="slidenum">
              <a:rPr kumimoji="0" lang="ru-RU" altLang="uk-U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kumimoji="0"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9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7CD2E-793D-42E3-8CCB-CF52B98E9B2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5361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97DF-32E8-411C-8B5B-137936DD316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14347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82353AAE-1C7E-4130-AD4A-E02FBFC30BC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420838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40386B6A-F1FB-4C98-ACF7-B26A2C4140A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598907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AF8F140-8BF4-4B7A-AE80-8253EDC4AE1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702044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C68909F6-BDE0-4D7B-BA7F-3B7AB286726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666189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8046600-E936-45C8-A7CC-9AF7FCFD45A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847577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C5F174D-AE89-4C6F-814E-AC880997E3D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412797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B2DA823-E9AC-470C-9FDB-9426B4CF946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157214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F4253DE-887D-4758-9832-84F59968077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616636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0263731F-138C-4FC7-8E0D-6F514039269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764461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B3A909D3-82C4-4EEA-8469-86E2F21468E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1630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88012-BCEC-44DD-8380-38FC6FE96E8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07370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BB63D82-65B5-4BE3-997C-ED2C9DA10F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62910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426AC169-ABF6-4F83-A228-D2D72F105F4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36944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58AABBAF-E1E6-41C0-AE4F-6A0EF3E41B6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62596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E0EA3596-2A21-4441-823F-B86FCCF8994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524281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C95DEDB7-3C73-44A2-AE73-E815F82AEF3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679841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EBA63088-C59D-4205-A800-2A1CFD01E98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480091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BC89CCB-6E03-4404-BF9F-F823BAD2F1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851882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88747DC8-E2ED-47BA-9C06-9C97B2C6BC7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42724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9133598E-A50C-41FA-BFA8-31DC94E3C8C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972853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658DD46-50BE-4B55-8A31-6627F3FA377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0473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B6CE-609B-45E7-9013-A6C52FE79E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218139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C243F03E-FD53-4AE3-BE5E-A9626212F1F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84469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8D58DE8-93B7-4CAA-9B31-D1B621E36F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227272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4C139EAE-04CD-4889-A73A-F236A37784B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545171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B87424D-693E-4FE4-B178-F29D60AE47E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745740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B52E50DC-2502-4D07-AB94-055DB740F8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206916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3D82C12B-440F-4C6D-BBEF-E40E52C753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24461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D94FC99F-D71A-4DDC-BA52-B0E9EACCA09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49379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007F4B6E-C55E-47BA-AFDB-72F299674A9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46548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263ED6C-636A-4D8D-BA09-F063DE7F40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37383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9F0C9B6-3A03-479C-B360-C07542AC947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0297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37E7-F54E-4B62-9BDC-E536A12304D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638473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31FF79E-20C8-4DCB-921A-6667E4AAD1A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160843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55643DEE-5246-4357-ABC0-DBE41086CA3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765638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11CDFCE-B635-4D2B-A790-1359BAE5E17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433839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838DFE31-1D4E-462D-8126-110FC2DE52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507237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36B5D7BB-1608-46AA-967D-516FF3B7260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1823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EE49D601-81D8-492C-AEEE-09F1DCE5417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011537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49D00505-9E59-4AF0-B3E4-63AEB59FBAB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253024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3656DFF1-10F2-49DF-9B09-1230711659B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749240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C47E4AD-A468-417D-9C62-E05E9DF6F37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929834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49810B20-9BB3-480A-829E-184B2C7B213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7207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6DAB8-2434-49B6-9700-B908F34BC1B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208188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6A1D715-22E0-44A4-891E-7355A9C02B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234358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C7B70D59-084D-4181-8D26-58EC8CA2B0B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665490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742DB6E-D1F3-430E-ADEE-5CB6040F987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42251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41CEF12-499F-478A-9F6A-C99B6D91A21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95196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99EFEE7-3C31-45F1-AB56-F7DD337E295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560445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F44B5B9-EA5D-451D-8EDA-3061B6924A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605088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C3B08E48-4547-4A2C-BE49-97BB4EADD7B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6077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1F143C8-C4FD-45D1-BD71-54B7B87414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815781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BB400ED1-02BD-4992-B6E8-D7B4F2A267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068842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D69B113-F833-494D-8C30-2072325854A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4538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FB94-C696-455D-A558-3C036732ADF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239346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6B7AEF5-9001-485A-8B07-4BBD628C54F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31763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A32B5B3-29C7-4509-A1D8-F1DEF743E59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119467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E353CA30-2095-4C01-969C-C2B0C5AC350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75915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B876B37F-2125-4448-A976-B75C116BCE5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66790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61EE039-3D03-4D38-9898-5F6C40F68A0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00358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DD0494C-CD64-4329-82D9-40095D5375E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368147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8AABC4BB-D800-4085-A6A4-08A1DA977F1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230819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FEDD0-B769-4D6A-88DA-B204362351C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173873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8514-4BAD-49C4-882E-8FA784563C1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881553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E3BE-68A2-4B12-BBD9-DBAB1DCC62C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6488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F712-97AB-4599-9C23-DEA93590A8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9565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ACAE-7DFD-414F-B18A-8F7830BA070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357636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225E-6D3A-463D-A35E-8003EFDA6C0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021027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2E26-C7CC-4EBC-BC07-97496F3F2D7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6933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CAAA-DC13-4628-9BC1-73DC7FB200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82492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3FDB-8D9D-436B-B458-71622B61146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363895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FA64E-2E2D-42FA-833E-56AA6C544FE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133100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5BB3E-8AF2-4389-BBB4-5C79CDA696F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22835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B8F79-52C2-43C2-BC8F-9E0947266B2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149116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11EB3-2AD4-407C-B8B2-0C335C1C913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71652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2703B08-E4E0-4AEC-9647-31B49F9B275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0844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776C-38AF-4C52-ABEC-7F127D439AE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407143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8B9EB558-AA2D-4FE7-A39C-4685ECA2BF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839643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7CB9824-C687-4EA8-96F4-1E7C7C3C27F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158502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41111F9D-AA70-4B4E-A382-C3D4F55C998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058591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370D2DD-02D7-4311-B933-01C7BE586A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379376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1E23310-D257-4DC9-BB94-062AD76EFD7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152383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E219070C-9AD9-4E75-85F4-91776B35D9C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290570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83BE013-9862-4ABC-8ADB-BBE94561999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83846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5CF087D-4886-4B5E-B704-EACB47F1F17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6510155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394F48BC-26E8-45BF-9FF1-0D641B39E2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562240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D8C0CDD9-845D-4F6F-9795-5E611917B05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2900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3AE1-6395-4A32-B100-5904D6E80E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887389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D358421-F418-4DAD-9E19-3219FB5BC4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04009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D8A038D0-D2C8-45B4-9799-D7434D14434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753626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DB5D451-BC98-4C78-B3B1-A24ACAEE425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613725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D29C28FC-23E6-40B0-8842-CCB13A7C6CC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590420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3B26B8B-FF0F-4835-92D7-CF5981EB73B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703937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F44CE24-CC6E-468E-86AA-F98D53B81B9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163238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0DF0F5D3-1292-408A-AEC6-1FF61008E84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310141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59C4A04D-D8ED-4EEB-8763-F1F67476FD8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66693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A6D16A5-D197-46AA-BBC3-482BF7B517E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77244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CCF7213-99A4-4AF9-87DC-8221FE677C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63580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402D-44A9-47AA-99E2-93311FD5425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15926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09F1A1F7-097B-4DE8-A96B-40CEF63BDE2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13261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46444064-A928-49B6-9782-3EB56493B90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131225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E4EC3244-02FA-4066-A055-2CA2266A208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6918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173D-ECE0-4677-AED5-7AE5A49D050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6076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3994-D558-4564-AF8B-FEB406F0CA1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9518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6D4F-4EB9-472F-B541-6C9BAC41816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98176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CBBF-D3BD-4C56-9A75-3ED1D38B4F9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2451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2131-B5B9-4D73-83C0-D155B6B0466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439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F321-A0E6-4238-84EA-69283DD75E7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76271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4224-7C0C-43CC-947D-60B4ABB437B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31272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53B3-409B-49DF-BC9B-F04C5F8CDC1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77716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70D98-5064-42B8-B892-B99CE46C333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43700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93EB-CA06-49A6-B31F-A76B9DD2E32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7910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28CA-7092-4811-A770-630E8AF2019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583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56C0-A023-4CA6-915B-02C43ABAFB4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18910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DC3F-1630-4E3C-BCC5-1F5A1A5FF2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94768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F995-82C5-4022-9189-2F3F15BC999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145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A0F2-DE04-4B8F-A2B3-076DB24596F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76160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EF66-BDBD-4331-B666-5EB6866E8B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98837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27AE-EF4F-4895-B260-8D0F425C22F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64903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E983-D690-48B4-8DA8-B01E55E7DAE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53158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69A3C-13E6-4B32-8099-C7C92F6E3DF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76739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lnSpc>
                    <a:spcPct val="208000"/>
                  </a:lnSpc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208000"/>
                  </a:lnSpc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uk-UA" altLang="uk-UA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7D2BC-A576-4B1E-BBF8-36F2128F8F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18748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2EB0-22CD-450A-A915-6A7C05144B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6172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C9ED5-9B02-41F0-9875-CF6118A2A4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4661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29AC-6594-49DC-BA98-622615CD2D4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4108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9C566-3F80-4597-A4F2-76899C263B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69157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1912-957B-4CB6-BD77-CDC67BE1B9F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33802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63DB-F61B-4283-8E79-7634848A3EE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4761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FFA5-69C3-4706-ADB0-3B317FA809D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8368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5C8EB-35E7-4F2F-BB93-F1408D2488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61618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2358-EAC8-4FE9-A094-1D910CFA957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38354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C2C1-9671-4FF0-94C9-7C62BD1E97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04055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DE735-15CB-4DE7-A1C0-D9443EE20F1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14769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C0CC-CB28-4B98-BA6E-6A2BC86545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7463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4399DD6-BFF7-4ECF-939B-B461140798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256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AC5D1-DFDF-4157-A1ED-835D8003B31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58178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53B04642-C6C6-4D11-B12B-8EA794001BD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56572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38859D63-3D26-4654-96F8-726AB211CC1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13095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DA974262-8213-44DA-B1FE-3EB077F367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45990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0CFEB9D1-B2A1-4581-9054-CA44AC87AEF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41406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BC07541F-CF6E-430D-8E1C-DFF81F24A3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02509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3F39D8D2-559D-4113-BD72-DDEFF273D66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89903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93F83B2A-9662-4FBE-AF2F-0E7564CB925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4716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96764EE-295A-443E-B3CA-89F986BDA7C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33517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45276677-D690-4903-B0DA-618172DC4B3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5518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182F22B-BD03-4EE4-90DB-07450ABE4B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256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0B9C-C019-4A22-8718-A8C5A16576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07660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236B0A0-5E8D-4F75-92BA-EF5D688A9E4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20635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30275078-26AC-4D82-9EF7-3CBB6DE8D1C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68697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D16C9238-FC0F-4B24-9B8D-672FDE4496D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7250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924756E2-D282-4853-8829-78CE63977FA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13985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0746EB11-D674-4F96-B704-F9CDE74D546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38274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7B23EA2-85D7-469C-9837-B0BBC1FA5E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3307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A5F0E70-85A4-4E74-8928-CEF00E9883B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85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523EA8A-8B87-4496-9A98-EDC20D476B4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63527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7640A6F-5144-456C-BB71-3151D8CEE51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19930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B927F237-684F-4E0E-B36C-B1092313B7E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0043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CD1B-A7BB-4DCC-8BE8-730E3B3AA7E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29230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09E3AF0-7279-4FC6-A287-667D659AB28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36997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E91367A-B126-4DB4-A33A-FC247600EF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60270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5EDCBA3E-F9CA-443A-8C28-2B8AD7090EE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37368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74DB3FF-C685-4B90-A8FB-89F41CDC182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971452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84CDA8FC-A322-42A2-8ACE-411D539BC99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46520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85E324B9-0DED-4B46-A152-9052AFFE37A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672622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B217965-06E9-48CA-B35A-FD9C2C23C9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910102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1FC9A53-A8FB-4976-887E-187AD1568D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217810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EBA4F5F5-FA84-451B-87CD-2285709622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46328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70AA6E50-3AB3-4789-B649-5D525A9E2E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7329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64F8-95D1-4A31-9709-3FB67CC0EF5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299526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B9CA7306-48BF-489F-8805-6D9ABB5CE72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421580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A463A79-15AB-454A-B90A-E617B119AB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95762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4BBC0CF-E969-44D3-B48C-6780FB4088C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91329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116065EA-6DF0-4CB2-8341-D904A7F5929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391318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607757C-3524-49A7-A07B-2333AD07F9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0414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C8496786-1AD5-4338-A764-2B2F01CF0F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565986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16B4032-D60B-4F28-A452-F51C633F15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290434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9CDE4CF-49E0-4A82-9A12-F420A71248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648667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2A30BF1-5B81-4475-8D4A-656B7194ED2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71308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E603CF44-60F5-413A-90FA-D0DEA5E33AE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0624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0F7F-62B8-471F-A164-3CE20281C97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876790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0B3683A8-4F8E-48CC-BA3B-FDAECD9D238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81824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09C933A-C932-42C1-BFAF-A404E976052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268890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4910F77-6E95-4D68-85CF-AC12941FAC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40901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2D8AE7F1-811B-44CB-AD67-760A23F9FF4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517031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900AAE8-BA66-436C-88ED-B18BE386CC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92336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AF1EF2A1-1E11-481F-B3E9-4BCA924E73D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538283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BC8A323E-81E1-4AE5-8179-1CB8CE16633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718823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31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58" name="Group 31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30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6" name="Line 1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7" name="Line 1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9" name="Line 1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0" name="Line 1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1" name="Line 1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4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1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8" name="Line 1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9" name="Line 1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1" name="Line 1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2" name="Line 1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3" name="Line 1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3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0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1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0" name="Line 1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1" name="Line 1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2" name="Line 1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3" name="Line 1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4" name="Line 1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5" name="Line 1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26" name="Line 1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2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1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2" name="Line 1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3" name="Line 1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4" name="Line 1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5" name="Line 1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6" name="Line 1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7" name="Line 1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18" name="Line 1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59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30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0" name="Line 1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1" name="Line 1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3" name="Line 1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4" name="Line 1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5" name="Line 1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0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2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15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2" name="Line 15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3" name="Line 1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5" name="Line 15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6" name="Line 15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7" name="Line 1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15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4" name="Line 16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5" name="Line 1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6" name="Line 1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7" name="Line 16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8" name="Line 16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9" name="Line 1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90" name="Line 1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7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16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6" name="Line 16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7" name="Line 1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8" name="Line 1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9" name="Line 17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0" name="Line 17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1" name="Line 1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82" name="Line 1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0" name="Group 309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30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4" name="Line 1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5" name="Line 1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7" name="Line 18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8" name="Line 1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9" name="Line 1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7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18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6" name="Line 18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7" name="Line 1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9" name="Line 19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0" name="Line 19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1" name="Line 1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9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8" name="Line 19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9" name="Line 1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0" name="Line 1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1" name="Line 20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2" name="Line 20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3" name="Line 2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54" name="Line 2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3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20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0" name="Line 20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1" name="Line 2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2" name="Line 2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3" name="Line 20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4" name="Line 21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5" name="Line 2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46" name="Line 2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1" name="Group 308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30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8" name="Line 2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9" name="Line 2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0" name="Line 2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1" name="Line 2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2" name="Line 2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3" name="Line 2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34" name="Line 2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2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0" name="Line 2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1" name="Line 2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2" name="Line 2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3" name="Line 2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4" name="Line 2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5" name="Line 2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26" name="Line 2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2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2" name="Line 2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3" name="Line 2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4" name="Line 2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5" name="Line 2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6" name="Line 2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7" name="Line 2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8" name="Line 2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10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2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4" name="Line 2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5" name="Line 2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6" name="Line 2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7" name="Line 2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" name="Line 2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9" name="Line 2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10" name="Line 2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  <p:grpSp>
              <p:nvGrpSpPr>
                <p:cNvPr id="62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30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2" name="Line 2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3" name="Line 2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" name="Line 2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" name="Line 2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" name="Line 2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" name="Line 2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8" name="Line 2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4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2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4" name="Line 2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5" name="Line 2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6" name="Line 2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7" name="Line 2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8" name="Line 2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9" name="Line 2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0" name="Line 2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2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6" name="Line 2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7" name="Line 2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8" name="Line 2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9" name="Line 2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0" name="Line 2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1" name="Line 2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82" name="Line 2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grpSp>
                <p:nvGrpSpPr>
                  <p:cNvPr id="6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2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8" name="Line 2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69" name="Line 2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0" name="Line 2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1" name="Line 2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2" name="Line 2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3" name="Line 2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74" name="Line 2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</p:grpSp>
          </p:grpSp>
          <p:grpSp>
            <p:nvGrpSpPr>
              <p:cNvPr id="38" name="Group 30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9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9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2" name="Line 29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Line 29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Line 29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5" name="Line 29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6" name="Line 29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7" name="Line 29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8" name="Line 2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9" name="Line 3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208000"/>
                  </a:lnSpc>
                  <a:defRPr/>
                </a:pPr>
                <a:endParaRPr lang="ru-RU" altLang="uk-UA" smtClean="0"/>
              </a:p>
            </p:txBody>
          </p:sp>
        </p:grpSp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7" name="Rectangle 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5" name="Rectangle 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3" name="Rectangle 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" name="Group 83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21" name="Rectangle 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4" name="Group 86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9" name="Rectangle 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" name="Group 89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7" name="Rectangle 9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pic>
        <p:nvPicPr>
          <p:cNvPr id="243" name="Picture 319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DAFFCA84-A84B-452C-9280-1E2908765FB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051592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FCE0E948-FAD9-4C18-BDA2-439B10B27BE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29995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08000"/>
              </a:lnSpc>
              <a:defRPr/>
            </a:lvl1pPr>
          </a:lstStyle>
          <a:p>
            <a:pPr>
              <a:defRPr/>
            </a:pPr>
            <a:fld id="{6A97DA9C-4408-4165-AD6F-E8CFB2CC0FE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2111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59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60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61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62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  <p:grpSp>
          <p:nvGrpSpPr>
            <p:cNvPr id="1033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35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36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37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38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39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40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041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 smtClean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 smtClean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aseline="0" smtClean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CB63C08-4839-49B2-8290-05D83A90C35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248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274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75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76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77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78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10249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250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51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52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53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54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55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56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0257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0077E51-6CAF-4C9F-87B3-DDD115EA8CC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  <p:sldLayoutId id="21474844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1272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1298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299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300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301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302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11273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1274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275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276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277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278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279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280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1281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D96BC16-39F4-42BC-BA83-CCB242E6FE3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2296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2322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23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24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25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26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12297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2298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299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00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01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02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03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04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2305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19F008C-51AE-49E2-9774-A5FFE6C7C7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3320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3346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47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48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49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50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13321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3322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23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24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25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26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27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28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3329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E6F1E22-BF7B-43C0-BFA0-EB10FD1F5CE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4344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4370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439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9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97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98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99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71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4390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91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92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93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94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72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4385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86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8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88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89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73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4380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81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82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83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84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74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4375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76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77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78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79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  <p:grpSp>
          <p:nvGrpSpPr>
            <p:cNvPr id="14345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4346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4368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69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47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4366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67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48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4364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65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49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4362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63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50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4360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61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51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4358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59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52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4356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57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14353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4354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14355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D6C2A31C-57DB-4BC4-9F1F-868E315A09C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5368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5394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95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96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97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98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15369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5370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71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72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73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74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75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76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5377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E42BFCB-29DF-45A3-A4DF-E7815AD361E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6392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6418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419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420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421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422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16393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6394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395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396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397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398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399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400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16401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A03443C-2BA1-471F-A329-222D602526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2056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2082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2107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08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09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10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11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83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2102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03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04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05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06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84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2097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98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99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00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101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85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2092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93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94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95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96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86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2087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88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8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9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9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  <p:grpSp>
          <p:nvGrpSpPr>
            <p:cNvPr id="2057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058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080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81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59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078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79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60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076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77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61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074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75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62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072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73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63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70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71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64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2068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69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2065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2066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2067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7EA4251-73EB-49AE-839A-B372A29B94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3080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3106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3131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32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33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34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35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107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3126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27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28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29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30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108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3121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22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23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24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25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109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116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17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18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19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20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110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111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12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13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14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15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  <p:grpSp>
          <p:nvGrpSpPr>
            <p:cNvPr id="3081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3082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04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05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083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102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03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084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100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101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085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098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099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086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096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097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087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094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095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088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092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093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3089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090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3091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A9F33F6-1B7B-4621-82C4-04F73F5430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4104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4130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5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5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57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58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59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31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50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51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52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53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54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32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45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46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4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48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49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33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40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41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42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43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44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34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5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36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37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38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39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  <p:grpSp>
          <p:nvGrpSpPr>
            <p:cNvPr id="4105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4106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28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29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07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26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27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08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24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25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09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22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23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10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20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21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11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18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19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12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16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17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  <p:grpSp>
            <p:nvGrpSpPr>
              <p:cNvPr id="4113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14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  <p:sp>
              <p:nvSpPr>
                <p:cNvPr id="4115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lnSpc>
                      <a:spcPct val="208000"/>
                    </a:lnSpc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208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uk-UA" altLang="uk-UA"/>
                </a:p>
              </p:txBody>
            </p:sp>
          </p:grpSp>
        </p:grpSp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 smtClean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 smtClean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aseline="0" smtClean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E94531B-369F-44E2-BEDF-0F192B220AC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5128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5154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55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56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57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58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5129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5130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31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32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33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34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35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36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5137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AD43150-B641-4D8E-BDF1-4434DF216EA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6152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6178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79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80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81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82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6153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6154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55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56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57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58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59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60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6161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DB77F9CD-3703-4D2D-B4D7-F2418BED6C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7176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7202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203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204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205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206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7177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7178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179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180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181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182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183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184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7185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1DDFF78-4EE5-41D5-BC32-96C92C6F40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8200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8226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27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28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29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30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8201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202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03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04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05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06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07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08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8209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4A8D01C-4016-4693-9B23-38DA283B7B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91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9224" name="Group 201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9250" name="Group 202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5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51" name="Group 208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8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52" name="Group 214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53" name="Group 220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54" name="Group 226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6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  <p:grpSp>
          <p:nvGrpSpPr>
            <p:cNvPr id="9225" name="Group 289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9226" name="Group 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7" name="Rectangle 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27" name="Group 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5" name="Rectangle 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28" name="Group 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3" name="Rectangle 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29" name="Group 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51" name="Rectangle 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30" name="Group 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9" name="Rectangle 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31" name="Group 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7" name="Rectangle 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32" name="Group 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5" name="Rectangle 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  <p:grpSp>
            <p:nvGrpSpPr>
              <p:cNvPr id="9233" name="Group 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  <p:sp>
              <p:nvSpPr>
                <p:cNvPr id="1043" name="Rectangle 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aseline="30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208000"/>
                    </a:lnSpc>
                    <a:defRPr/>
                  </a:pPr>
                  <a:endParaRPr lang="ru-RU" altLang="uk-UA" smtClean="0"/>
                </a:p>
              </p:txBody>
            </p:sp>
          </p:grpSp>
        </p:grpSp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aseline="0">
                <a:solidFill>
                  <a:srgbClr val="22659C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22659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516397D-FEA0-4130-8984-6FDCEC12929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0" name="Rectangle 84"/>
          <p:cNvSpPr>
            <a:spLocks noChangeArrowheads="1"/>
          </p:cNvSpPr>
          <p:nvPr/>
        </p:nvSpPr>
        <p:spPr bwMode="auto">
          <a:xfrm>
            <a:off x="611188" y="476250"/>
            <a:ext cx="77057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uk-UA" sz="2800" b="1" baseline="0">
                <a:solidFill>
                  <a:srgbClr val="1811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ver Gothic" pitchFamily="34" charset="0"/>
              </a:rPr>
              <a:t>НАЦИОНАЛЬНЫЙ ФАРМАЦЕВТИЧЕСКИЙ  УНИВЕРСИТЕТ</a:t>
            </a:r>
            <a:endParaRPr lang="en-US" altLang="uk-UA" sz="2800" b="1" baseline="0">
              <a:solidFill>
                <a:srgbClr val="18116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ver Gothic" pitchFamily="34" charset="0"/>
            </a:endParaRPr>
          </a:p>
        </p:txBody>
      </p:sp>
      <p:sp>
        <p:nvSpPr>
          <p:cNvPr id="34901" name="Rectangle 85"/>
          <p:cNvSpPr>
            <a:spLocks noChangeArrowheads="1"/>
          </p:cNvSpPr>
          <p:nvPr/>
        </p:nvSpPr>
        <p:spPr bwMode="auto">
          <a:xfrm>
            <a:off x="468313" y="1268413"/>
            <a:ext cx="8280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uk-UA" sz="3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Кафедра аптечной технологии лекарств им. Д.П. </a:t>
            </a:r>
            <a:r>
              <a:rPr lang="ru-RU" altLang="uk-UA" sz="32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Сал</a:t>
            </a:r>
            <a:r>
              <a:rPr lang="uk-UA" altLang="uk-UA" sz="32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о</a:t>
            </a:r>
            <a:endParaRPr lang="ru-RU" altLang="uk-UA" sz="3200" baseline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34902" name="Rectangle 86"/>
          <p:cNvSpPr>
            <a:spLocks noChangeArrowheads="1"/>
          </p:cNvSpPr>
          <p:nvPr/>
        </p:nvSpPr>
        <p:spPr bwMode="auto">
          <a:xfrm>
            <a:off x="1547813" y="3392488"/>
            <a:ext cx="56165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uk-UA" sz="2400" baseline="0">
                <a:solidFill>
                  <a:srgbClr val="6666FF"/>
                </a:solidFill>
                <a:latin typeface="Maiandra GD" pitchFamily="34" charset="0"/>
              </a:rPr>
              <a:t>Лекция для студентов специальности «Фармация»</a:t>
            </a:r>
          </a:p>
        </p:txBody>
      </p:sp>
      <p:sp>
        <p:nvSpPr>
          <p:cNvPr id="34903" name="Rectangle 87"/>
          <p:cNvSpPr>
            <a:spLocks noChangeArrowheads="1"/>
          </p:cNvSpPr>
          <p:nvPr/>
        </p:nvSpPr>
        <p:spPr bwMode="auto">
          <a:xfrm>
            <a:off x="1474788" y="2519363"/>
            <a:ext cx="568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altLang="uk-UA" sz="6600" baseline="0">
                <a:solidFill>
                  <a:srgbClr val="F2F2F2"/>
                </a:solidFill>
                <a:latin typeface="Monotype Corsiva" panose="03010101010201010101" pitchFamily="66" charset="0"/>
              </a:rPr>
              <a:t>Растворы ВМС.</a:t>
            </a:r>
            <a:endParaRPr lang="ru-RU" altLang="uk-UA" sz="4400" baseline="0">
              <a:solidFill>
                <a:srgbClr val="F2F2F2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 advTm="790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00" grpId="0"/>
      <p:bldP spid="34901" grpId="0"/>
      <p:bldP spid="34902" grpId="0"/>
      <p:bldP spid="349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uk-UA" sz="2400" b="1" i="1" smtClean="0">
                <a:cs typeface="Arial" panose="020B0604020202020204" pitchFamily="34" charset="0"/>
              </a:rPr>
              <a:t>1. КЛАССИФИКАЦИЯ   И ХАРАКТЕРИСТИКА ВЫСОКОМОЛЕКУЛЯРНЫХ</a:t>
            </a:r>
            <a:br>
              <a:rPr lang="ru-RU" altLang="uk-UA" sz="2400" b="1" i="1" smtClean="0">
                <a:cs typeface="Arial" panose="020B0604020202020204" pitchFamily="34" charset="0"/>
              </a:rPr>
            </a:br>
            <a:r>
              <a:rPr lang="ru-RU" altLang="uk-UA" sz="2400" b="1" i="1" smtClean="0">
                <a:cs typeface="Arial" panose="020B0604020202020204" pitchFamily="34" charset="0"/>
              </a:rPr>
              <a:t>СОЕДИНЕНИЙ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959350" y="2806700"/>
            <a:ext cx="3429000" cy="762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uk-UA" sz="2400" baseline="0"/>
              <a:t>неограниченно </a:t>
            </a:r>
          </a:p>
          <a:p>
            <a:pPr>
              <a:lnSpc>
                <a:spcPct val="100000"/>
              </a:lnSpc>
            </a:pPr>
            <a:r>
              <a:rPr lang="ru-RU" altLang="uk-UA" sz="2400" baseline="0"/>
              <a:t>набухающие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959350" y="1768475"/>
            <a:ext cx="3429000" cy="8382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uk-UA" sz="2400" baseline="0"/>
              <a:t>ограниченно набухающие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048000" y="2641600"/>
            <a:ext cx="7826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3830638" y="2138363"/>
            <a:ext cx="1109662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3810000" y="2093913"/>
            <a:ext cx="0" cy="10937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3810000" y="3135313"/>
            <a:ext cx="11096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0649" name="Line 31"/>
          <p:cNvSpPr>
            <a:spLocks noChangeShapeType="1"/>
          </p:cNvSpPr>
          <p:nvPr/>
        </p:nvSpPr>
        <p:spPr bwMode="auto">
          <a:xfrm>
            <a:off x="685800" y="1628775"/>
            <a:ext cx="7848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85800" y="2147888"/>
            <a:ext cx="2590800" cy="9144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uk-UA" sz="500" b="1" baseline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По способности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к растворению</a:t>
            </a:r>
            <a:endParaRPr lang="ru-RU" altLang="uk-UA" sz="1800" baseline="0">
              <a:solidFill>
                <a:srgbClr val="000000"/>
              </a:solidFill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468313" y="3694113"/>
            <a:ext cx="8424862" cy="10731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uk-UA" sz="500" b="1" baseline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				Свойства ВМС зависят от:</a:t>
            </a:r>
          </a:p>
          <a:p>
            <a:pPr algn="just">
              <a:spcBef>
                <a:spcPct val="0"/>
              </a:spcBef>
              <a:buSzTx/>
              <a:buFontTx/>
              <a:buChar char="•"/>
            </a:pPr>
            <a:r>
              <a:rPr lang="ru-RU" altLang="uk-UA" sz="1800" b="1" baseline="0">
                <a:solidFill>
                  <a:srgbClr val="000000"/>
                </a:solidFill>
              </a:rPr>
              <a:t>размера молекул</a:t>
            </a:r>
          </a:p>
          <a:p>
            <a:pPr algn="just">
              <a:spcBef>
                <a:spcPct val="0"/>
              </a:spcBef>
              <a:buSzTx/>
              <a:buFontTx/>
              <a:buChar char="•"/>
            </a:pPr>
            <a:r>
              <a:rPr lang="ru-RU" altLang="uk-UA" sz="1800" b="1" baseline="0">
                <a:solidFill>
                  <a:srgbClr val="000000"/>
                </a:solidFill>
              </a:rPr>
              <a:t>формы молекул (линейная, сферическая, плоскостная, трехмерная).</a:t>
            </a:r>
            <a:endParaRPr lang="ru-RU" altLang="uk-UA" sz="1800" baseline="0">
              <a:solidFill>
                <a:srgbClr val="000000"/>
              </a:solidFill>
            </a:endParaRPr>
          </a:p>
        </p:txBody>
      </p:sp>
      <p:pic>
        <p:nvPicPr>
          <p:cNvPr id="240652" name="Picture 2" descr="История изобретения Виктора Петрика. ПОЛИТИКУ нет: новости, политика, народовластие. Проект ЭДЕ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816475"/>
            <a:ext cx="1527175" cy="2041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4" name="Picture 4" descr="SciDaily Graphene Crumpling Forms Artificial Muscle - Pag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4830763"/>
            <a:ext cx="25368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5" name="Picture 2" descr="наука о полимера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857750"/>
            <a:ext cx="2005012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1" grpId="0" animBg="1"/>
      <p:bldP spid="35856" grpId="0" animBg="1"/>
      <p:bldP spid="35862" grpId="0" animBg="1"/>
      <p:bldP spid="35863" grpId="0" animBg="1"/>
      <p:bldP spid="35864" grpId="0" animBg="1"/>
      <p:bldP spid="19" grpId="0" build="p" animBg="1"/>
      <p:bldP spid="2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720725"/>
          </a:xfrm>
        </p:spPr>
        <p:txBody>
          <a:bodyPr/>
          <a:lstStyle/>
          <a:p>
            <a:pPr eaLnBrk="1" hangingPunct="1"/>
            <a:r>
              <a:rPr lang="ru-RU" altLang="uk-UA" sz="2400" b="1" i="1" smtClean="0">
                <a:cs typeface="Arial" panose="020B0604020202020204" pitchFamily="34" charset="0"/>
              </a:rPr>
              <a:t>2. ХАРАКТЕРИСТИКА  ВМС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14313" y="714375"/>
            <a:ext cx="8785225" cy="1138238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398463"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uk-UA" sz="1700" baseline="0">
                <a:solidFill>
                  <a:srgbClr val="FFFFFF"/>
                </a:solidFill>
              </a:rPr>
              <a:t>Молекулы ВМС имеют дифильный характер, так как содержат полярные </a:t>
            </a:r>
            <a:endParaRPr lang="ru-RU" altLang="uk-UA" sz="1700" baseline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uk-UA" sz="1700" b="1" baseline="0">
                <a:solidFill>
                  <a:srgbClr val="FFFFFF"/>
                </a:solidFill>
              </a:rPr>
              <a:t>(–COOH, –NH</a:t>
            </a:r>
            <a:r>
              <a:rPr lang="en-US" altLang="uk-UA" sz="1700" b="1" baseline="-30000">
                <a:solidFill>
                  <a:srgbClr val="FFFFFF"/>
                </a:solidFill>
              </a:rPr>
              <a:t>2</a:t>
            </a:r>
            <a:r>
              <a:rPr lang="ru-RU" altLang="uk-UA" sz="1700" b="1" baseline="0">
                <a:solidFill>
                  <a:srgbClr val="FFFFFF"/>
                </a:solidFill>
              </a:rPr>
              <a:t>,</a:t>
            </a:r>
            <a:r>
              <a:rPr lang="en-US" altLang="uk-UA" sz="1700" b="1">
                <a:solidFill>
                  <a:srgbClr val="FFFFFF"/>
                </a:solidFill>
              </a:rPr>
              <a:t> </a:t>
            </a:r>
            <a:r>
              <a:rPr lang="en-US" altLang="uk-UA" sz="1700" b="1" baseline="0">
                <a:solidFill>
                  <a:srgbClr val="FFFFFF"/>
                </a:solidFill>
              </a:rPr>
              <a:t>–OH и др.)</a:t>
            </a:r>
            <a:r>
              <a:rPr lang="en-US" altLang="uk-UA" sz="1700">
                <a:solidFill>
                  <a:srgbClr val="FFFFFF"/>
                </a:solidFill>
              </a:rPr>
              <a:t> </a:t>
            </a:r>
            <a:r>
              <a:rPr lang="en-US" altLang="uk-UA" sz="1700" baseline="0">
                <a:solidFill>
                  <a:srgbClr val="FFFFFF"/>
                </a:solidFill>
              </a:rPr>
              <a:t>и неполярные</a:t>
            </a:r>
            <a:r>
              <a:rPr lang="en-US" altLang="uk-UA" sz="1700">
                <a:solidFill>
                  <a:srgbClr val="FFFFFF"/>
                </a:solidFill>
              </a:rPr>
              <a:t> </a:t>
            </a:r>
            <a:r>
              <a:rPr lang="en-US" altLang="uk-UA" sz="1700" b="1" baseline="0">
                <a:solidFill>
                  <a:srgbClr val="FFFFFF"/>
                </a:solidFill>
              </a:rPr>
              <a:t>(–CH</a:t>
            </a:r>
            <a:r>
              <a:rPr lang="en-US" altLang="uk-UA" sz="1700" b="1" baseline="-25000">
                <a:solidFill>
                  <a:srgbClr val="FFFFFF"/>
                </a:solidFill>
              </a:rPr>
              <a:t>3</a:t>
            </a:r>
            <a:r>
              <a:rPr lang="en-US" altLang="uk-UA" sz="1700" b="1" baseline="0">
                <a:solidFill>
                  <a:srgbClr val="FFFFFF"/>
                </a:solidFill>
              </a:rPr>
              <a:t>, –CH</a:t>
            </a:r>
            <a:r>
              <a:rPr lang="en-US" altLang="uk-UA" sz="1700" b="1" baseline="-25000">
                <a:solidFill>
                  <a:srgbClr val="FFFFFF"/>
                </a:solidFill>
              </a:rPr>
              <a:t>2</a:t>
            </a:r>
            <a:r>
              <a:rPr lang="en-US" altLang="uk-UA" sz="1700" b="1" baseline="0">
                <a:solidFill>
                  <a:srgbClr val="FFFFFF"/>
                </a:solidFill>
              </a:rPr>
              <a:t>, –C</a:t>
            </a:r>
            <a:r>
              <a:rPr lang="en-US" altLang="uk-UA" sz="1700" b="1" baseline="-25000">
                <a:solidFill>
                  <a:srgbClr val="FFFFFF"/>
                </a:solidFill>
              </a:rPr>
              <a:t>6</a:t>
            </a:r>
            <a:r>
              <a:rPr lang="en-US" altLang="uk-UA" sz="1700" b="1" baseline="0">
                <a:solidFill>
                  <a:srgbClr val="FFFFFF"/>
                </a:solidFill>
              </a:rPr>
              <a:t>H</a:t>
            </a:r>
            <a:r>
              <a:rPr lang="en-US" altLang="uk-UA" sz="1700" b="1" baseline="-25000">
                <a:solidFill>
                  <a:srgbClr val="FFFFFF"/>
                </a:solidFill>
              </a:rPr>
              <a:t>5</a:t>
            </a:r>
            <a:r>
              <a:rPr lang="en-US" altLang="uk-UA" sz="1700" b="1" baseline="0">
                <a:solidFill>
                  <a:srgbClr val="FFFFFF"/>
                </a:solidFill>
              </a:rPr>
              <a:t>)</a:t>
            </a:r>
            <a:r>
              <a:rPr lang="ru-RU" altLang="uk-UA" sz="1700" baseline="0">
                <a:solidFill>
                  <a:srgbClr val="FFFFFF"/>
                </a:solidFill>
              </a:rPr>
              <a:t> </a:t>
            </a:r>
            <a:r>
              <a:rPr lang="en-US" altLang="uk-UA" sz="1700" baseline="0">
                <a:solidFill>
                  <a:srgbClr val="FFFFFF"/>
                </a:solidFill>
              </a:rPr>
              <a:t>функциональные группы</a:t>
            </a:r>
            <a:r>
              <a:rPr lang="ru-RU" altLang="uk-UA" sz="1700" baseline="0">
                <a:solidFill>
                  <a:srgbClr val="FFFFFF"/>
                </a:solidFill>
              </a:rPr>
              <a:t>.</a:t>
            </a:r>
            <a:r>
              <a:rPr lang="en-US" altLang="uk-UA" sz="1700">
                <a:solidFill>
                  <a:srgbClr val="FFFFFF"/>
                </a:solidFill>
              </a:rPr>
              <a:t>.</a:t>
            </a:r>
            <a:r>
              <a:rPr lang="en-US" altLang="uk-UA" sz="1700" baseline="0">
                <a:solidFill>
                  <a:srgbClr val="FFFFFF"/>
                </a:solidFill>
              </a:rPr>
              <a:t>Чем больше полярных радикалов в молекуле ВМС, тем лучше оно растворимо.</a:t>
            </a:r>
            <a:r>
              <a:rPr lang="ru-RU" altLang="uk-UA" sz="1700" baseline="0">
                <a:solidFill>
                  <a:srgbClr val="FFFFFF"/>
                </a:solidFill>
              </a:rPr>
              <a:t>Растворимость ВМС зависит от величины и формы их молекул.</a:t>
            </a:r>
            <a:r>
              <a:rPr lang="en-US" altLang="uk-UA" sz="1700" baseline="0">
                <a:solidFill>
                  <a:srgbClr val="424262"/>
                </a:solidFill>
              </a:rPr>
              <a:t> </a:t>
            </a:r>
          </a:p>
        </p:txBody>
      </p:sp>
      <p:sp>
        <p:nvSpPr>
          <p:cNvPr id="241668" name="Line 5"/>
          <p:cNvSpPr>
            <a:spLocks noChangeShapeType="1"/>
          </p:cNvSpPr>
          <p:nvPr/>
        </p:nvSpPr>
        <p:spPr bwMode="auto">
          <a:xfrm>
            <a:off x="395288" y="1052513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1857375"/>
            <a:ext cx="9144000" cy="42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200" b="1" baseline="0">
                <a:solidFill>
                  <a:srgbClr val="FFFFFF"/>
                </a:solidFill>
              </a:rPr>
              <a:t>Форма молекул ВМС</a:t>
            </a:r>
            <a:r>
              <a:rPr lang="en-US" altLang="uk-UA" sz="2000" b="1" baseline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214313" y="4857750"/>
            <a:ext cx="3929062" cy="2000250"/>
          </a:xfrm>
          <a:prstGeom prst="wedgeRoundRectCallout">
            <a:avLst>
              <a:gd name="adj1" fmla="val -34384"/>
              <a:gd name="adj2" fmla="val -73366"/>
              <a:gd name="adj3" fmla="val 16667"/>
            </a:avLst>
          </a:prstGeom>
          <a:solidFill>
            <a:schemeClr val="fol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8000" rIns="18000" bIns="18000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i="1" baseline="0">
                <a:solidFill>
                  <a:srgbClr val="000000"/>
                </a:solidFill>
              </a:rPr>
              <a:t>гемоглобин, гликоген, пепсин, трипсин, панкреатин и др.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i="1" baseline="0">
                <a:solidFill>
                  <a:srgbClr val="000000"/>
                </a:solidFill>
              </a:rPr>
              <a:t>Порошкообразные вещества, при растворении почти не набухают, образуют подобные истинным растворы, имеют небольшую вязкость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857750" y="4500563"/>
            <a:ext cx="4071938" cy="2357437"/>
          </a:xfrm>
          <a:prstGeom prst="wedgeRoundRectCallout">
            <a:avLst>
              <a:gd name="adj1" fmla="val 35574"/>
              <a:gd name="adj2" fmla="val -74509"/>
              <a:gd name="adj3" fmla="val 16667"/>
            </a:avLst>
          </a:prstGeom>
          <a:solidFill>
            <a:schemeClr val="fol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8000" rIns="18000" bIns="18000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ru-RU" altLang="uk-UA" sz="1700" i="1" baseline="0">
                <a:solidFill>
                  <a:srgbClr val="000000"/>
                </a:solidFill>
              </a:rPr>
              <a:t>крахмал, камеди, желатин, целлюлоза и ее производные, коллаген, натрия полиакрилат и др. очень сильно набухают, образуют высоковязкие растворы, не подчиняются законам, свойственным растворам низкомолекулярных веществ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rot="-1562484" flipH="1" flipV="1">
            <a:off x="2781300" y="2203450"/>
            <a:ext cx="1319213" cy="284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lg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rot="1562484" flipV="1">
            <a:off x="4991100" y="2273300"/>
            <a:ext cx="1308100" cy="2619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lg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1674" name="Text Box 8"/>
          <p:cNvSpPr txBox="1">
            <a:spLocks noChangeArrowheads="1"/>
          </p:cNvSpPr>
          <p:nvPr/>
        </p:nvSpPr>
        <p:spPr bwMode="auto">
          <a:xfrm>
            <a:off x="0" y="2500313"/>
            <a:ext cx="4102100" cy="2063750"/>
          </a:xfrm>
          <a:prstGeom prst="rect">
            <a:avLst/>
          </a:prstGeom>
          <a:solidFill>
            <a:schemeClr val="fol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Глобуллярная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(сферическая, т.н. изодиаметрическая)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 – неограниченно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 набухающие ВМС</a:t>
            </a:r>
            <a:br>
              <a:rPr lang="ru-RU" altLang="uk-UA" sz="1800" baseline="0">
                <a:solidFill>
                  <a:srgbClr val="000000"/>
                </a:solidFill>
              </a:rPr>
            </a:br>
            <a:endParaRPr lang="ru-RU" altLang="uk-UA" sz="1800" baseline="0">
              <a:solidFill>
                <a:srgbClr val="000000"/>
              </a:solidFill>
            </a:endParaRPr>
          </a:p>
        </p:txBody>
      </p:sp>
      <p:sp>
        <p:nvSpPr>
          <p:cNvPr id="241675" name="Text Box 9"/>
          <p:cNvSpPr txBox="1">
            <a:spLocks noChangeArrowheads="1"/>
          </p:cNvSpPr>
          <p:nvPr/>
        </p:nvSpPr>
        <p:spPr bwMode="auto">
          <a:xfrm>
            <a:off x="4500563" y="2500313"/>
            <a:ext cx="4319587" cy="2016125"/>
          </a:xfrm>
          <a:prstGeom prst="rect">
            <a:avLst/>
          </a:prstGeom>
          <a:solidFill>
            <a:schemeClr val="fol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Фибриллярная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(линейная,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слаборазветвленная, т.н. анизодиаметрическая)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 – ограниченно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набухающие ВМС</a:t>
            </a:r>
          </a:p>
        </p:txBody>
      </p:sp>
      <p:sp>
        <p:nvSpPr>
          <p:cNvPr id="241676" name="Прямоугольник 15"/>
          <p:cNvSpPr>
            <a:spLocks noChangeArrowheads="1"/>
          </p:cNvSpPr>
          <p:nvPr/>
        </p:nvSpPr>
        <p:spPr bwMode="auto">
          <a:xfrm>
            <a:off x="0" y="0"/>
            <a:ext cx="3000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  <p:pic>
        <p:nvPicPr>
          <p:cNvPr id="241677" name="Picture 2" descr="История изобретения Виктора Петрика. ПОЛИТИКУ нет: новости, политика, народовластие. Проект ЭДЕ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571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428875"/>
            <a:ext cx="1857375" cy="2147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2266950" y="4654550"/>
            <a:ext cx="0" cy="12239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140200" y="3284538"/>
            <a:ext cx="3603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3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400" b="1" i="1" smtClean="0">
                <a:cs typeface="Arial" panose="020B0604020202020204" pitchFamily="34" charset="0"/>
              </a:rPr>
              <a:t>2. ХАРАКТЕРИСТИКА  ВМС</a:t>
            </a:r>
            <a:br>
              <a:rPr lang="ru-RU" altLang="uk-UA" sz="2400" b="1" i="1" smtClean="0">
                <a:cs typeface="Arial" panose="020B0604020202020204" pitchFamily="34" charset="0"/>
              </a:rPr>
            </a:br>
            <a:endParaRPr lang="ru-RU" altLang="uk-UA" sz="2400" b="1" i="1" smtClean="0">
              <a:cs typeface="Arial" panose="020B0604020202020204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uk-UA" sz="2600" b="1" i="1" baseline="0">
                <a:solidFill>
                  <a:srgbClr val="FFFFFF"/>
                </a:solidFill>
              </a:rPr>
              <a:t>Процесс растворения ВМС происходит в 2 стадии:</a:t>
            </a:r>
            <a:endParaRPr lang="en-US" altLang="uk-UA" sz="2600" baseline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287338" y="5878513"/>
            <a:ext cx="3959225" cy="83661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600" b="1" i="1" baseline="0">
                <a:solidFill>
                  <a:srgbClr val="000000"/>
                </a:solidFill>
              </a:rPr>
              <a:t>II. Растворение</a:t>
            </a:r>
            <a:r>
              <a:rPr lang="ru-RU" altLang="uk-UA" sz="1600" baseline="0">
                <a:solidFill>
                  <a:srgbClr val="000000"/>
                </a:solidFill>
              </a:rPr>
              <a:t> – диффузия молекул ВМС в растворитель после разрушения межмолекулярных связей</a:t>
            </a:r>
            <a:endParaRPr lang="ru-RU" altLang="uk-UA" sz="1600" b="1" i="1" baseline="0">
              <a:solidFill>
                <a:srgbClr val="000000"/>
              </a:solidFill>
            </a:endParaRP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500563" y="2574925"/>
            <a:ext cx="0" cy="24336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4500563" y="2574925"/>
            <a:ext cx="468312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4500563" y="5008563"/>
            <a:ext cx="468312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3722" name="Line 22"/>
          <p:cNvSpPr>
            <a:spLocks noChangeShapeType="1"/>
          </p:cNvSpPr>
          <p:nvPr/>
        </p:nvSpPr>
        <p:spPr bwMode="auto">
          <a:xfrm>
            <a:off x="395288" y="1268413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87338" y="1990725"/>
            <a:ext cx="3959225" cy="3081338"/>
            <a:chOff x="181" y="1254"/>
            <a:chExt cx="2494" cy="1941"/>
          </a:xfrm>
        </p:grpSpPr>
        <p:sp>
          <p:nvSpPr>
            <p:cNvPr id="243735" name="Rectangle 15"/>
            <p:cNvSpPr>
              <a:spLocks noChangeArrowheads="1"/>
            </p:cNvSpPr>
            <p:nvPr/>
          </p:nvSpPr>
          <p:spPr bwMode="auto">
            <a:xfrm>
              <a:off x="181" y="1254"/>
              <a:ext cx="2494" cy="1941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ru-RU" altLang="uk-UA" sz="1600" b="1" i="1" baseline="0">
                <a:solidFill>
                  <a:srgbClr val="000000"/>
                </a:solidFill>
              </a:endParaRPr>
            </a:p>
          </p:txBody>
        </p:sp>
        <p:pic>
          <p:nvPicPr>
            <p:cNvPr id="243736" name="Picture 26" descr="_набухание_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526"/>
              <a:ext cx="1140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737" name="Text Box 23"/>
            <p:cNvSpPr txBox="1">
              <a:spLocks noChangeArrowheads="1"/>
            </p:cNvSpPr>
            <p:nvPr/>
          </p:nvSpPr>
          <p:spPr bwMode="auto">
            <a:xfrm>
              <a:off x="249" y="1344"/>
              <a:ext cx="1416" cy="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ru-RU" altLang="uk-UA" sz="1400" b="1" i="1" baseline="0">
                  <a:solidFill>
                    <a:srgbClr val="000000"/>
                  </a:solidFill>
                </a:rPr>
                <a:t>I. Набухание</a:t>
              </a:r>
              <a:r>
                <a:rPr lang="ru-RU" altLang="uk-UA" sz="1400" baseline="0">
                  <a:solidFill>
                    <a:srgbClr val="000000"/>
                  </a:solidFill>
                </a:rPr>
                <a:t> – самопроизвольный процесс поглощения ВМС больших объемов низкомолекулярной жидкости, сопровождающейся значительным увеличением объема ВМС, гидратацией, сольватацией. Экзотермический процесс.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932363" y="4367213"/>
            <a:ext cx="3959225" cy="2159000"/>
            <a:chOff x="3107" y="2751"/>
            <a:chExt cx="2494" cy="1360"/>
          </a:xfrm>
        </p:grpSpPr>
        <p:sp>
          <p:nvSpPr>
            <p:cNvPr id="243732" name="Rectangle 17"/>
            <p:cNvSpPr>
              <a:spLocks noChangeArrowheads="1"/>
            </p:cNvSpPr>
            <p:nvPr/>
          </p:nvSpPr>
          <p:spPr bwMode="auto">
            <a:xfrm>
              <a:off x="3107" y="2751"/>
              <a:ext cx="2494" cy="136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300"/>
                </a:spcBef>
                <a:buSzTx/>
                <a:buFontTx/>
                <a:buNone/>
              </a:pPr>
              <a:endParaRPr lang="ru-RU" altLang="uk-UA" sz="1600" baseline="0">
                <a:solidFill>
                  <a:srgbClr val="000000"/>
                </a:solidFill>
              </a:endParaRPr>
            </a:p>
          </p:txBody>
        </p:sp>
        <p:sp>
          <p:nvSpPr>
            <p:cNvPr id="243733" name="Text Box 25"/>
            <p:cNvSpPr txBox="1">
              <a:spLocks noChangeArrowheads="1"/>
            </p:cNvSpPr>
            <p:nvPr/>
          </p:nvSpPr>
          <p:spPr bwMode="auto">
            <a:xfrm>
              <a:off x="3198" y="2796"/>
              <a:ext cx="1315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ru-RU" altLang="uk-UA" sz="1400" b="1" baseline="0">
                  <a:solidFill>
                    <a:srgbClr val="000000"/>
                  </a:solidFill>
                </a:rPr>
                <a:t>Ограниченное набухание:</a:t>
              </a:r>
              <a:r>
                <a:rPr lang="ru-RU" altLang="uk-UA" sz="1400" baseline="0">
                  <a:solidFill>
                    <a:srgbClr val="000000"/>
                  </a:solidFill>
                </a:rPr>
                <a:t>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ru-RU" altLang="uk-UA" sz="1400" baseline="0">
                  <a:solidFill>
                    <a:srgbClr val="000000"/>
                  </a:solidFill>
                </a:rPr>
                <a:t>процесс перехода от набухания к растворению происходит при определенных факторах (повышение температуры и др.)</a:t>
              </a:r>
            </a:p>
          </p:txBody>
        </p:sp>
        <p:pic>
          <p:nvPicPr>
            <p:cNvPr id="243734" name="Picture 28" descr="_набухание_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2887"/>
              <a:ext cx="1140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932363" y="1990725"/>
            <a:ext cx="3959225" cy="2159000"/>
            <a:chOff x="3107" y="1254"/>
            <a:chExt cx="2494" cy="1360"/>
          </a:xfrm>
        </p:grpSpPr>
        <p:sp>
          <p:nvSpPr>
            <p:cNvPr id="243729" name="Rectangle 16"/>
            <p:cNvSpPr>
              <a:spLocks noChangeArrowheads="1"/>
            </p:cNvSpPr>
            <p:nvPr/>
          </p:nvSpPr>
          <p:spPr bwMode="auto">
            <a:xfrm>
              <a:off x="3107" y="1254"/>
              <a:ext cx="2494" cy="136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ru-RU" altLang="uk-UA" sz="1600" baseline="0">
                <a:solidFill>
                  <a:srgbClr val="000000"/>
                </a:solidFill>
              </a:endParaRPr>
            </a:p>
          </p:txBody>
        </p:sp>
        <p:sp>
          <p:nvSpPr>
            <p:cNvPr id="243730" name="Text Box 24"/>
            <p:cNvSpPr txBox="1">
              <a:spLocks noChangeArrowheads="1"/>
            </p:cNvSpPr>
            <p:nvPr/>
          </p:nvSpPr>
          <p:spPr bwMode="auto">
            <a:xfrm>
              <a:off x="3152" y="1348"/>
              <a:ext cx="1043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ru-RU" altLang="uk-UA" sz="1400" b="1" baseline="0">
                  <a:solidFill>
                    <a:srgbClr val="000000"/>
                  </a:solidFill>
                </a:rPr>
                <a:t>Неограниченное набухание: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ru-RU" altLang="uk-UA" sz="1400" baseline="0">
                  <a:solidFill>
                    <a:srgbClr val="000000"/>
                  </a:solidFill>
                </a:rPr>
                <a:t>процесс перехода от набухания к растворению происходит самопроизвольно</a:t>
              </a:r>
            </a:p>
          </p:txBody>
        </p:sp>
        <p:pic>
          <p:nvPicPr>
            <p:cNvPr id="243731" name="Picture 32" descr="_набухание_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1344"/>
              <a:ext cx="1140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3726" name="Прямоугольник 22"/>
          <p:cNvSpPr>
            <a:spLocks noChangeArrowheads="1"/>
          </p:cNvSpPr>
          <p:nvPr/>
        </p:nvSpPr>
        <p:spPr bwMode="auto">
          <a:xfrm>
            <a:off x="0" y="357188"/>
            <a:ext cx="2000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0D0DFF"/>
                </a:solidFill>
              </a:rPr>
              <a:t>* </a:t>
            </a:r>
            <a:r>
              <a:rPr lang="uk-UA" altLang="uk-UA" sz="900" baseline="0">
                <a:solidFill>
                  <a:srgbClr val="0D0D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0D0DFF"/>
              </a:solidFill>
            </a:endParaRPr>
          </a:p>
        </p:txBody>
      </p:sp>
      <p:pic>
        <p:nvPicPr>
          <p:cNvPr id="6" name="Записаний звук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5127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1998" grpId="0" animBg="1"/>
      <p:bldP spid="42002" grpId="0" animBg="1"/>
      <p:bldP spid="42003" grpId="0" animBg="1"/>
      <p:bldP spid="42004" grpId="0" animBg="1"/>
      <p:bldP spid="420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CD2A21-243C-4D5B-84EF-FC323E086476}" type="slidenum">
              <a:rPr lang="ru-RU" altLang="uk-UA" sz="1400" smtClean="0">
                <a:solidFill>
                  <a:srgbClr val="22659C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ru-RU" altLang="uk-UA" sz="1400" smtClean="0">
              <a:solidFill>
                <a:srgbClr val="22659C"/>
              </a:solidFill>
            </a:endParaRP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600" b="1" smtClean="0">
                <a:solidFill>
                  <a:schemeClr val="bg1"/>
                </a:solidFill>
              </a:rPr>
              <a:t>Набухание ВМС не всегда завершается растворением</a:t>
            </a:r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71688"/>
            <a:ext cx="8424862" cy="4516437"/>
          </a:xfrm>
        </p:spPr>
        <p:txBody>
          <a:bodyPr/>
          <a:lstStyle/>
          <a:p>
            <a:pPr marL="0" indent="531813" algn="just" eaLnBrk="1" hangingPunct="1">
              <a:spcBef>
                <a:spcPct val="0"/>
              </a:spcBef>
              <a:buClr>
                <a:schemeClr val="hlink"/>
              </a:buClr>
              <a:buSzPct val="105000"/>
              <a:buFont typeface="Wingdings" panose="05000000000000000000" pitchFamily="2" charset="2"/>
              <a:buChar char="Ш"/>
            </a:pPr>
            <a:r>
              <a:rPr lang="uk-UA" altLang="uk-UA" sz="24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Если энергии, выделяемой во время сольватации, достаточно для разрыва межмолекулярных связей, процесс набухания завершается растворением. Такое набухание называется </a:t>
            </a:r>
            <a:r>
              <a:rPr lang="uk-UA" altLang="uk-UA" sz="2400" b="1" u="sng" smtClean="0">
                <a:solidFill>
                  <a:schemeClr val="bg1"/>
                </a:solidFill>
                <a:latin typeface="Times New Roman" panose="02020603050405020304" pitchFamily="18" charset="0"/>
              </a:rPr>
              <a:t>неограниченным</a:t>
            </a:r>
            <a:r>
              <a:rPr lang="uk-UA" altLang="uk-UA" sz="24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531813" algn="just" eaLnBrk="1" hangingPunct="1">
              <a:spcBef>
                <a:spcPct val="0"/>
              </a:spcBef>
              <a:buClr>
                <a:schemeClr val="hlink"/>
              </a:buClr>
              <a:buSzPct val="105000"/>
              <a:buFont typeface="Wingdings" panose="05000000000000000000" pitchFamily="2" charset="2"/>
              <a:buChar char="Ш"/>
            </a:pPr>
            <a:r>
              <a:rPr lang="uk-UA" altLang="uk-UA" sz="24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Если же выделяемой при сольватации энергии недостаточно для разрыва межмолекулярных связей, происходит увеличение объема ВМС и набухание называется </a:t>
            </a:r>
            <a:r>
              <a:rPr lang="uk-UA" altLang="uk-UA" sz="2400" b="1" u="sng" smtClean="0">
                <a:solidFill>
                  <a:schemeClr val="bg1"/>
                </a:solidFill>
                <a:latin typeface="Times New Roman" panose="02020603050405020304" pitchFamily="18" charset="0"/>
              </a:rPr>
              <a:t>ограниченным</a:t>
            </a:r>
            <a:r>
              <a:rPr lang="uk-UA" altLang="uk-UA" sz="24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531813" algn="just" eaLnBrk="1" hangingPunct="1">
              <a:spcBef>
                <a:spcPct val="0"/>
              </a:spcBef>
              <a:buClr>
                <a:schemeClr val="hlink"/>
              </a:buClr>
              <a:buSzTx/>
              <a:buFontTx/>
              <a:buNone/>
            </a:pPr>
            <a:r>
              <a:rPr lang="en-US" altLang="uk-UA" sz="24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NB! O</a:t>
            </a:r>
            <a:r>
              <a:rPr lang="uk-UA" altLang="uk-UA" sz="24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граниченное набухание при изменении условий часто переходит в неограниченное (напр.  желатин -  ограниченно набухающее в холодной воде вещество - при нагревании переходит в раствор).</a:t>
            </a:r>
            <a:endParaRPr lang="ru-RU" altLang="uk-UA" sz="24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4"/>
          <p:cNvSpPr>
            <a:spLocks noChangeArrowheads="1"/>
          </p:cNvSpPr>
          <p:nvPr/>
        </p:nvSpPr>
        <p:spPr bwMode="auto">
          <a:xfrm>
            <a:off x="755650" y="549275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="1" i="1" baseline="0">
                <a:solidFill>
                  <a:srgbClr val="22659C"/>
                </a:solidFill>
              </a:rPr>
              <a:t>3. СВОЙСТВА РАСТВОРОВ ВМС</a:t>
            </a:r>
            <a:r>
              <a:rPr lang="ru-RU" altLang="uk-UA" sz="2400" baseline="0">
                <a:solidFill>
                  <a:srgbClr val="22659C"/>
                </a:solidFill>
              </a:rPr>
              <a:t>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57250" y="857250"/>
            <a:ext cx="7585075" cy="669925"/>
          </a:xfrm>
          <a:prstGeom prst="rect">
            <a:avLst/>
          </a:prstGeom>
          <a:solidFill>
            <a:schemeClr val="fol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400" b="1" baseline="0">
                <a:solidFill>
                  <a:srgbClr val="FFFFFF"/>
                </a:solidFill>
              </a:rPr>
              <a:t>Отличающие их от истинных растворов: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28625" y="1928813"/>
            <a:ext cx="8358188" cy="4714875"/>
          </a:xfrm>
          <a:prstGeom prst="wedgeRectCallout">
            <a:avLst>
              <a:gd name="adj1" fmla="val -25556"/>
              <a:gd name="adj2" fmla="val -55417"/>
            </a:avLst>
          </a:prstGeom>
          <a:solidFill>
            <a:schemeClr val="fol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indent="-4572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большой размер молекул, близкий к размеру мицелл коллоидных растворов;</a:t>
            </a:r>
          </a:p>
          <a:p>
            <a:pPr algn="just"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растворы не летучие, не перегоняются с водяным паром;</a:t>
            </a:r>
          </a:p>
          <a:p>
            <a:pPr algn="just"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менее подвижны, чем частицы истинных растворов, имеют невысокую текучесть;</a:t>
            </a:r>
          </a:p>
          <a:p>
            <a:pPr algn="just"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малая диффузионная способность;</a:t>
            </a:r>
          </a:p>
          <a:p>
            <a:pPr algn="just"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низкое и непостоянное осмотическое давление ;</a:t>
            </a:r>
          </a:p>
          <a:p>
            <a:pPr algn="just"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способность к рассеиванию света</a:t>
            </a:r>
            <a:r>
              <a:rPr lang="en-US" altLang="uk-UA" sz="1800" b="1" baseline="0">
                <a:solidFill>
                  <a:srgbClr val="FFFFFF"/>
                </a:solidFill>
              </a:rPr>
              <a:t> (</a:t>
            </a:r>
            <a:r>
              <a:rPr lang="ru-RU" altLang="uk-UA" sz="1800" b="1" baseline="0">
                <a:solidFill>
                  <a:srgbClr val="FFFFFF"/>
                </a:solidFill>
              </a:rPr>
              <a:t>опалесценции);</a:t>
            </a:r>
          </a:p>
          <a:p>
            <a:pPr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растворы ВМС не способны к диализу, то есть могут быть очищены от примесей низкомолекулярных веществ посредством полупроницаемой мембраны;</a:t>
            </a:r>
          </a:p>
          <a:p>
            <a:pPr algn="just"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растворы ВМС агрегативно неустойчивы и могут изменяться (коагулировать) под влиянием внешних факторов (добавление электролитов, изменение температуры, рН)</a:t>
            </a:r>
          </a:p>
          <a:p>
            <a:pPr algn="just">
              <a:spcBef>
                <a:spcPct val="0"/>
              </a:spcBef>
              <a:buSzTx/>
              <a:buFontTx/>
              <a:buAutoNum type="arabicPeriod"/>
            </a:pPr>
            <a:r>
              <a:rPr lang="ru-RU" altLang="uk-UA" sz="1800" b="1" baseline="0">
                <a:solidFill>
                  <a:srgbClr val="FFFFFF"/>
                </a:solidFill>
              </a:rPr>
              <a:t>обладают вязкостью, тиксотропией (</a:t>
            </a:r>
            <a:r>
              <a:rPr lang="uk-UA" altLang="uk-UA" sz="1800" b="1" baseline="0">
                <a:solidFill>
                  <a:srgbClr val="FFFFFF"/>
                </a:solidFill>
                <a:latin typeface="Times New Roman" panose="02020603050405020304" pitchFamily="18" charset="0"/>
              </a:rPr>
              <a:t>способность дисперсных систем восстанавливать исходную структуру после определенного механического действия (перемешивание, взбалтывание)</a:t>
            </a:r>
            <a:endParaRPr lang="ru-RU" altLang="uk-UA" sz="1800" b="1" baseline="0">
              <a:solidFill>
                <a:srgbClr val="FFFFFF"/>
              </a:solidFill>
            </a:endParaRPr>
          </a:p>
        </p:txBody>
      </p:sp>
      <p:sp>
        <p:nvSpPr>
          <p:cNvPr id="24576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304800"/>
          </a:xfrm>
        </p:spPr>
        <p:txBody>
          <a:bodyPr/>
          <a:lstStyle/>
          <a:p>
            <a:pPr eaLnBrk="1" hangingPunct="1"/>
            <a:r>
              <a:rPr lang="ru-RU" altLang="uk-UA" sz="2400" b="1" i="1" smtClean="0">
                <a:cs typeface="Arial" panose="020B0604020202020204" pitchFamily="34" charset="0"/>
              </a:rPr>
              <a:t>3. СВОЙСТВА РАСТВОРОВ ВМС</a:t>
            </a:r>
            <a:r>
              <a:rPr lang="ru-RU" altLang="uk-UA" sz="2400" smtClean="0"/>
              <a:t>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33425" y="1371600"/>
            <a:ext cx="7966075" cy="509588"/>
          </a:xfrm>
          <a:prstGeom prst="rect">
            <a:avLst/>
          </a:prstGeom>
          <a:solidFill>
            <a:schemeClr val="fol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200" b="1" baseline="0">
                <a:solidFill>
                  <a:srgbClr val="FFFFFF"/>
                </a:solidFill>
              </a:rPr>
              <a:t>Объединяющие их с истинными растворами: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500063" y="2286000"/>
            <a:ext cx="8496300" cy="4427538"/>
          </a:xfrm>
          <a:prstGeom prst="wedgeRectCallout">
            <a:avLst>
              <a:gd name="adj1" fmla="val -25079"/>
              <a:gd name="adj2" fmla="val -62671"/>
            </a:avLst>
          </a:prstGeom>
          <a:solidFill>
            <a:schemeClr val="fol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indent="-457200">
              <a:spcBef>
                <a:spcPts val="1200"/>
              </a:spcBef>
              <a:buFont typeface="Arial" pitchFamily="34" charset="0"/>
              <a:buAutoNum type="arabicPeriod"/>
              <a:defRPr/>
            </a:pPr>
            <a:r>
              <a:rPr lang="ru-RU" sz="1800" b="1" baseline="0" dirty="0">
                <a:solidFill>
                  <a:srgbClr val="FFFFFF"/>
                </a:solidFill>
              </a:rPr>
              <a:t>лекарственное вещество </a:t>
            </a:r>
            <a:r>
              <a:rPr lang="ru-RU" sz="1800" b="1" baseline="0" dirty="0" err="1">
                <a:solidFill>
                  <a:srgbClr val="FFFFFF"/>
                </a:solidFill>
              </a:rPr>
              <a:t>диспергировано</a:t>
            </a:r>
            <a:r>
              <a:rPr lang="ru-RU" sz="1800" b="1" baseline="0" dirty="0">
                <a:solidFill>
                  <a:srgbClr val="FFFFFF"/>
                </a:solidFill>
              </a:rPr>
              <a:t> до состояния молекул (нельзя разделить при фильтровании);</a:t>
            </a:r>
          </a:p>
          <a:p>
            <a:pPr indent="-457200" algn="just">
              <a:spcBef>
                <a:spcPts val="1200"/>
              </a:spcBef>
              <a:buFont typeface="Arial" pitchFamily="34" charset="0"/>
              <a:buAutoNum type="arabicPeriod"/>
              <a:defRPr/>
            </a:pPr>
            <a:r>
              <a:rPr lang="ru-RU" sz="1800" b="1" baseline="0" dirty="0">
                <a:solidFill>
                  <a:srgbClr val="FFFFFF"/>
                </a:solidFill>
              </a:rPr>
              <a:t>при растворении ВМС растворы этих веществ образуются самопроизвольно;</a:t>
            </a:r>
          </a:p>
          <a:p>
            <a:pPr indent="-457200">
              <a:spcBef>
                <a:spcPts val="1200"/>
              </a:spcBef>
              <a:buFont typeface="Arial" pitchFamily="34" charset="0"/>
              <a:buAutoNum type="arabicPeriod"/>
              <a:defRPr/>
            </a:pPr>
            <a:r>
              <a:rPr lang="ru-RU" sz="1800" b="1" baseline="0" dirty="0">
                <a:solidFill>
                  <a:srgbClr val="FFFFFF"/>
                </a:solidFill>
              </a:rPr>
              <a:t>растворы ВМС – однофазные гомогенные системы (нет границы раздела между растворяемым веществом и растворителем);</a:t>
            </a:r>
          </a:p>
          <a:p>
            <a:pPr indent="-457200">
              <a:spcBef>
                <a:spcPts val="1200"/>
              </a:spcBef>
              <a:buFont typeface="Arial" pitchFamily="34" charset="0"/>
              <a:buAutoNum type="arabicPeriod"/>
              <a:defRPr/>
            </a:pPr>
            <a:r>
              <a:rPr lang="ru-RU" sz="1800" b="1" baseline="0" dirty="0">
                <a:solidFill>
                  <a:srgbClr val="FFFFFF"/>
                </a:solidFill>
              </a:rPr>
              <a:t>растворы ВМС – </a:t>
            </a:r>
            <a:r>
              <a:rPr lang="ru-RU" sz="1800" b="1" baseline="0" dirty="0" err="1">
                <a:solidFill>
                  <a:srgbClr val="FFFFFF"/>
                </a:solidFill>
              </a:rPr>
              <a:t>термодинамически</a:t>
            </a:r>
            <a:r>
              <a:rPr lang="ru-RU" sz="1800" b="1" baseline="0" dirty="0">
                <a:solidFill>
                  <a:srgbClr val="FFFFFF"/>
                </a:solidFill>
              </a:rPr>
              <a:t> равновесные системы;</a:t>
            </a:r>
          </a:p>
          <a:p>
            <a:pPr indent="-457200">
              <a:spcBef>
                <a:spcPts val="1200"/>
              </a:spcBef>
              <a:buFont typeface="Arial" pitchFamily="34" charset="0"/>
              <a:buAutoNum type="arabicPeriod"/>
              <a:defRPr/>
            </a:pPr>
            <a:r>
              <a:rPr lang="ru-RU" sz="1800" b="1" baseline="0" dirty="0">
                <a:solidFill>
                  <a:srgbClr val="FFFFFF"/>
                </a:solidFill>
              </a:rPr>
              <a:t>Для растворов ВМС характерно:</a:t>
            </a:r>
          </a:p>
          <a:p>
            <a:pPr indent="-457200" algn="just">
              <a:spcBef>
                <a:spcPts val="1200"/>
              </a:spcBef>
              <a:buSzPct val="80000"/>
              <a:buFont typeface="Wingdings" pitchFamily="2" charset="2"/>
              <a:buChar char="S"/>
              <a:defRPr/>
            </a:pPr>
            <a:r>
              <a:rPr lang="ru-RU" sz="1800" b="1" baseline="0" dirty="0">
                <a:solidFill>
                  <a:srgbClr val="FFFFFF"/>
                </a:solidFill>
              </a:rPr>
              <a:t>броуновское движение;</a:t>
            </a:r>
          </a:p>
          <a:p>
            <a:pPr indent="-457200">
              <a:spcBef>
                <a:spcPts val="1200"/>
              </a:spcBef>
              <a:buSzPct val="80000"/>
              <a:buFont typeface="Wingdings" pitchFamily="2" charset="2"/>
              <a:buChar char="S"/>
              <a:defRPr/>
            </a:pPr>
            <a:r>
              <a:rPr lang="ru-RU" sz="1800" b="1" baseline="0" dirty="0">
                <a:solidFill>
                  <a:srgbClr val="FFFFFF"/>
                </a:solidFill>
              </a:rPr>
              <a:t>отсутствие явления </a:t>
            </a:r>
            <a:r>
              <a:rPr lang="ru-RU" sz="1800" b="1" baseline="0" dirty="0" err="1">
                <a:solidFill>
                  <a:srgbClr val="FFFFFF"/>
                </a:solidFill>
              </a:rPr>
              <a:t>Тиндаля</a:t>
            </a:r>
            <a:r>
              <a:rPr lang="ru-RU" sz="1800" b="1" baseline="0" dirty="0">
                <a:solidFill>
                  <a:srgbClr val="FFFFFF"/>
                </a:solidFill>
              </a:rPr>
              <a:t> (</a:t>
            </a:r>
            <a:r>
              <a:rPr lang="uk-UA" sz="1800" dirty="0">
                <a:solidFill>
                  <a:srgbClr val="FFFFFF"/>
                </a:solidFill>
              </a:rPr>
              <a:t>при </a:t>
            </a:r>
            <a:r>
              <a:rPr lang="uk-UA" sz="1800" dirty="0" err="1">
                <a:solidFill>
                  <a:srgbClr val="FFFFFF"/>
                </a:solidFill>
              </a:rPr>
              <a:t>прохождении</a:t>
            </a:r>
            <a:r>
              <a:rPr lang="uk-UA" sz="1800" dirty="0">
                <a:solidFill>
                  <a:srgbClr val="FFFFFF"/>
                </a:solidFill>
              </a:rPr>
              <a:t> пучка </a:t>
            </a:r>
            <a:r>
              <a:rPr lang="uk-UA" sz="1800" dirty="0" err="1">
                <a:solidFill>
                  <a:srgbClr val="FFFFFF"/>
                </a:solidFill>
              </a:rPr>
              <a:t>света</a:t>
            </a:r>
            <a:r>
              <a:rPr lang="uk-UA" sz="1800" dirty="0">
                <a:solidFill>
                  <a:srgbClr val="FFFFFF"/>
                </a:solidFill>
              </a:rPr>
              <a:t> через </a:t>
            </a:r>
            <a:r>
              <a:rPr lang="uk-UA" sz="1800" dirty="0" err="1">
                <a:solidFill>
                  <a:srgbClr val="FFFFFF"/>
                </a:solidFill>
              </a:rPr>
              <a:t>раствор</a:t>
            </a:r>
            <a:r>
              <a:rPr lang="uk-UA" sz="1800" dirty="0">
                <a:solidFill>
                  <a:srgbClr val="FFFFFF"/>
                </a:solidFill>
              </a:rPr>
              <a:t> не </a:t>
            </a:r>
            <a:r>
              <a:rPr lang="uk-UA" sz="1800" dirty="0" err="1">
                <a:solidFill>
                  <a:srgbClr val="FFFFFF"/>
                </a:solidFill>
              </a:rPr>
              <a:t>наблюдается</a:t>
            </a:r>
            <a:r>
              <a:rPr lang="uk-UA" sz="1800" dirty="0">
                <a:solidFill>
                  <a:srgbClr val="FFFFFF"/>
                </a:solidFill>
              </a:rPr>
              <a:t> </a:t>
            </a:r>
            <a:r>
              <a:rPr lang="uk-UA" sz="1800" dirty="0" err="1">
                <a:solidFill>
                  <a:srgbClr val="FFFFFF"/>
                </a:solidFill>
              </a:rPr>
              <a:t>отклонение</a:t>
            </a:r>
            <a:r>
              <a:rPr lang="uk-UA" sz="1800" dirty="0">
                <a:solidFill>
                  <a:srgbClr val="FFFFFF"/>
                </a:solidFill>
              </a:rPr>
              <a:t> </a:t>
            </a:r>
            <a:r>
              <a:rPr lang="uk-UA" sz="1800" dirty="0" err="1">
                <a:solidFill>
                  <a:srgbClr val="FFFFFF"/>
                </a:solidFill>
              </a:rPr>
              <a:t>луча</a:t>
            </a:r>
            <a:r>
              <a:rPr lang="uk-UA" sz="1800" dirty="0">
                <a:solidFill>
                  <a:srgbClr val="FFFFFF"/>
                </a:solidFill>
              </a:rPr>
              <a:t>)</a:t>
            </a:r>
            <a:endParaRPr lang="ru-RU" sz="1800" b="1" baseline="0" dirty="0">
              <a:solidFill>
                <a:srgbClr val="FFFFFF"/>
              </a:solidFill>
            </a:endParaRPr>
          </a:p>
          <a:p>
            <a:pPr marL="457200" indent="-457200">
              <a:defRPr/>
            </a:pPr>
            <a:endParaRPr lang="ru-RU" sz="1800" b="1" baseline="0" dirty="0">
              <a:solidFill>
                <a:srgbClr val="FFFFFF"/>
              </a:solidFill>
            </a:endParaRPr>
          </a:p>
        </p:txBody>
      </p:sp>
      <p:sp>
        <p:nvSpPr>
          <p:cNvPr id="246789" name="Line 9"/>
          <p:cNvSpPr>
            <a:spLocks noChangeShapeType="1"/>
          </p:cNvSpPr>
          <p:nvPr/>
        </p:nvSpPr>
        <p:spPr bwMode="auto">
          <a:xfrm>
            <a:off x="395288" y="1125538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46790" name="Прямоугольник 5"/>
          <p:cNvSpPr>
            <a:spLocks noChangeArrowheads="1"/>
          </p:cNvSpPr>
          <p:nvPr/>
        </p:nvSpPr>
        <p:spPr bwMode="auto">
          <a:xfrm>
            <a:off x="0" y="428625"/>
            <a:ext cx="507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0D0DFF"/>
                </a:solidFill>
              </a:rPr>
              <a:t>* </a:t>
            </a:r>
            <a:r>
              <a:rPr lang="uk-UA" altLang="uk-UA" sz="900" baseline="0">
                <a:solidFill>
                  <a:srgbClr val="0D0D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0D0D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9" name="Line 35"/>
          <p:cNvSpPr>
            <a:spLocks noChangeShapeType="1"/>
          </p:cNvSpPr>
          <p:nvPr/>
        </p:nvSpPr>
        <p:spPr bwMode="auto">
          <a:xfrm flipV="1">
            <a:off x="2124075" y="3213100"/>
            <a:ext cx="0" cy="7207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3059113" y="6165850"/>
            <a:ext cx="762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3495675" y="2819400"/>
            <a:ext cx="5429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3492500" y="4941888"/>
            <a:ext cx="7889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124075" y="3933825"/>
            <a:ext cx="41052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H="1">
            <a:off x="6143625" y="3929063"/>
            <a:ext cx="46038" cy="4238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flipV="1">
            <a:off x="3821113" y="5314950"/>
            <a:ext cx="0" cy="850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3821113" y="5314950"/>
            <a:ext cx="3905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6215063" y="5786438"/>
            <a:ext cx="0" cy="2873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47819" name="Rectangle 5"/>
          <p:cNvSpPr>
            <a:spLocks noChangeArrowheads="1"/>
          </p:cNvSpPr>
          <p:nvPr/>
        </p:nvSpPr>
        <p:spPr bwMode="auto">
          <a:xfrm>
            <a:off x="762000" y="6858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ru-RU" altLang="uk-UA" sz="4400" baseline="0">
              <a:solidFill>
                <a:srgbClr val="22659C"/>
              </a:solidFill>
            </a:endParaRPr>
          </a:p>
        </p:txBody>
      </p:sp>
      <p:sp>
        <p:nvSpPr>
          <p:cNvPr id="247820" name="Rectangle 6"/>
          <p:cNvSpPr>
            <a:spLocks noChangeArrowheads="1"/>
          </p:cNvSpPr>
          <p:nvPr/>
        </p:nvSpPr>
        <p:spPr bwMode="auto">
          <a:xfrm>
            <a:off x="0" y="620713"/>
            <a:ext cx="91440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="1" i="1" baseline="0">
                <a:solidFill>
                  <a:srgbClr val="22659C"/>
                </a:solidFill>
              </a:rPr>
              <a:t>4. </a:t>
            </a:r>
            <a:r>
              <a:rPr lang="en-US" altLang="uk-UA" sz="2000" b="1" i="1" baseline="0">
                <a:solidFill>
                  <a:srgbClr val="22659C"/>
                </a:solidFill>
              </a:rPr>
              <a:t>ФАКТОРЫ, ВЫЗЫВАЮЩИЕ НАРУШЕНИЕ УСТОЙЧИВОСТИ РАСТВОРОВ ВМС</a:t>
            </a:r>
            <a:r>
              <a:rPr lang="en-US" altLang="uk-UA" sz="2800" b="1" i="1" baseline="0">
                <a:solidFill>
                  <a:srgbClr val="FF5050"/>
                </a:solidFill>
              </a:rPr>
              <a:t>  </a:t>
            </a: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2286000"/>
            <a:ext cx="3490913" cy="121443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Введение сильных электролитов или водоотнимающих веществ (спирт, глицерин, сироп)</a:t>
            </a:r>
          </a:p>
        </p:txBody>
      </p:sp>
      <p:sp>
        <p:nvSpPr>
          <p:cNvPr id="47128" name="AutoShape 24"/>
          <p:cNvSpPr>
            <a:spLocks noChangeArrowheads="1"/>
          </p:cNvSpPr>
          <p:nvPr/>
        </p:nvSpPr>
        <p:spPr bwMode="auto">
          <a:xfrm>
            <a:off x="4038600" y="2057400"/>
            <a:ext cx="4343400" cy="15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Высаливание</a:t>
            </a:r>
            <a:r>
              <a:rPr lang="ru-RU" altLang="uk-UA" sz="1800" baseline="0">
                <a:solidFill>
                  <a:srgbClr val="000000"/>
                </a:solidFill>
              </a:rPr>
              <a:t> – процесс выделения ВМС из раствора в виде хлопьевидного осадка в результате дегидратации молекул</a:t>
            </a:r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4214813" y="4286250"/>
            <a:ext cx="4929187" cy="1571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Коацервация </a:t>
            </a:r>
            <a:r>
              <a:rPr lang="ru-RU" altLang="uk-UA" sz="1800" baseline="0">
                <a:solidFill>
                  <a:srgbClr val="000000"/>
                </a:solidFill>
              </a:rPr>
              <a:t>– образование двух фаз: концентрированной фазы ВМС в виде мельчайших капель и разведенного раствора ВМС из-за разрушения сольватных оболочек вокруг  частиц ВМС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23900" y="4349750"/>
            <a:ext cx="2733675" cy="112712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Низкомолекулярные и высокомолекулярные электролиты</a:t>
            </a: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1185863" y="5849938"/>
            <a:ext cx="1809750" cy="68738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uk-UA" sz="800" baseline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Изменение рН</a:t>
            </a: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4929188" y="6072188"/>
            <a:ext cx="2519362" cy="57626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="1" baseline="0">
                <a:solidFill>
                  <a:srgbClr val="000000"/>
                </a:solidFill>
              </a:rPr>
              <a:t> </a:t>
            </a:r>
            <a:r>
              <a:rPr lang="ru-RU" altLang="uk-UA" sz="1800" baseline="0">
                <a:solidFill>
                  <a:srgbClr val="000000"/>
                </a:solidFill>
              </a:rPr>
              <a:t>низкая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температура</a:t>
            </a:r>
          </a:p>
        </p:txBody>
      </p:sp>
      <p:sp>
        <p:nvSpPr>
          <p:cNvPr id="247827" name="Line 38"/>
          <p:cNvSpPr>
            <a:spLocks noChangeShapeType="1"/>
          </p:cNvSpPr>
          <p:nvPr/>
        </p:nvSpPr>
        <p:spPr bwMode="auto">
          <a:xfrm>
            <a:off x="395288" y="1628775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47828" name="Прямоугольник 19"/>
          <p:cNvSpPr>
            <a:spLocks noChangeArrowheads="1"/>
          </p:cNvSpPr>
          <p:nvPr/>
        </p:nvSpPr>
        <p:spPr bwMode="auto">
          <a:xfrm>
            <a:off x="0" y="16430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5795963" y="-214313"/>
            <a:ext cx="3348037" cy="2232026"/>
          </a:xfrm>
          <a:prstGeom prst="horizontalScroll">
            <a:avLst>
              <a:gd name="adj" fmla="val 935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uk-UA" sz="1700" b="1" i="1" baseline="0">
                <a:solidFill>
                  <a:srgbClr val="6666FF"/>
                </a:solidFill>
              </a:rPr>
              <a:t>Для предотвращения высаливания электролиты следует добавлять к растворам ВМС в виде водных растворов</a:t>
            </a:r>
            <a:endParaRPr lang="ru-RU" altLang="uk-UA" sz="1700" b="1">
              <a:solidFill>
                <a:srgbClr val="6666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9" grpId="0" animBg="1"/>
      <p:bldP spid="47126" grpId="0" animBg="1"/>
      <p:bldP spid="47132" grpId="0" animBg="1"/>
      <p:bldP spid="47133" grpId="0" animBg="1"/>
      <p:bldP spid="47134" grpId="0" animBg="1"/>
      <p:bldP spid="47135" grpId="0" animBg="1"/>
      <p:bldP spid="47137" grpId="0" animBg="1"/>
      <p:bldP spid="47138" grpId="0" animBg="1"/>
      <p:bldP spid="47141" grpId="0" animBg="1"/>
      <p:bldP spid="47127" grpId="0" animBg="1"/>
      <p:bldP spid="47128" grpId="0" animBg="1"/>
      <p:bldP spid="47129" grpId="0" animBg="1"/>
      <p:bldP spid="47130" grpId="0" animBg="1"/>
      <p:bldP spid="47131" grpId="0" animBg="1"/>
      <p:bldP spid="4714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5813" y="785813"/>
            <a:ext cx="79216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Гелеобразование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(</a:t>
            </a:r>
            <a:r>
              <a:rPr lang="en-US" sz="1800" b="1" dirty="0" err="1">
                <a:latin typeface="Verdana" pitchFamily="34" charset="0"/>
              </a:rPr>
              <a:t>geletion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ru-RU" sz="1800" b="1" dirty="0" err="1">
                <a:latin typeface="Verdana" pitchFamily="34" charset="0"/>
              </a:rPr>
              <a:t>желатинирование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ru-RU" sz="1800" b="1" dirty="0" err="1">
                <a:latin typeface="Verdana" pitchFamily="34" charset="0"/>
              </a:rPr>
              <a:t>застудневание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- переход жидких систем в состояние геля (желе) благодаря возникновению в жидкой среде пространственной сетки (каркаса), которая придает ей некоторые свойства твердого тела – эластичность, пластичность и прочность </a:t>
            </a:r>
          </a:p>
        </p:txBody>
      </p:sp>
      <p:pic>
        <p:nvPicPr>
          <p:cNvPr id="248835" name="Picture 2" descr="Наука. Медтехнологи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775"/>
            <a:ext cx="6667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2987675" y="2390775"/>
            <a:ext cx="7921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2916238" y="5078413"/>
            <a:ext cx="533400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3419475" y="2997200"/>
            <a:ext cx="3254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9861" name="Rectangle 4"/>
          <p:cNvSpPr>
            <a:spLocks noChangeArrowheads="1"/>
          </p:cNvSpPr>
          <p:nvPr/>
        </p:nvSpPr>
        <p:spPr bwMode="auto">
          <a:xfrm>
            <a:off x="755650" y="620713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400" b="1" i="1" baseline="0">
                <a:solidFill>
                  <a:srgbClr val="22659C"/>
                </a:solidFill>
              </a:rPr>
              <a:t>4. ФАКТОРЫ, ВЫЗЫВАЮЩИЕ НАРУШЕНИЕ УСТОЙЧИВОСТИ РАСТВОРОВ ВМС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39750" y="1666875"/>
            <a:ext cx="2459038" cy="144938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ru-RU" altLang="uk-UA" sz="2000" baseline="0"/>
          </a:p>
          <a:p>
            <a:pPr>
              <a:lnSpc>
                <a:spcPct val="100000"/>
              </a:lnSpc>
            </a:pPr>
            <a:r>
              <a:rPr lang="ru-RU" altLang="uk-UA" sz="2000" baseline="0"/>
              <a:t>Низкая </a:t>
            </a:r>
          </a:p>
          <a:p>
            <a:pPr>
              <a:lnSpc>
                <a:spcPct val="100000"/>
              </a:lnSpc>
            </a:pPr>
            <a:r>
              <a:rPr lang="ru-RU" altLang="uk-UA" sz="2000" baseline="0"/>
              <a:t>температура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783013" y="1412875"/>
            <a:ext cx="4926012" cy="19573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uk-UA" sz="2000" b="1" baseline="0"/>
              <a:t>Застудневание</a:t>
            </a:r>
            <a:r>
              <a:rPr lang="ru-RU" altLang="uk-UA" sz="2000" baseline="0"/>
              <a:t> – особая промежуточная форма существования системы (студень или гель), характеризующаяся полной утратой текучести.</a:t>
            </a:r>
          </a:p>
          <a:p>
            <a:pPr>
              <a:lnSpc>
                <a:spcPct val="100000"/>
              </a:lnSpc>
            </a:pPr>
            <a:endParaRPr lang="ru-RU" altLang="uk-UA" sz="2000" baseline="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577850" y="4256088"/>
            <a:ext cx="2382838" cy="165258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uk-UA" sz="2000" baseline="0"/>
              <a:t>Старение, изменение рН, введение </a:t>
            </a:r>
          </a:p>
          <a:p>
            <a:pPr>
              <a:lnSpc>
                <a:spcPct val="100000"/>
              </a:lnSpc>
            </a:pPr>
            <a:r>
              <a:rPr lang="ru-RU" altLang="uk-UA" sz="2000" baseline="0"/>
              <a:t>электролитов 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3708400" y="3860800"/>
            <a:ext cx="5075238" cy="2444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uk-UA" sz="2000" b="1" baseline="0"/>
              <a:t>Синерезис –</a:t>
            </a:r>
            <a:r>
              <a:rPr lang="ru-RU" altLang="uk-UA" sz="2000" baseline="0"/>
              <a:t> явление застудневания, происходящее в самом студне, которое может привести к разделению системы на 2 фазы: концентрированный студень и растворитель, содержащий молекулы ВМС.</a:t>
            </a:r>
          </a:p>
          <a:p>
            <a:pPr>
              <a:lnSpc>
                <a:spcPct val="100000"/>
              </a:lnSpc>
            </a:pPr>
            <a:endParaRPr lang="ru-RU" altLang="uk-UA" sz="2000" baseline="0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6245225" y="3429000"/>
            <a:ext cx="0" cy="3619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3419475" y="2997200"/>
            <a:ext cx="0" cy="2089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9868" name="Line 17"/>
          <p:cNvSpPr>
            <a:spLocks noChangeShapeType="1"/>
          </p:cNvSpPr>
          <p:nvPr/>
        </p:nvSpPr>
        <p:spPr bwMode="auto">
          <a:xfrm>
            <a:off x="323850" y="1268413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40" grpId="0" animBg="1"/>
      <p:bldP spid="48142" grpId="0" animBg="1"/>
      <p:bldP spid="48134" grpId="0" animBg="1"/>
      <p:bldP spid="48135" grpId="0" animBg="1"/>
      <p:bldP spid="48136" grpId="0" animBg="1"/>
      <p:bldP spid="48137" grpId="0" animBg="1"/>
      <p:bldP spid="48139" grpId="0" animBg="1"/>
      <p:bldP spid="481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1979613" y="2316163"/>
            <a:ext cx="2889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 flipV="1">
            <a:off x="6894513" y="5426075"/>
            <a:ext cx="309562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4787900" y="2852738"/>
            <a:ext cx="0" cy="5048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4787900" y="1341438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4787900" y="4149725"/>
            <a:ext cx="0" cy="5032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>
            <a:off x="2268538" y="2276475"/>
            <a:ext cx="0" cy="32400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>
            <a:off x="2268538" y="5426075"/>
            <a:ext cx="431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49202" name="Line 50"/>
          <p:cNvSpPr>
            <a:spLocks noChangeShapeType="1"/>
          </p:cNvSpPr>
          <p:nvPr/>
        </p:nvSpPr>
        <p:spPr bwMode="auto">
          <a:xfrm>
            <a:off x="4716463" y="6237288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50890" name="Rectangle 4"/>
          <p:cNvSpPr>
            <a:spLocks noChangeArrowheads="1"/>
          </p:cNvSpPr>
          <p:nvPr/>
        </p:nvSpPr>
        <p:spPr bwMode="auto">
          <a:xfrm>
            <a:off x="755650" y="47625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="1" i="1" baseline="0">
                <a:solidFill>
                  <a:srgbClr val="22659C"/>
                </a:solidFill>
              </a:rPr>
              <a:t>5. ТЕХНОЛОГИЯ РАСТВОРОВ ВМС </a:t>
            </a:r>
            <a:endParaRPr lang="ru-RU" altLang="uk-UA" sz="2400" baseline="0">
              <a:solidFill>
                <a:srgbClr val="22659C"/>
              </a:solidFill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2627313" y="981075"/>
            <a:ext cx="4244975" cy="36512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Рецептурная пропись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2411413" y="1706563"/>
            <a:ext cx="4600575" cy="12192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Проверка правильности оформления рецептурного бланка, прописывания и совместимости ингредиентов, доз и норм отпуска лекарственных средств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2484438" y="3324225"/>
            <a:ext cx="4629150" cy="94932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Расчет количества</a:t>
            </a:r>
            <a:br>
              <a:rPr lang="ru-RU" altLang="uk-UA" sz="1800" baseline="0">
                <a:solidFill>
                  <a:srgbClr val="000000"/>
                </a:solidFill>
              </a:rPr>
            </a:br>
            <a:r>
              <a:rPr lang="ru-RU" altLang="uk-UA" sz="1800" baseline="0">
                <a:solidFill>
                  <a:srgbClr val="000000"/>
                </a:solidFill>
              </a:rPr>
              <a:t>лекарственных и вспомогательных веществ</a:t>
            </a: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2700338" y="4652963"/>
            <a:ext cx="4208462" cy="154622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700" baseline="0">
                <a:solidFill>
                  <a:srgbClr val="000000"/>
                </a:solidFill>
              </a:rPr>
              <a:t>Технология растворов ВМС: отмеривание, отвешивание, набухание, нагревание или охлаждение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700" baseline="0">
                <a:solidFill>
                  <a:srgbClr val="000000"/>
                </a:solidFill>
              </a:rPr>
              <a:t> (при необходимости), растворение, процеживание или фильтрование</a:t>
            </a: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7239000" y="5083175"/>
            <a:ext cx="1558925" cy="6858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Письменный</a:t>
            </a:r>
            <a:br>
              <a:rPr lang="ru-RU" altLang="uk-UA" sz="1800" baseline="0">
                <a:solidFill>
                  <a:srgbClr val="000000"/>
                </a:solidFill>
              </a:rPr>
            </a:br>
            <a:r>
              <a:rPr lang="ru-RU" altLang="uk-UA" sz="1800" baseline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50825" y="1557338"/>
            <a:ext cx="1717675" cy="15113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Санитарная подготовка персонала, помещения и оборудования</a:t>
            </a:r>
          </a:p>
        </p:txBody>
      </p:sp>
      <p:sp>
        <p:nvSpPr>
          <p:cNvPr id="49181" name="Rectangle 29"/>
          <p:cNvSpPr>
            <a:spLocks noChangeAspect="1" noChangeArrowheads="1"/>
          </p:cNvSpPr>
          <p:nvPr/>
        </p:nvSpPr>
        <p:spPr bwMode="auto">
          <a:xfrm>
            <a:off x="179388" y="4797425"/>
            <a:ext cx="2089150" cy="158432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Подготовка сырья, материалов, лекарственных и вспомогательных веществ</a:t>
            </a:r>
          </a:p>
        </p:txBody>
      </p:sp>
      <p:sp>
        <p:nvSpPr>
          <p:cNvPr id="250898" name="Line 51"/>
          <p:cNvSpPr>
            <a:spLocks noChangeShapeType="1"/>
          </p:cNvSpPr>
          <p:nvPr/>
        </p:nvSpPr>
        <p:spPr bwMode="auto">
          <a:xfrm>
            <a:off x="323850" y="836613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6" grpId="0" animBg="1"/>
      <p:bldP spid="49179" grpId="0" animBg="1"/>
      <p:bldP spid="49193" grpId="0" animBg="1"/>
      <p:bldP spid="49194" grpId="0" animBg="1"/>
      <p:bldP spid="49195" grpId="0" animBg="1"/>
      <p:bldP spid="49197" grpId="0" animBg="1"/>
      <p:bldP spid="49199" grpId="0" animBg="1"/>
      <p:bldP spid="49202" grpId="0" animBg="1"/>
      <p:bldP spid="49172" grpId="0" animBg="1"/>
      <p:bldP spid="49173" grpId="0" animBg="1"/>
      <p:bldP spid="49174" grpId="0" animBg="1"/>
      <p:bldP spid="49177" grpId="0" animBg="1"/>
      <p:bldP spid="49178" grpId="0" animBg="1"/>
      <p:bldP spid="49180" grpId="0" animBg="1"/>
      <p:bldP spid="491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84213" y="1125538"/>
            <a:ext cx="7632700" cy="5399087"/>
          </a:xfrm>
          <a:prstGeom prst="rect">
            <a:avLst/>
          </a:prstGeom>
          <a:solidFill>
            <a:srgbClr val="FFFFFF">
              <a:alpha val="70195"/>
            </a:srgbClr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27063"/>
          </a:xfrm>
        </p:spPr>
        <p:txBody>
          <a:bodyPr/>
          <a:lstStyle/>
          <a:p>
            <a:pPr eaLnBrk="1" hangingPunct="1"/>
            <a:r>
              <a:rPr lang="ru-RU" altLang="uk-UA" sz="2800" b="1" smtClean="0"/>
              <a:t>ПЛАН ЛЕКЦИИ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1125538"/>
            <a:ext cx="7631112" cy="5256212"/>
          </a:xfrm>
        </p:spPr>
        <p:txBody>
          <a:bodyPr/>
          <a:lstStyle/>
          <a:p>
            <a:pPr marL="609600" indent="-609600" eaLnBrk="1" hangingPunct="1">
              <a:buSzTx/>
              <a:buFontTx/>
              <a:buAutoNum type="arabicPeriod"/>
            </a:pPr>
            <a:r>
              <a:rPr lang="ru-RU" altLang="uk-UA" sz="2800" smtClean="0">
                <a:solidFill>
                  <a:schemeClr val="tx2"/>
                </a:solidFill>
              </a:rPr>
              <a:t>Определение, классификация и применение ВМС.</a:t>
            </a:r>
          </a:p>
          <a:p>
            <a:pPr marL="609600" indent="-609600" eaLnBrk="1" hangingPunct="1">
              <a:buSzTx/>
              <a:buFontTx/>
              <a:buAutoNum type="arabicPeriod"/>
            </a:pPr>
            <a:r>
              <a:rPr lang="ru-RU" altLang="uk-UA" sz="2800" smtClean="0">
                <a:solidFill>
                  <a:schemeClr val="tx2"/>
                </a:solidFill>
              </a:rPr>
              <a:t>Влияние структуры молекулы ВМС на процесс растворения веществ.</a:t>
            </a:r>
          </a:p>
          <a:p>
            <a:pPr marL="609600" indent="-609600" eaLnBrk="1" hangingPunct="1">
              <a:buSzTx/>
              <a:buFontTx/>
              <a:buAutoNum type="arabicPeriod"/>
            </a:pPr>
            <a:r>
              <a:rPr lang="ru-RU" altLang="uk-UA" sz="2800" smtClean="0">
                <a:solidFill>
                  <a:schemeClr val="tx2"/>
                </a:solidFill>
              </a:rPr>
              <a:t>Свойства растворов ВМС.</a:t>
            </a:r>
          </a:p>
          <a:p>
            <a:pPr marL="609600" indent="-609600" eaLnBrk="1" hangingPunct="1">
              <a:buSzTx/>
              <a:buFontTx/>
              <a:buAutoNum type="arabicPeriod"/>
            </a:pPr>
            <a:r>
              <a:rPr lang="ru-RU" altLang="uk-UA" sz="2800" smtClean="0">
                <a:solidFill>
                  <a:schemeClr val="tx2"/>
                </a:solidFill>
              </a:rPr>
              <a:t>Факторы, вызывающие нарушение устойчивости растворов ВМС.</a:t>
            </a:r>
          </a:p>
          <a:p>
            <a:pPr marL="609600" indent="-609600" eaLnBrk="1" hangingPunct="1">
              <a:buSzTx/>
              <a:buFontTx/>
              <a:buAutoNum type="arabicPeriod"/>
            </a:pPr>
            <a:r>
              <a:rPr lang="ru-RU" altLang="uk-UA" sz="2800" smtClean="0">
                <a:solidFill>
                  <a:schemeClr val="tx2"/>
                </a:solidFill>
              </a:rPr>
              <a:t>Технология растворов ВМС.</a:t>
            </a:r>
          </a:p>
        </p:txBody>
      </p:sp>
    </p:spTree>
  </p:cSld>
  <p:clrMapOvr>
    <a:masterClrMapping/>
  </p:clrMapOvr>
  <p:transition spd="med" advTm="352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3203575" y="4868863"/>
            <a:ext cx="0" cy="8270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H="1">
            <a:off x="2730500" y="4097338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3195638" y="4114800"/>
            <a:ext cx="0" cy="8270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5867400" y="1644650"/>
            <a:ext cx="0" cy="704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H="1">
            <a:off x="5435600" y="2292350"/>
            <a:ext cx="431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5867400" y="2276475"/>
            <a:ext cx="0" cy="704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3203575" y="4914900"/>
            <a:ext cx="431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5508625" y="4914900"/>
            <a:ext cx="4349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H="1">
            <a:off x="2730500" y="568325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4527550" y="2852738"/>
            <a:ext cx="0" cy="1600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5943600" y="4076700"/>
            <a:ext cx="0" cy="865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5943600" y="4097338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5943600" y="568325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5867400" y="29718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5867400" y="1676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3048000" y="2292350"/>
            <a:ext cx="533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 flipV="1">
            <a:off x="4527550" y="10668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51923" name="Rectangle 4"/>
          <p:cNvSpPr>
            <a:spLocks noChangeArrowheads="1"/>
          </p:cNvSpPr>
          <p:nvPr/>
        </p:nvSpPr>
        <p:spPr bwMode="auto">
          <a:xfrm>
            <a:off x="755650" y="549275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="1" i="1" baseline="0">
                <a:solidFill>
                  <a:schemeClr val="tx2"/>
                </a:solidFill>
              </a:rPr>
              <a:t>5. ТЕХНОЛОГИЯ РАСТВОРОВ ВМС </a:t>
            </a:r>
            <a:endParaRPr lang="ru-RU" altLang="uk-UA" sz="2400" baseline="0">
              <a:solidFill>
                <a:schemeClr val="tx2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248400" y="1295400"/>
            <a:ext cx="2514600" cy="9906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Физический контроль:</a:t>
            </a:r>
            <a:br>
              <a:rPr lang="ru-RU" altLang="uk-UA" sz="1800" baseline="0"/>
            </a:br>
            <a:r>
              <a:rPr lang="ru-RU" altLang="uk-UA" sz="1800" baseline="0"/>
              <a:t>отклонения в объеме или в массе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248400" y="4768850"/>
            <a:ext cx="2438400" cy="18288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Контроль</a:t>
            </a:r>
            <a:br>
              <a:rPr lang="ru-RU" altLang="uk-UA" sz="1800" baseline="0"/>
            </a:br>
            <a:r>
              <a:rPr lang="ru-RU" altLang="uk-UA" sz="1800" baseline="0"/>
              <a:t>при отпуске</a:t>
            </a:r>
            <a:br>
              <a:rPr lang="ru-RU" altLang="uk-UA" sz="1800" baseline="0"/>
            </a:br>
            <a:r>
              <a:rPr lang="ru-RU" altLang="uk-UA" sz="1800" baseline="0"/>
              <a:t>(соответствие</a:t>
            </a:r>
            <a:br>
              <a:rPr lang="ru-RU" altLang="uk-UA" sz="1800" baseline="0"/>
            </a:br>
            <a:r>
              <a:rPr lang="ru-RU" altLang="uk-UA" sz="1800" baseline="0"/>
              <a:t>рецепта и ППК,</a:t>
            </a:r>
            <a:br>
              <a:rPr lang="ru-RU" altLang="uk-UA" sz="1800" baseline="0"/>
            </a:br>
            <a:r>
              <a:rPr lang="ru-RU" altLang="uk-UA" sz="1800" baseline="0"/>
              <a:t>качество упаковки</a:t>
            </a:r>
            <a:br>
              <a:rPr lang="ru-RU" altLang="uk-UA" sz="1800" baseline="0"/>
            </a:br>
            <a:r>
              <a:rPr lang="ru-RU" altLang="uk-UA" sz="1800" baseline="0"/>
              <a:t>и оформления)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248400" y="2514600"/>
            <a:ext cx="2438400" cy="762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Химический контроль</a:t>
            </a:r>
            <a:br>
              <a:rPr lang="ru-RU" altLang="uk-UA" sz="1800" baseline="0"/>
            </a:br>
            <a:r>
              <a:rPr lang="ru-RU" altLang="uk-UA" sz="1800" baseline="0"/>
              <a:t>(выборочно)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552825" y="1682750"/>
            <a:ext cx="1951038" cy="12192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Контроль качества</a:t>
            </a:r>
            <a:br>
              <a:rPr lang="ru-RU" altLang="uk-UA" sz="1800" baseline="0"/>
            </a:br>
            <a:r>
              <a:rPr lang="ru-RU" altLang="uk-UA" sz="1800" baseline="0"/>
              <a:t>растворов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68275" y="1371600"/>
            <a:ext cx="2819400" cy="18415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Органолептический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контроль: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(оценка однородности, цвет, запах, вкус), отсутствие механических включений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476625" y="4300538"/>
            <a:ext cx="2103438" cy="123031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endParaRPr lang="ru-RU" altLang="uk-UA" sz="1800" baseline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Упаковка и </a:t>
            </a:r>
            <a:br>
              <a:rPr lang="ru-RU" altLang="uk-UA" sz="1800" baseline="0"/>
            </a:br>
            <a:r>
              <a:rPr lang="ru-RU" altLang="uk-UA" sz="1800" baseline="0"/>
              <a:t>оформление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777875" y="3500438"/>
            <a:ext cx="2209800" cy="11938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Подготовка</a:t>
            </a:r>
            <a:br>
              <a:rPr lang="ru-RU" altLang="uk-UA" sz="1800" baseline="0"/>
            </a:br>
            <a:r>
              <a:rPr lang="ru-RU" altLang="uk-UA" sz="1800" baseline="0"/>
              <a:t>тароукупорочного</a:t>
            </a:r>
            <a:br>
              <a:rPr lang="ru-RU" altLang="uk-UA" sz="1800" baseline="0"/>
            </a:br>
            <a:r>
              <a:rPr lang="ru-RU" altLang="uk-UA" sz="1800" baseline="0"/>
              <a:t>материала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01675" y="5302250"/>
            <a:ext cx="2286000" cy="762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altLang="uk-UA" sz="1800" baseline="0"/>
              <a:t>Подготовка</a:t>
            </a:r>
            <a:br>
              <a:rPr lang="ru-RU" altLang="uk-UA" sz="1800" baseline="0"/>
            </a:br>
            <a:r>
              <a:rPr lang="ru-RU" altLang="uk-UA" sz="1800" baseline="0"/>
              <a:t>этикеток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6248400" y="3868738"/>
            <a:ext cx="2497138" cy="4572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2700" tIns="12700" rIns="12700" bIns="12700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uk-UA" sz="1800" baseline="0"/>
              <a:t>Опросный контроль</a:t>
            </a: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5940425" y="4797425"/>
            <a:ext cx="0" cy="865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51934" name="Line 34"/>
          <p:cNvSpPr>
            <a:spLocks noChangeShapeType="1"/>
          </p:cNvSpPr>
          <p:nvPr/>
        </p:nvSpPr>
        <p:spPr bwMode="auto">
          <a:xfrm>
            <a:off x="323850" y="981075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9" grpId="0" animBg="1"/>
      <p:bldP spid="50202" grpId="0" animBg="1"/>
      <p:bldP spid="50201" grpId="0" animBg="1"/>
      <p:bldP spid="50196" grpId="0" animBg="1"/>
      <p:bldP spid="50199" grpId="0" animBg="1"/>
      <p:bldP spid="50207" grpId="0" animBg="1"/>
      <p:bldP spid="50206" grpId="0" animBg="1"/>
      <p:bldP spid="50195" grpId="0" animBg="1"/>
      <p:bldP spid="50203" grpId="0" animBg="1"/>
      <p:bldP spid="50191" grpId="0" animBg="1"/>
      <p:bldP spid="50192" grpId="0" animBg="1"/>
      <p:bldP spid="50193" grpId="0" animBg="1"/>
      <p:bldP spid="50194" grpId="0" animBg="1"/>
      <p:bldP spid="50197" grpId="0" animBg="1"/>
      <p:bldP spid="50198" grpId="0" animBg="1"/>
      <p:bldP spid="50200" grpId="0" animBg="1"/>
      <p:bldP spid="50205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2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4"/>
          <p:cNvSpPr>
            <a:spLocks noChangeArrowheads="1"/>
          </p:cNvSpPr>
          <p:nvPr/>
        </p:nvSpPr>
        <p:spPr bwMode="auto">
          <a:xfrm>
            <a:off x="0" y="45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uk-UA" sz="2400" b="1" i="1" baseline="0">
                <a:solidFill>
                  <a:schemeClr val="tx2"/>
                </a:solidFill>
              </a:rPr>
              <a:t>5. ТЕХНОЛОГИЯ РАСТВОРОВ ВМС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50825" y="1052513"/>
            <a:ext cx="8664575" cy="1387475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uk-UA" sz="2000" b="1" baseline="0"/>
              <a:t>При приготовлении растворов </a:t>
            </a:r>
            <a:r>
              <a:rPr lang="ru-RU" altLang="uk-UA" sz="2000" b="1" i="1" baseline="0">
                <a:solidFill>
                  <a:schemeClr val="bg1"/>
                </a:solidFill>
              </a:rPr>
              <a:t>неограниченно набухающих</a:t>
            </a:r>
            <a:r>
              <a:rPr lang="ru-RU" altLang="uk-UA" sz="2000" b="1" baseline="0"/>
              <a:t> веществ руководствуются общими правилами приготовления растворов низкомолекулярных веществ, учитывая свойства лекарственных веществ и растворителей.</a:t>
            </a:r>
            <a:r>
              <a:rPr lang="en-US" altLang="uk-UA" sz="2000" b="1" baseline="0"/>
              <a:t> </a:t>
            </a:r>
          </a:p>
        </p:txBody>
      </p:sp>
      <p:sp>
        <p:nvSpPr>
          <p:cNvPr id="252932" name="Rectangle 11"/>
          <p:cNvSpPr>
            <a:spLocks noChangeArrowheads="1"/>
          </p:cNvSpPr>
          <p:nvPr/>
        </p:nvSpPr>
        <p:spPr bwMode="auto">
          <a:xfrm>
            <a:off x="0" y="21351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en-US" altLang="uk-UA" sz="1600" baseline="0"/>
              <a:t> </a:t>
            </a:r>
            <a:endParaRPr lang="en-US" altLang="uk-UA" sz="1200" baseline="0"/>
          </a:p>
          <a:p>
            <a:pPr algn="l">
              <a:lnSpc>
                <a:spcPct val="100000"/>
              </a:lnSpc>
            </a:pPr>
            <a:endParaRPr lang="en-US" altLang="uk-UA" sz="2400" baseline="0">
              <a:solidFill>
                <a:schemeClr val="tx1"/>
              </a:solidFill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304800" y="4365625"/>
            <a:ext cx="8305800" cy="2492375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uk-UA" sz="2200" b="1" baseline="0">
                <a:solidFill>
                  <a:schemeClr val="folHlink"/>
                </a:solidFill>
              </a:rPr>
              <a:t>Активность пепсина проявляется при рН 1,8-2,0. В сильнокислой среде пепсин инактивируется, что обуславливает особую технологию его растворов: вначале готовят раствор кислоты, в котором  растворяют пепсин</a:t>
            </a:r>
            <a:endParaRPr lang="en-US" altLang="uk-UA" sz="2200" baseline="0">
              <a:solidFill>
                <a:schemeClr val="folHlink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611188" y="2708275"/>
            <a:ext cx="7993062" cy="165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uk-UA" b="1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539750" y="2852738"/>
            <a:ext cx="80645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	Rp.:	Pepsini			2,0</a:t>
            </a:r>
            <a:b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      		Acidi hydrochlorici 	5 ml</a:t>
            </a:r>
            <a:b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      		Aquae purificatae	200 ml</a:t>
            </a:r>
            <a:b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      		Misce. Da. Signa.	По 1-2 столовых ложки </a:t>
            </a:r>
            <a:b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					2-3 раза в день во время еды.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18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0" grpId="0" animBg="1"/>
      <p:bldP spid="512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30213" y="981075"/>
            <a:ext cx="8280400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253955" name="Rectangle 4"/>
          <p:cNvSpPr>
            <a:spLocks noChangeArrowheads="1"/>
          </p:cNvSpPr>
          <p:nvPr/>
        </p:nvSpPr>
        <p:spPr bwMode="auto">
          <a:xfrm>
            <a:off x="755650" y="549275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="1" i="1" baseline="0">
                <a:solidFill>
                  <a:schemeClr val="tx2"/>
                </a:solidFill>
              </a:rPr>
              <a:t>5. ТЕХНОЛОГИЯ РАСТВОРОВ ВМС </a:t>
            </a:r>
            <a:endParaRPr lang="ru-RU" altLang="uk-UA" sz="2400" baseline="0">
              <a:solidFill>
                <a:schemeClr val="tx2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322263" y="2636838"/>
            <a:ext cx="8497887" cy="1079500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endParaRPr lang="ru-RU" altLang="uk-UA" sz="2000" baseline="0">
              <a:solidFill>
                <a:schemeClr val="bg1"/>
              </a:solidFill>
            </a:endParaRPr>
          </a:p>
        </p:txBody>
      </p:sp>
      <p:sp>
        <p:nvSpPr>
          <p:cNvPr id="253957" name="Line 11"/>
          <p:cNvSpPr>
            <a:spLocks noChangeShapeType="1"/>
          </p:cNvSpPr>
          <p:nvPr/>
        </p:nvSpPr>
        <p:spPr bwMode="auto">
          <a:xfrm>
            <a:off x="1258888" y="3500438"/>
            <a:ext cx="4333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53958" name="Line 12"/>
          <p:cNvSpPr>
            <a:spLocks noChangeShapeType="1"/>
          </p:cNvSpPr>
          <p:nvPr/>
        </p:nvSpPr>
        <p:spPr bwMode="auto">
          <a:xfrm>
            <a:off x="3132138" y="3500438"/>
            <a:ext cx="5032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53959" name="Line 13"/>
          <p:cNvSpPr>
            <a:spLocks noChangeShapeType="1"/>
          </p:cNvSpPr>
          <p:nvPr/>
        </p:nvSpPr>
        <p:spPr bwMode="auto">
          <a:xfrm>
            <a:off x="4787900" y="3500438"/>
            <a:ext cx="2889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53960" name="Line 14"/>
          <p:cNvSpPr>
            <a:spLocks noChangeShapeType="1"/>
          </p:cNvSpPr>
          <p:nvPr/>
        </p:nvSpPr>
        <p:spPr bwMode="auto">
          <a:xfrm>
            <a:off x="6659563" y="3500438"/>
            <a:ext cx="2174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611188" y="1125538"/>
            <a:ext cx="79200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en-US" altLang="uk-UA" sz="2400" b="1" i="1" baseline="0">
                <a:solidFill>
                  <a:schemeClr val="tx2"/>
                </a:solidFill>
                <a:latin typeface="Monotype Corsiva" panose="03010101010201010101" pitchFamily="66" charset="0"/>
              </a:rPr>
              <a:t>ППК (обратная сторона)</a:t>
            </a:r>
            <a:r>
              <a:rPr lang="ru-RU" altLang="uk-UA" sz="2400" b="1" i="1" baseline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altLang="uk-UA" sz="2400" b="1" i="1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Пепсина</a:t>
            </a: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					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2,0 г</a:t>
            </a:r>
            <a:b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Раствора кислоты хлористоводородной</a:t>
            </a: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		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(1:10) 5 ·10 = 50 мл</a:t>
            </a:r>
            <a:b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Воды очищенной </a:t>
            </a: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				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205 – 50 = 155 мл</a:t>
            </a:r>
            <a:endParaRPr lang="ru-RU" altLang="uk-UA" sz="2400" baseline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466725" y="2852738"/>
            <a:ext cx="12239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uk-UA" sz="1400" b="1" baseline="0">
                <a:solidFill>
                  <a:schemeClr val="bg1"/>
                </a:solidFill>
              </a:rPr>
              <a:t>вода очищенная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141538" y="2852738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uk-UA" sz="1400" b="1" baseline="0">
                <a:solidFill>
                  <a:schemeClr val="bg1"/>
                </a:solidFill>
              </a:rPr>
              <a:t>кислота хлористовод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3960813" y="2852738"/>
            <a:ext cx="8620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uk-UA" sz="1400" b="1" baseline="0">
                <a:solidFill>
                  <a:schemeClr val="bg1"/>
                </a:solidFill>
              </a:rPr>
              <a:t>пепсин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5273675" y="2852738"/>
            <a:ext cx="15303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uk-UA" sz="1400" b="1" baseline="0">
                <a:solidFill>
                  <a:schemeClr val="bg1"/>
                </a:solidFill>
              </a:rPr>
              <a:t>процеживание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7164388" y="2852738"/>
            <a:ext cx="1511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uk-UA" sz="1400" b="1" baseline="0">
                <a:solidFill>
                  <a:schemeClr val="bg1"/>
                </a:solidFill>
              </a:rPr>
              <a:t>оформление к отпуску</a:t>
            </a:r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1692275" y="296068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2248" name="AutoShape 24"/>
          <p:cNvSpPr>
            <a:spLocks noChangeArrowheads="1"/>
          </p:cNvSpPr>
          <p:nvPr/>
        </p:nvSpPr>
        <p:spPr bwMode="auto">
          <a:xfrm>
            <a:off x="3490913" y="296068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2249" name="AutoShape 25"/>
          <p:cNvSpPr>
            <a:spLocks noChangeArrowheads="1"/>
          </p:cNvSpPr>
          <p:nvPr/>
        </p:nvSpPr>
        <p:spPr bwMode="auto">
          <a:xfrm>
            <a:off x="4787900" y="296068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>
            <a:off x="6731000" y="296068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430213" y="3933825"/>
            <a:ext cx="8280400" cy="2735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539750" y="4076700"/>
            <a:ext cx="80629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altLang="uk-UA" sz="2400" b="1" i="1" baseline="0">
                <a:solidFill>
                  <a:schemeClr val="tx2"/>
                </a:solidFill>
                <a:latin typeface="Monotype Corsiva" panose="03010101010201010101" pitchFamily="66" charset="0"/>
              </a:rPr>
              <a:t>ППК (лицевая сторона)</a:t>
            </a:r>
            <a:r>
              <a:rPr lang="en-US" altLang="uk-UA" sz="2400" b="1" baseline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en-US" altLang="uk-UA" sz="2400" b="1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i="1" baseline="0">
                <a:solidFill>
                  <a:schemeClr val="tx2"/>
                </a:solidFill>
                <a:latin typeface="Monotype Corsiva" panose="03010101010201010101" pitchFamily="66" charset="0"/>
              </a:rPr>
              <a:t>           </a:t>
            </a:r>
            <a:r>
              <a:rPr lang="en-US" altLang="uk-UA" sz="2400" i="1" baseline="0">
                <a:solidFill>
                  <a:schemeClr val="tx2"/>
                </a:solidFill>
                <a:latin typeface="Monotype Corsiva" panose="03010101010201010101" pitchFamily="66" charset="0"/>
              </a:rPr>
              <a:t>Дата </a:t>
            </a:r>
            <a:r>
              <a:rPr lang="ru-RU" altLang="uk-UA" sz="2400" i="1" baseline="0">
                <a:solidFill>
                  <a:schemeClr val="tx2"/>
                </a:solidFill>
                <a:latin typeface="Monotype Corsiva" panose="03010101010201010101" pitchFamily="66" charset="0"/>
              </a:rPr>
              <a:t>				</a:t>
            </a:r>
            <a:r>
              <a:rPr lang="en-US" altLang="uk-UA" sz="2400" i="1" baseline="0">
                <a:solidFill>
                  <a:schemeClr val="tx2"/>
                </a:solidFill>
                <a:latin typeface="Monotype Corsiva" panose="03010101010201010101" pitchFamily="66" charset="0"/>
              </a:rPr>
              <a:t>№ рецепта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         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Aquae purificatae</a:t>
            </a: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			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155 ml</a:t>
            </a:r>
            <a:b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 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Sol. Acidi hydrochlorici diluti (1:10) </a:t>
            </a: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	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50 ml</a:t>
            </a:r>
            <a:b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 </a:t>
            </a:r>
            <a:r>
              <a:rPr lang="en-US" altLang="uk-UA" sz="2400" u="sng" baseline="0">
                <a:solidFill>
                  <a:schemeClr val="tx2"/>
                </a:solidFill>
                <a:latin typeface="Monotype Corsiva" panose="03010101010201010101" pitchFamily="66" charset="0"/>
              </a:rPr>
              <a:t>Pepsini </a:t>
            </a:r>
            <a:r>
              <a:rPr lang="ru-RU" altLang="uk-UA" sz="2400" u="sng" baseline="0">
                <a:solidFill>
                  <a:schemeClr val="tx2"/>
                </a:solidFill>
                <a:latin typeface="Monotype Corsiva" panose="03010101010201010101" pitchFamily="66" charset="0"/>
              </a:rPr>
              <a:t>				</a:t>
            </a:r>
            <a:r>
              <a:rPr lang="en-US" altLang="uk-UA" sz="2400" u="sng" baseline="0">
                <a:solidFill>
                  <a:schemeClr val="tx2"/>
                </a:solidFill>
                <a:latin typeface="Monotype Corsiva" panose="03010101010201010101" pitchFamily="66" charset="0"/>
              </a:rPr>
              <a:t>2,0	</a:t>
            </a:r>
            <a:br>
              <a:rPr lang="en-US" altLang="uk-UA" sz="2400" u="sng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 </a:t>
            </a: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				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Vобщ.= 205 ml</a:t>
            </a:r>
            <a:b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 </a:t>
            </a:r>
            <a:b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Приготовил				(подпись)</a:t>
            </a:r>
            <a:b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Проверил				(подпись)</a:t>
            </a:r>
            <a: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br>
              <a:rPr lang="en-US" altLang="uk-UA" sz="2400" baseline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altLang="uk-UA" sz="2400" baseline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82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2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2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22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72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22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720"/>
                            </p:stCondLst>
                            <p:childTnLst>
                              <p:par>
                                <p:cTn id="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82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832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1020"/>
                            </p:stCondLst>
                            <p:childTnLst>
                              <p:par>
                                <p:cTn id="74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4020"/>
                            </p:stCondLst>
                            <p:childTnLst>
                              <p:par>
                                <p:cTn id="8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 animBg="1"/>
      <p:bldP spid="52233" grpId="0" animBg="1"/>
      <p:bldP spid="52243" grpId="0"/>
      <p:bldP spid="52244" grpId="0"/>
      <p:bldP spid="52245" grpId="0"/>
      <p:bldP spid="52246" grpId="0"/>
      <p:bldP spid="52247" grpId="0" animBg="1"/>
      <p:bldP spid="52248" grpId="0" animBg="1"/>
      <p:bldP spid="52249" grpId="0" animBg="1"/>
      <p:bldP spid="52250" grpId="0" animBg="1"/>
      <p:bldP spid="522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23850" y="877888"/>
            <a:ext cx="8569325" cy="1082675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000" baseline="0">
                <a:solidFill>
                  <a:srgbClr val="FFFFFF"/>
                </a:solidFill>
              </a:rPr>
              <a:t>Растворение </a:t>
            </a:r>
            <a:r>
              <a:rPr lang="ru-RU" altLang="uk-UA" sz="2000" b="1" i="1" baseline="0">
                <a:solidFill>
                  <a:srgbClr val="FFFFFF"/>
                </a:solidFill>
              </a:rPr>
              <a:t>ограниченно набухающих</a:t>
            </a:r>
            <a:r>
              <a:rPr lang="ru-RU" altLang="uk-UA" sz="2000" b="1" baseline="0">
                <a:solidFill>
                  <a:srgbClr val="FFFFFF"/>
                </a:solidFill>
              </a:rPr>
              <a:t> веществ требует использования</a:t>
            </a:r>
            <a:r>
              <a:rPr lang="ru-RU" altLang="uk-UA" sz="2000" baseline="0">
                <a:solidFill>
                  <a:srgbClr val="FFFFFF"/>
                </a:solidFill>
              </a:rPr>
              <a:t>  дополнительных технологических приемов, способствующих переходу стадии набухания в стадию растворения</a:t>
            </a:r>
            <a:r>
              <a:rPr lang="en-US" altLang="uk-UA" sz="2000" baseline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4979" name="Rectangle 5"/>
          <p:cNvSpPr>
            <a:spLocks noChangeArrowheads="1"/>
          </p:cNvSpPr>
          <p:nvPr/>
        </p:nvSpPr>
        <p:spPr bwMode="auto">
          <a:xfrm>
            <a:off x="611188" y="47625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="1" i="1" baseline="0">
                <a:solidFill>
                  <a:srgbClr val="22659C"/>
                </a:solidFill>
              </a:rPr>
              <a:t>5. ТЕХНОЛОГИЯ РАСТВОРОВ ВМС </a:t>
            </a:r>
            <a:endParaRPr lang="ru-RU" altLang="uk-UA" sz="2400" baseline="0">
              <a:solidFill>
                <a:srgbClr val="22659C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28625" y="4429125"/>
            <a:ext cx="8534400" cy="1879600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1600" b="1" baseline="0">
                <a:solidFill>
                  <a:srgbClr val="FFFFFF"/>
                </a:solidFill>
              </a:rPr>
              <a:t>   С</a:t>
            </a:r>
            <a:r>
              <a:rPr lang="en-US" altLang="uk-UA" sz="1600" b="1" baseline="0">
                <a:solidFill>
                  <a:srgbClr val="FFFFFF"/>
                </a:solidFill>
              </a:rPr>
              <a:t>ухо</a:t>
            </a:r>
            <a:r>
              <a:rPr lang="ru-RU" altLang="uk-UA" sz="1600" b="1" baseline="0">
                <a:solidFill>
                  <a:srgbClr val="FFFFFF"/>
                </a:solidFill>
              </a:rPr>
              <a:t>й</a:t>
            </a:r>
            <a:r>
              <a:rPr lang="en-US" altLang="uk-UA" sz="1600" b="1" baseline="0">
                <a:solidFill>
                  <a:srgbClr val="FFFFFF"/>
                </a:solidFill>
              </a:rPr>
              <a:t> желатин помещают в тарированную фарфоровую чашку, заливают 10-кратным количеством холодной воды </a:t>
            </a:r>
            <a:r>
              <a:rPr lang="ru-RU" altLang="uk-UA" sz="1600" b="1" baseline="0">
                <a:solidFill>
                  <a:srgbClr val="FFFFFF"/>
                </a:solidFill>
              </a:rPr>
              <a:t>очищенной </a:t>
            </a:r>
            <a:r>
              <a:rPr lang="en-US" altLang="uk-UA" sz="1600" b="1" baseline="0">
                <a:solidFill>
                  <a:srgbClr val="FFFFFF"/>
                </a:solidFill>
              </a:rPr>
              <a:t>и оставляют набухать на 30-40 минут. Затем добавляют остальную воду, </a:t>
            </a:r>
            <a:r>
              <a:rPr lang="ru-RU" altLang="uk-UA" sz="1600" b="1" baseline="0">
                <a:solidFill>
                  <a:srgbClr val="FFFFFF"/>
                </a:solidFill>
              </a:rPr>
              <a:t>помещают </a:t>
            </a:r>
            <a:r>
              <a:rPr lang="en-US" altLang="uk-UA" sz="1600" b="1" baseline="0">
                <a:solidFill>
                  <a:srgbClr val="FFFFFF"/>
                </a:solidFill>
              </a:rPr>
              <a:t>на водяную баню (температура 60-70</a:t>
            </a:r>
            <a:r>
              <a:rPr lang="en-US" altLang="uk-UA" sz="1600" b="1" baseline="0">
                <a:solidFill>
                  <a:srgbClr val="FFFFFF"/>
                </a:solidFill>
                <a:sym typeface="Arial" panose="020B0604020202020204" pitchFamily="34" charset="0"/>
              </a:rPr>
              <a:t>°</a:t>
            </a:r>
            <a:r>
              <a:rPr lang="en-US" altLang="uk-UA" sz="1600" b="1" baseline="0">
                <a:solidFill>
                  <a:srgbClr val="FFFFFF"/>
                </a:solidFill>
              </a:rPr>
              <a:t>С) и растворяют при перемешивании до получения прозрачного раствора. Доводят водой до требуемой массы. Полученный раствор при необходимости процеживают во флакон для отпуска</a:t>
            </a:r>
            <a:r>
              <a:rPr lang="en-US" altLang="uk-UA" sz="1600" b="1" baseline="0">
                <a:solidFill>
                  <a:srgbClr val="FFFFFF"/>
                </a:solidFill>
                <a:sym typeface="Arial" panose="020B0604020202020204" pitchFamily="34" charset="0"/>
              </a:rPr>
              <a:t>.</a:t>
            </a:r>
            <a:r>
              <a:rPr lang="en-US" altLang="uk-UA" sz="1600" baseline="0">
                <a:solidFill>
                  <a:srgbClr val="FFFFFF"/>
                </a:solidFill>
                <a:sym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uk-UA" sz="1600" baseline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428625" y="2928938"/>
            <a:ext cx="8280400" cy="1439862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uk-UA" sz="800" b="1" i="1" baseline="0">
              <a:solidFill>
                <a:srgbClr val="000066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000" b="1" i="1" baseline="0">
                <a:solidFill>
                  <a:srgbClr val="6666FF"/>
                </a:solidFill>
              </a:rPr>
              <a:t>Перед применением раствор желатина следует подогреть, т.к. раствор может уплотниться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571500" y="2071688"/>
            <a:ext cx="79914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8000"/>
              </a:lnSpc>
              <a:spcBef>
                <a:spcPct val="0"/>
              </a:spcBef>
              <a:buSzTx/>
              <a:buFontTx/>
              <a:buNone/>
            </a:pPr>
            <a:endParaRPr lang="ru-RU" altLang="uk-UA" sz="27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539750" y="2420938"/>
            <a:ext cx="7848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uk-UA" sz="2400" baseline="0">
                <a:solidFill>
                  <a:srgbClr val="22659C"/>
                </a:solidFill>
                <a:latin typeface="Monotype Corsiva" panose="03010101010201010101" pitchFamily="66" charset="0"/>
              </a:rPr>
              <a:t> Rp.:	Solutionis Gelatinae	5% - 50,0</a:t>
            </a:r>
            <a:br>
              <a:rPr lang="ru-RU" altLang="uk-UA" sz="2400" baseline="0">
                <a:solidFill>
                  <a:srgbClr val="22659C"/>
                </a:solidFill>
                <a:latin typeface="Monotype Corsiva" panose="03010101010201010101" pitchFamily="66" charset="0"/>
              </a:rPr>
            </a:br>
            <a:r>
              <a:rPr lang="ru-RU" altLang="uk-UA" sz="2400" baseline="0">
                <a:solidFill>
                  <a:srgbClr val="22659C"/>
                </a:solidFill>
                <a:latin typeface="Monotype Corsiva" panose="03010101010201010101" pitchFamily="66" charset="0"/>
              </a:rPr>
              <a:t>	Da. Signa.		По 1 столовой ложке через 2 часа.</a:t>
            </a:r>
          </a:p>
        </p:txBody>
      </p:sp>
      <p:sp>
        <p:nvSpPr>
          <p:cNvPr id="254984" name="Прямоугольник 7"/>
          <p:cNvSpPr>
            <a:spLocks noChangeArrowheads="1"/>
          </p:cNvSpPr>
          <p:nvPr/>
        </p:nvSpPr>
        <p:spPr bwMode="auto">
          <a:xfrm>
            <a:off x="2000250" y="62865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2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6" grpId="0" animBg="1"/>
      <p:bldP spid="53257" grpId="0" animBg="1"/>
      <p:bldP spid="532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1403350" y="908050"/>
            <a:ext cx="6192838" cy="1008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256003" name="Rectangle 4"/>
          <p:cNvSpPr>
            <a:spLocks noChangeArrowheads="1"/>
          </p:cNvSpPr>
          <p:nvPr/>
        </p:nvSpPr>
        <p:spPr bwMode="auto">
          <a:xfrm>
            <a:off x="611188" y="47625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="1" i="1" baseline="0">
                <a:solidFill>
                  <a:srgbClr val="22659C"/>
                </a:solidFill>
              </a:rPr>
              <a:t>5. ТЕХНОЛОГИЯ РАСТВОРОВ ВМС </a:t>
            </a:r>
            <a:endParaRPr lang="ru-RU" altLang="uk-UA" sz="2400" baseline="0">
              <a:solidFill>
                <a:srgbClr val="22659C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076825" y="2012950"/>
            <a:ext cx="3959225" cy="2390775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180000" anchor="ctr"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uk-UA" sz="1600" b="1" baseline="0">
                <a:solidFill>
                  <a:srgbClr val="FFFFFF"/>
                </a:solidFill>
              </a:rPr>
              <a:t>Раствор готовят по массе: следующим образом: 2 г крахмала  смешивают с 8 мл холодной воды очищенной и при перемешивании добавляют к 90 мл кипящей воды. Помешивают, нагревая до кипения, в случае необходимости процеживают.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360363" y="2012950"/>
            <a:ext cx="4537075" cy="1582738"/>
          </a:xfrm>
          <a:prstGeom prst="horizontalScroll">
            <a:avLst>
              <a:gd name="adj" fmla="val 1440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5000"/>
              </a:lnSpc>
            </a:pPr>
            <a:endParaRPr lang="ru-RU" altLang="uk-UA" sz="1600" b="1" i="1" baseline="0">
              <a:solidFill>
                <a:srgbClr val="6666FF"/>
              </a:solidFill>
            </a:endParaRPr>
          </a:p>
          <a:p>
            <a:pPr algn="l">
              <a:lnSpc>
                <a:spcPct val="85000"/>
              </a:lnSpc>
            </a:pPr>
            <a:r>
              <a:rPr lang="ru-RU" altLang="uk-UA" sz="1600" b="1" i="1" baseline="0">
                <a:solidFill>
                  <a:srgbClr val="6666FF"/>
                </a:solidFill>
              </a:rPr>
              <a:t>Если не указана концентрация, </a:t>
            </a:r>
          </a:p>
          <a:p>
            <a:pPr algn="l">
              <a:lnSpc>
                <a:spcPct val="85000"/>
              </a:lnSpc>
            </a:pPr>
            <a:r>
              <a:rPr lang="ru-RU" altLang="uk-UA" sz="1600" b="1" i="1" baseline="0">
                <a:solidFill>
                  <a:srgbClr val="6666FF"/>
                </a:solidFill>
              </a:rPr>
              <a:t>то готовят 2% раствор.</a:t>
            </a:r>
            <a:endParaRPr lang="ru-RU" altLang="uk-UA" sz="1600" b="1">
              <a:solidFill>
                <a:srgbClr val="6666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179388" y="3933825"/>
            <a:ext cx="4537075" cy="2735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uk-UA" sz="1600" b="1" baseline="0">
                <a:solidFill>
                  <a:srgbClr val="22659C"/>
                </a:solidFill>
              </a:rPr>
              <a:t>ПРИГОТОВЛЕНИЕ РАСТВОРА МЕТИЛЦЕЛЛЮЛОЗЫ</a:t>
            </a:r>
          </a:p>
          <a:p>
            <a:pPr algn="l">
              <a:lnSpc>
                <a:spcPct val="100000"/>
              </a:lnSpc>
            </a:pPr>
            <a:r>
              <a:rPr lang="ru-RU" altLang="uk-UA" sz="1400" baseline="0"/>
              <a:t>Метилцеллюлоза – ограниченно набухает в горячей воде и неограниченно набухает в холодной воде.</a:t>
            </a:r>
          </a:p>
          <a:p>
            <a:pPr algn="l">
              <a:lnSpc>
                <a:spcPct val="100000"/>
              </a:lnSpc>
            </a:pPr>
            <a:r>
              <a:rPr lang="ru-RU" altLang="uk-UA" sz="1400" baseline="0"/>
              <a:t>Метилцеллюлозу заливают горячей водой (80-90</a:t>
            </a:r>
            <a:r>
              <a:rPr lang="en-US" altLang="uk-UA" sz="1400" baseline="0"/>
              <a:t>°</a:t>
            </a:r>
            <a:r>
              <a:rPr lang="ru-RU" altLang="uk-UA" sz="1400" baseline="0"/>
              <a:t>С) в количестве ½ от требуемого объема получаемого  раствора,  охлаждают до комнатной температуры,  добавляют остальную холодную воду и оставляют в холодильнике на 10-13 часов до полного растворения. </a:t>
            </a:r>
          </a:p>
          <a:p>
            <a:pPr algn="l">
              <a:lnSpc>
                <a:spcPct val="100000"/>
              </a:lnSpc>
            </a:pPr>
            <a:r>
              <a:rPr lang="ru-RU" altLang="uk-UA" sz="1400" baseline="0"/>
              <a:t>Процеживают через стеклянный фильтр №2.</a:t>
            </a:r>
            <a:endParaRPr lang="en-US" altLang="uk-UA" sz="1400" baseline="0"/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5148263" y="4437063"/>
            <a:ext cx="3348037" cy="2232025"/>
          </a:xfrm>
          <a:prstGeom prst="horizontalScroll">
            <a:avLst>
              <a:gd name="adj" fmla="val 935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uk-UA" sz="1700" b="1" i="1" baseline="0">
                <a:solidFill>
                  <a:srgbClr val="6666FF"/>
                </a:solidFill>
              </a:rPr>
              <a:t>Для предотвращения высаливания электролиты следует добавлять к растворам ВМС в виде водных растворов</a:t>
            </a:r>
            <a:endParaRPr lang="ru-RU" altLang="uk-UA" sz="1700" b="1">
              <a:solidFill>
                <a:srgbClr val="6666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835150" y="1052513"/>
            <a:ext cx="5543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ru-RU" altLang="uk-UA" sz="2400" baseline="0">
                <a:solidFill>
                  <a:srgbClr val="22659C"/>
                </a:solidFill>
                <a:latin typeface="Monotype Corsiva" panose="03010101010201010101" pitchFamily="66" charset="0"/>
              </a:rPr>
              <a:t>Rp.:	Mucilaginis Amyli 	100,0</a:t>
            </a:r>
            <a:br>
              <a:rPr lang="ru-RU" altLang="uk-UA" sz="2400" baseline="0">
                <a:solidFill>
                  <a:srgbClr val="22659C"/>
                </a:solidFill>
                <a:latin typeface="Monotype Corsiva" panose="03010101010201010101" pitchFamily="66" charset="0"/>
              </a:rPr>
            </a:br>
            <a:r>
              <a:rPr lang="en-US" altLang="uk-UA" sz="2400" baseline="0">
                <a:solidFill>
                  <a:srgbClr val="22659C"/>
                </a:solidFill>
                <a:latin typeface="Monotype Corsiva" panose="03010101010201010101" pitchFamily="66" charset="0"/>
              </a:rPr>
              <a:t>       </a:t>
            </a:r>
            <a:r>
              <a:rPr lang="ru-RU" altLang="uk-UA" sz="2400" baseline="0">
                <a:solidFill>
                  <a:srgbClr val="22659C"/>
                </a:solidFill>
                <a:latin typeface="Monotype Corsiva" panose="03010101010201010101" pitchFamily="66" charset="0"/>
              </a:rPr>
              <a:t>	Da. Signa.		На 2 клизмы </a:t>
            </a:r>
            <a:br>
              <a:rPr lang="ru-RU" altLang="uk-UA" sz="2400" baseline="0">
                <a:solidFill>
                  <a:srgbClr val="22659C"/>
                </a:solidFill>
                <a:latin typeface="Monotype Corsiva" panose="03010101010201010101" pitchFamily="66" charset="0"/>
              </a:rPr>
            </a:br>
            <a:endParaRPr lang="ru-RU" altLang="uk-UA" sz="2400" baseline="0">
              <a:solidFill>
                <a:srgbClr val="22659C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4" grpId="0" animBg="1"/>
      <p:bldP spid="55302" grpId="0" animBg="1"/>
      <p:bldP spid="55303" grpId="0" animBg="1"/>
      <p:bldP spid="55311" grpId="0" animBg="1"/>
      <p:bldP spid="553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>
            <a:off x="900113" y="2205038"/>
            <a:ext cx="7848600" cy="2447925"/>
          </a:xfrm>
          <a:prstGeom prst="ribbon">
            <a:avLst>
              <a:gd name="adj1" fmla="val 12500"/>
              <a:gd name="adj2" fmla="val 74389"/>
            </a:avLst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476375" y="2781300"/>
            <a:ext cx="6335713" cy="1511300"/>
          </a:xfrm>
          <a:noFill/>
        </p:spPr>
        <p:txBody>
          <a:bodyPr anchor="b"/>
          <a:lstStyle/>
          <a:p>
            <a:pPr eaLnBrk="1" hangingPunct="1"/>
            <a:r>
              <a:rPr lang="ru-RU" altLang="uk-UA" sz="4800" b="1" i="1" smtClean="0">
                <a:solidFill>
                  <a:schemeClr val="bg1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0563" y="5334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uk-UA" sz="2400" b="1" i="1" smtClean="0">
                <a:cs typeface="Arial" panose="020B0604020202020204" pitchFamily="34" charset="0"/>
              </a:rPr>
              <a:t>1. ОПРЕДЕЛЕНИЕ И КЛАССИФИКАЦИЯ ВЫСОКОМОЛЕКУЛЯРНЫХ СОЕДИНЕНИЙ</a:t>
            </a:r>
          </a:p>
        </p:txBody>
      </p:sp>
      <p:sp>
        <p:nvSpPr>
          <p:cNvPr id="231427" name="Line 5"/>
          <p:cNvSpPr>
            <a:spLocks noChangeShapeType="1"/>
          </p:cNvSpPr>
          <p:nvPr/>
        </p:nvSpPr>
        <p:spPr bwMode="auto">
          <a:xfrm>
            <a:off x="577850" y="1371600"/>
            <a:ext cx="800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42938" y="1428750"/>
            <a:ext cx="7775575" cy="1628775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aseline="0">
                <a:solidFill>
                  <a:srgbClr val="FFFFFF"/>
                </a:solidFill>
              </a:rPr>
              <a:t>Высокомолекулярными соединениями (ВМС) называются природные или синтетические вещества с молекулярной массой от нескольких тысяч (не ниже 10-15 тысяч) до миллиона и более*</a:t>
            </a:r>
            <a:r>
              <a:rPr lang="en-US" altLang="uk-UA" sz="2400" baseline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1429" name="Прямоугольник 13"/>
          <p:cNvSpPr>
            <a:spLocks noChangeArrowheads="1"/>
          </p:cNvSpPr>
          <p:nvPr/>
        </p:nvSpPr>
        <p:spPr bwMode="auto">
          <a:xfrm>
            <a:off x="214313" y="6488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42938" y="4071938"/>
            <a:ext cx="7847012" cy="1446212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ru-RU" altLang="uk-UA" sz="24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3600">
                <a:solidFill>
                  <a:srgbClr val="FFFFFF"/>
                </a:solidFill>
              </a:rPr>
              <a:t>Большинство ВМС являются </a:t>
            </a:r>
            <a:r>
              <a:rPr lang="ru-RU" altLang="uk-UA" sz="3600" b="1" i="1">
                <a:solidFill>
                  <a:srgbClr val="FFFFFF"/>
                </a:solidFill>
              </a:rPr>
              <a:t>полимерами</a:t>
            </a:r>
            <a:r>
              <a:rPr lang="ru-RU" altLang="uk-UA" sz="3600">
                <a:solidFill>
                  <a:srgbClr val="FFFFFF"/>
                </a:solidFill>
              </a:rPr>
              <a:t> благодаря многократно повторяющимся звеньям в макромолекуле (степень полимеризации).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6" name="Line 1046"/>
          <p:cNvSpPr>
            <a:spLocks noChangeShapeType="1"/>
          </p:cNvSpPr>
          <p:nvPr/>
        </p:nvSpPr>
        <p:spPr bwMode="auto">
          <a:xfrm>
            <a:off x="6072188" y="1500188"/>
            <a:ext cx="838200" cy="381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6878" name="Line 1038"/>
          <p:cNvSpPr>
            <a:spLocks noChangeShapeType="1"/>
          </p:cNvSpPr>
          <p:nvPr/>
        </p:nvSpPr>
        <p:spPr bwMode="auto">
          <a:xfrm>
            <a:off x="6929438" y="2786063"/>
            <a:ext cx="0" cy="4333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6883" name="Line 1043"/>
          <p:cNvSpPr>
            <a:spLocks noChangeShapeType="1"/>
          </p:cNvSpPr>
          <p:nvPr/>
        </p:nvSpPr>
        <p:spPr bwMode="auto">
          <a:xfrm flipH="1">
            <a:off x="785813" y="2714625"/>
            <a:ext cx="46037" cy="4714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6869" name="Text Box 1029"/>
          <p:cNvSpPr txBox="1">
            <a:spLocks noChangeArrowheads="1"/>
          </p:cNvSpPr>
          <p:nvPr/>
        </p:nvSpPr>
        <p:spPr bwMode="auto">
          <a:xfrm>
            <a:off x="785813" y="3232150"/>
            <a:ext cx="3000375" cy="3071813"/>
          </a:xfrm>
          <a:prstGeom prst="rect">
            <a:avLst/>
          </a:prstGeom>
          <a:solidFill>
            <a:schemeClr val="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Symbol" panose="05050102010706020507" pitchFamily="18" charset="2"/>
              <a:buAutoNum type="arabicParenR"/>
            </a:pPr>
            <a:r>
              <a:rPr lang="ru-RU" altLang="uk-UA" sz="1600" baseline="0">
                <a:solidFill>
                  <a:srgbClr val="000000"/>
                </a:solidFill>
              </a:rPr>
              <a:t>высшие полисахариды (крахмал, декстрин, пектин, камеди, смолы, целлюлоза)</a:t>
            </a:r>
          </a:p>
          <a:p>
            <a:pPr>
              <a:spcBef>
                <a:spcPct val="0"/>
              </a:spcBef>
              <a:buSzTx/>
              <a:buFont typeface="Symbol" panose="05050102010706020507" pitchFamily="18" charset="2"/>
              <a:buAutoNum type="arabicParenR"/>
            </a:pPr>
            <a:r>
              <a:rPr lang="ru-RU" altLang="uk-UA" sz="1600" baseline="0">
                <a:solidFill>
                  <a:srgbClr val="000000"/>
                </a:solidFill>
              </a:rPr>
              <a:t>белки (желатин, желатоза, коллаген, казеин)</a:t>
            </a:r>
          </a:p>
          <a:p>
            <a:pPr>
              <a:spcBef>
                <a:spcPct val="0"/>
              </a:spcBef>
              <a:buSzTx/>
              <a:buFont typeface="Symbol" panose="05050102010706020507" pitchFamily="18" charset="2"/>
              <a:buAutoNum type="arabicParenR" startAt="3"/>
            </a:pPr>
            <a:r>
              <a:rPr lang="ru-RU" altLang="uk-UA" sz="1600" baseline="0">
                <a:solidFill>
                  <a:srgbClr val="000000"/>
                </a:solidFill>
              </a:rPr>
              <a:t>ферменты (пепсин,трипсин, химотрипсин, панкреатин, лидаза)</a:t>
            </a:r>
          </a:p>
          <a:p>
            <a:pPr>
              <a:spcBef>
                <a:spcPct val="0"/>
              </a:spcBef>
              <a:buSzTx/>
              <a:buFont typeface="Symbol" panose="05050102010706020507" pitchFamily="18" charset="2"/>
              <a:buAutoNum type="arabicParenR" startAt="3"/>
            </a:pPr>
            <a:r>
              <a:rPr lang="ru-RU" altLang="uk-UA" sz="1600" baseline="0">
                <a:solidFill>
                  <a:srgbClr val="000000"/>
                </a:solidFill>
              </a:rPr>
              <a:t>натуральные каучуки</a:t>
            </a:r>
          </a:p>
        </p:txBody>
      </p:sp>
      <p:sp>
        <p:nvSpPr>
          <p:cNvPr id="36870" name="Text Box 1030"/>
          <p:cNvSpPr txBox="1">
            <a:spLocks noChangeArrowheads="1"/>
          </p:cNvSpPr>
          <p:nvPr/>
        </p:nvSpPr>
        <p:spPr bwMode="auto">
          <a:xfrm>
            <a:off x="357188" y="2000250"/>
            <a:ext cx="3357562" cy="714375"/>
          </a:xfrm>
          <a:prstGeom prst="rect">
            <a:avLst/>
          </a:prstGeom>
          <a:solidFill>
            <a:schemeClr val="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uk-UA" sz="1600" b="1" baseline="0">
              <a:solidFill>
                <a:srgbClr val="000000"/>
              </a:solidFill>
              <a:latin typeface="SchoolBook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="1" baseline="0">
                <a:solidFill>
                  <a:srgbClr val="000000"/>
                </a:solidFill>
              </a:rPr>
              <a:t>Природные ВМС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ru-RU" altLang="uk-UA" sz="1600" baseline="0">
              <a:solidFill>
                <a:srgbClr val="424262"/>
              </a:solidFill>
            </a:endParaRPr>
          </a:p>
        </p:txBody>
      </p:sp>
      <p:sp>
        <p:nvSpPr>
          <p:cNvPr id="36871" name="Text Box 1031"/>
          <p:cNvSpPr txBox="1">
            <a:spLocks noChangeArrowheads="1"/>
          </p:cNvSpPr>
          <p:nvPr/>
        </p:nvSpPr>
        <p:spPr bwMode="auto">
          <a:xfrm>
            <a:off x="2928938" y="1071563"/>
            <a:ext cx="3086100" cy="815975"/>
          </a:xfrm>
          <a:prstGeom prst="rect">
            <a:avLst/>
          </a:prstGeom>
          <a:solidFill>
            <a:schemeClr val="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SzTx/>
              <a:buFontTx/>
              <a:buNone/>
            </a:pPr>
            <a:r>
              <a:rPr lang="ru-RU" altLang="uk-UA" sz="1600" b="1" baseline="0">
                <a:solidFill>
                  <a:srgbClr val="0D0DFF"/>
                </a:solidFill>
              </a:rPr>
              <a:t>ПО ИСТОЧНИКАМ ПОЛУЧЕНИЯ:</a:t>
            </a:r>
          </a:p>
        </p:txBody>
      </p:sp>
      <p:sp>
        <p:nvSpPr>
          <p:cNvPr id="36880" name="Text Box 1040"/>
          <p:cNvSpPr txBox="1">
            <a:spLocks noChangeArrowheads="1"/>
          </p:cNvSpPr>
          <p:nvPr/>
        </p:nvSpPr>
        <p:spPr bwMode="auto">
          <a:xfrm>
            <a:off x="5072063" y="2000250"/>
            <a:ext cx="3900487" cy="785813"/>
          </a:xfrm>
          <a:prstGeom prst="rect">
            <a:avLst/>
          </a:prstGeom>
          <a:solidFill>
            <a:schemeClr val="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buSzTx/>
              <a:buFontTx/>
              <a:buNone/>
            </a:pPr>
            <a:r>
              <a:rPr lang="ru-RU" altLang="uk-UA" sz="1600" b="1" baseline="0">
                <a:solidFill>
                  <a:srgbClr val="000000"/>
                </a:solidFill>
              </a:rPr>
              <a:t>Синтетические и</a:t>
            </a:r>
            <a:br>
              <a:rPr lang="ru-RU" altLang="uk-UA" sz="1600" b="1" baseline="0">
                <a:solidFill>
                  <a:srgbClr val="000000"/>
                </a:solidFill>
              </a:rPr>
            </a:br>
            <a:r>
              <a:rPr lang="ru-RU" altLang="uk-UA" sz="1600" b="1" baseline="0">
                <a:solidFill>
                  <a:srgbClr val="000000"/>
                </a:solidFill>
              </a:rPr>
              <a:t>полусинтетические (природные модифицированные) ВМС</a:t>
            </a:r>
          </a:p>
        </p:txBody>
      </p:sp>
      <p:sp>
        <p:nvSpPr>
          <p:cNvPr id="36882" name="Text Box 1042"/>
          <p:cNvSpPr txBox="1">
            <a:spLocks noChangeArrowheads="1"/>
          </p:cNvSpPr>
          <p:nvPr/>
        </p:nvSpPr>
        <p:spPr bwMode="auto">
          <a:xfrm>
            <a:off x="5072063" y="3262313"/>
            <a:ext cx="3000375" cy="3000375"/>
          </a:xfrm>
          <a:prstGeom prst="rect">
            <a:avLst/>
          </a:prstGeom>
          <a:solidFill>
            <a:schemeClr val="hlink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Symbol" panose="05050102010706020507" pitchFamily="18" charset="2"/>
              <a:buNone/>
            </a:pPr>
            <a:r>
              <a:rPr lang="ru-RU" altLang="uk-UA" sz="1500" baseline="0">
                <a:solidFill>
                  <a:srgbClr val="000000"/>
                </a:solidFill>
              </a:rPr>
              <a:t>Производные целлюлозы (метилцеллюлоза, натрий карбоксиметилцеллюлоза),  поливинол, поливинилпирролидон,</a:t>
            </a:r>
          </a:p>
          <a:p>
            <a:pPr>
              <a:spcBef>
                <a:spcPct val="0"/>
              </a:spcBef>
              <a:buSzTx/>
              <a:buFont typeface="Symbol" panose="05050102010706020507" pitchFamily="18" charset="2"/>
              <a:buNone/>
            </a:pPr>
            <a:r>
              <a:rPr lang="ru-RU" altLang="uk-UA" sz="1500" baseline="0">
                <a:solidFill>
                  <a:srgbClr val="000000"/>
                </a:solidFill>
              </a:rPr>
              <a:t>полиакриламид, полиэтиленоксиды, силиконы, блоксополимеры жиросахара</a:t>
            </a:r>
          </a:p>
          <a:p>
            <a:pPr>
              <a:spcBef>
                <a:spcPct val="0"/>
              </a:spcBef>
              <a:buSzTx/>
              <a:buFont typeface="Symbol" panose="05050102010706020507" pitchFamily="18" charset="2"/>
              <a:buNone/>
            </a:pPr>
            <a:r>
              <a:rPr lang="ru-RU" altLang="uk-UA" sz="1500" baseline="0">
                <a:solidFill>
                  <a:srgbClr val="000000"/>
                </a:solidFill>
              </a:rPr>
              <a:t>неионогенные поверхностно-активные вещества (НПАВ): спены, твины, ОС-20, эмульгаторы Т-1, Т-2, синтетический каучук</a:t>
            </a:r>
          </a:p>
        </p:txBody>
      </p:sp>
      <p:sp>
        <p:nvSpPr>
          <p:cNvPr id="233482" name="Line 1045"/>
          <p:cNvSpPr>
            <a:spLocks noChangeShapeType="1"/>
          </p:cNvSpPr>
          <p:nvPr/>
        </p:nvSpPr>
        <p:spPr bwMode="auto">
          <a:xfrm>
            <a:off x="228600" y="1052513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33483" name="Прямоугольник 15"/>
          <p:cNvSpPr>
            <a:spLocks noChangeArrowheads="1"/>
          </p:cNvSpPr>
          <p:nvPr/>
        </p:nvSpPr>
        <p:spPr bwMode="auto">
          <a:xfrm>
            <a:off x="142875" y="6350000"/>
            <a:ext cx="592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85813" y="428625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kern="0" baseline="0" dirty="0">
                <a:solidFill>
                  <a:srgbClr val="22659C"/>
                </a:solidFill>
                <a:latin typeface="Arial"/>
              </a:rPr>
              <a:t>КЛАССИФИКАЦИЯ ВМС</a:t>
            </a:r>
          </a:p>
        </p:txBody>
      </p:sp>
      <p:sp>
        <p:nvSpPr>
          <p:cNvPr id="19" name="Line 180"/>
          <p:cNvSpPr>
            <a:spLocks noChangeShapeType="1"/>
          </p:cNvSpPr>
          <p:nvPr/>
        </p:nvSpPr>
        <p:spPr bwMode="auto">
          <a:xfrm flipH="1">
            <a:off x="2000250" y="1643063"/>
            <a:ext cx="857250" cy="2873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6" grpId="0" animBg="1"/>
      <p:bldP spid="36878" grpId="0" animBg="1"/>
      <p:bldP spid="36883" grpId="0" animBg="1"/>
      <p:bldP spid="36869" grpId="0" animBg="1"/>
      <p:bldP spid="36870" grpId="0" animBg="1"/>
      <p:bldP spid="36871" grpId="0" animBg="1"/>
      <p:bldP spid="36880" grpId="0" animBg="1"/>
      <p:bldP spid="3688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00063" y="142875"/>
            <a:ext cx="8001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208000"/>
              </a:lnSpc>
              <a:defRPr/>
            </a:pPr>
            <a:r>
              <a:rPr lang="ru-RU" sz="2800" b="1" cap="all" dirty="0">
                <a:solidFill>
                  <a:srgbClr val="6666FF">
                    <a:lumMod val="75000"/>
                  </a:srgbClr>
                </a:solidFill>
                <a:ea typeface="Calibri" pitchFamily="34" charset="0"/>
                <a:cs typeface="Times New Roman" pitchFamily="18" charset="0"/>
              </a:rPr>
              <a:t>источники природных полимеров</a:t>
            </a:r>
          </a:p>
        </p:txBody>
      </p:sp>
      <p:pic>
        <p:nvPicPr>
          <p:cNvPr id="235523" name="Picture 3" descr="z - Miscellanea Archives 22 Words Page 17 of 39 22 Words 22 Wo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24907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Rectangle 1"/>
          <p:cNvSpPr>
            <a:spLocks noChangeArrowheads="1"/>
          </p:cNvSpPr>
          <p:nvPr/>
        </p:nvSpPr>
        <p:spPr bwMode="auto">
          <a:xfrm>
            <a:off x="142875" y="571500"/>
            <a:ext cx="250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1800" b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Высшие растения – источник целлюлозы</a:t>
            </a:r>
          </a:p>
        </p:txBody>
      </p:sp>
      <p:pic>
        <p:nvPicPr>
          <p:cNvPr id="235525" name="Picture 5" descr="Продукты переработки кукурузы- Фото agrol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1475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7" descr="Крахмал картофельный - Купить Крахмал картофельный, Стоимость , Фотография Крахмал картофельный, от ПТ групп, ООО. Крахмал кар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19288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7" name="Rectangle 1"/>
          <p:cNvSpPr>
            <a:spLocks noChangeArrowheads="1"/>
          </p:cNvSpPr>
          <p:nvPr/>
        </p:nvSpPr>
        <p:spPr bwMode="auto">
          <a:xfrm>
            <a:off x="214313" y="3429000"/>
            <a:ext cx="385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1800" b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Семена – источники  крахмала и камедей</a:t>
            </a:r>
          </a:p>
        </p:txBody>
      </p:sp>
      <p:pic>
        <p:nvPicPr>
          <p:cNvPr id="235528" name="Picture 2" descr="Гуаровая камед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714750"/>
            <a:ext cx="2016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9" name="Picture 4" descr="Malsagof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143500"/>
            <a:ext cx="2286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0" name="Rectangle 1"/>
          <p:cNvSpPr>
            <a:spLocks noChangeArrowheads="1"/>
          </p:cNvSpPr>
          <p:nvPr/>
        </p:nvSpPr>
        <p:spPr bwMode="auto">
          <a:xfrm>
            <a:off x="5214938" y="357188"/>
            <a:ext cx="3571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8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uk-UA" sz="1800" b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Фруктовые соки – источники пектинов </a:t>
            </a:r>
          </a:p>
        </p:txBody>
      </p:sp>
      <p:pic>
        <p:nvPicPr>
          <p:cNvPr id="235531" name="Picture 2" descr="БАД &quot;Лимфосан базовый - Lymphosan Pure Life&quot;. SIBZDOR. Сибирского Здоровья!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785813"/>
            <a:ext cx="26098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2" name="Picture 8" descr="Новости здоровья и медицины - RandevuCity.n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858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3" name="Rectangle 1"/>
          <p:cNvSpPr>
            <a:spLocks noChangeArrowheads="1"/>
          </p:cNvSpPr>
          <p:nvPr/>
        </p:nvSpPr>
        <p:spPr bwMode="auto">
          <a:xfrm>
            <a:off x="4643438" y="2571750"/>
            <a:ext cx="4500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1800" b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Древесные смолы – источник получения камеди</a:t>
            </a:r>
          </a:p>
        </p:txBody>
      </p:sp>
      <p:pic>
        <p:nvPicPr>
          <p:cNvPr id="235534" name="Picture 4" descr="Пиротехнические материалы. Смолистые веществ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786063"/>
            <a:ext cx="19288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5" name="Picture 2" descr="Гуммиарабик – источник здорового питани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786063"/>
            <a:ext cx="22145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6" name="Rectangle 1"/>
          <p:cNvSpPr>
            <a:spLocks noChangeArrowheads="1"/>
          </p:cNvSpPr>
          <p:nvPr/>
        </p:nvSpPr>
        <p:spPr bwMode="auto">
          <a:xfrm>
            <a:off x="4572000" y="45926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1800" b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морские водоросли -		 микроорганизмы -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1800" b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источники агара, альгинатов        источники </a:t>
            </a:r>
            <a:r>
              <a:rPr lang="en-US" altLang="uk-UA" sz="1800" b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1800" b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декстрана</a:t>
            </a:r>
          </a:p>
        </p:txBody>
      </p:sp>
      <p:pic>
        <p:nvPicPr>
          <p:cNvPr id="235537" name="Picture 4" descr="Диеты и фитнес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000625"/>
            <a:ext cx="17145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8" name="Picture 6" descr="Wallpapers How To Train Your Dragon Nature Germs Or Bacteria D Xzoom In 852x480 #327103 #how to train your dragon 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072063"/>
            <a:ext cx="1714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249488" y="2995613"/>
            <a:ext cx="0" cy="3794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365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879475"/>
          </a:xfrm>
        </p:spPr>
        <p:txBody>
          <a:bodyPr/>
          <a:lstStyle/>
          <a:p>
            <a:pPr eaLnBrk="1" hangingPunct="1"/>
            <a:r>
              <a:rPr lang="ru-RU" altLang="uk-UA" sz="3600" b="1" smtClean="0">
                <a:cs typeface="Arial" panose="020B0604020202020204" pitchFamily="34" charset="0"/>
              </a:rPr>
              <a:t>КЛАССИФИКАЦИЯ ВМС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428750"/>
            <a:ext cx="6624638" cy="4592638"/>
          </a:xfrm>
          <a:solidFill>
            <a:schemeClr val="tx2">
              <a:alpha val="70195"/>
            </a:schemeClr>
          </a:solidFill>
          <a:ln w="76200">
            <a:solidFill>
              <a:srgbClr val="CCECFF"/>
            </a:solidFill>
          </a:ln>
          <a:effectLst>
            <a:prstShdw prst="shdw17" dist="17961" dir="13500000">
              <a:srgbClr val="7A8E99"/>
            </a:prst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cs typeface="Arial" pitchFamily="34" charset="0"/>
              </a:rPr>
              <a:t>    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ПО СПОСОБУ ПРИМЕНЕНИЯ В ФАРМАЦИИ:</a:t>
            </a:r>
          </a:p>
          <a:p>
            <a:pPr algn="ctr" eaLnBrk="1" hangingPunct="1">
              <a:buFontTx/>
              <a:buNone/>
              <a:defRPr/>
            </a:pPr>
            <a:endParaRPr lang="ru-RU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 лекарственные вещества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обволакивающие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средства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(слизь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крахмала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корень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алтея,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семена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льна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);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средства, регулирующие пищеварение (ферменты);</a:t>
            </a:r>
            <a:endParaRPr lang="uk-UA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противошоковые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дезинтоксикационные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средства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(ПВП, декстрин, желатин и </a:t>
            </a:r>
            <a:r>
              <a:rPr lang="uk-U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</a:t>
            </a:r>
            <a:r>
              <a:rPr lang="uk-U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.)</a:t>
            </a:r>
          </a:p>
          <a:p>
            <a:pPr marL="0" indent="0" algn="just" eaLnBrk="1" hangingPunct="1">
              <a:buFontTx/>
              <a:buNone/>
              <a:defRPr/>
            </a:pPr>
            <a:endParaRPr lang="uk-UA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вспомогательные вещества (основы для суппозиториев и мазей, эмульгаторы, и др.)</a:t>
            </a:r>
          </a:p>
          <a:p>
            <a:pPr eaLnBrk="1" hangingPunct="1">
              <a:buFontTx/>
              <a:buNone/>
              <a:defRPr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материалы для изготовления упаковочных изделий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(силиконы, полиэтилен)</a:t>
            </a:r>
          </a:p>
        </p:txBody>
      </p:sp>
      <p:sp>
        <p:nvSpPr>
          <p:cNvPr id="236549" name="Прямоугольник 19"/>
          <p:cNvSpPr>
            <a:spLocks noChangeArrowheads="1"/>
          </p:cNvSpPr>
          <p:nvPr/>
        </p:nvSpPr>
        <p:spPr bwMode="auto">
          <a:xfrm>
            <a:off x="0" y="6357938"/>
            <a:ext cx="442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 animBg="1"/>
      <p:bldP spid="3789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3000375" y="2786063"/>
            <a:ext cx="11525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000375" y="3857625"/>
            <a:ext cx="1079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37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609600"/>
          </a:xfrm>
        </p:spPr>
        <p:txBody>
          <a:bodyPr/>
          <a:lstStyle/>
          <a:p>
            <a:pPr eaLnBrk="1" hangingPunct="1"/>
            <a:r>
              <a:rPr lang="ru-RU" altLang="uk-UA" sz="2400" b="1" i="1" smtClean="0">
                <a:cs typeface="Arial" panose="020B0604020202020204" pitchFamily="34" charset="0"/>
              </a:rPr>
              <a:t>1. ПРИМЕНЕНИЕ  ВМС В ФАРМАЦИИ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39850"/>
            <a:ext cx="8497888" cy="936625"/>
          </a:xfrm>
          <a:solidFill>
            <a:schemeClr val="tx2">
              <a:alpha val="70195"/>
            </a:schemeClr>
          </a:solidFill>
          <a:ln w="76200">
            <a:solidFill>
              <a:srgbClr val="CCECFF"/>
            </a:solidFill>
          </a:ln>
          <a:effectLst>
            <a:prstShdw prst="shdw17" dist="17961" dir="13500000">
              <a:srgbClr val="7A8E99"/>
            </a:prst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chemeClr val="bg1"/>
                </a:solidFill>
                <a:cs typeface="Arial" pitchFamily="34" charset="0"/>
              </a:rPr>
              <a:t>Особое значение имеет использование ВМС в качестве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вспомогательных веществ</a:t>
            </a:r>
            <a:r>
              <a:rPr lang="ru-RU" sz="1800" b="1" dirty="0" smtClean="0">
                <a:solidFill>
                  <a:schemeClr val="bg1"/>
                </a:solidFill>
                <a:cs typeface="Arial" pitchFamily="34" charset="0"/>
              </a:rPr>
              <a:t>. По влиянию ВМС на технологические характеристики лекарств их классифицируют на отдельные группы.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7574" name="Line 12"/>
          <p:cNvSpPr>
            <a:spLocks noChangeShapeType="1"/>
          </p:cNvSpPr>
          <p:nvPr/>
        </p:nvSpPr>
        <p:spPr bwMode="auto">
          <a:xfrm>
            <a:off x="266700" y="1125538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00063" y="2500313"/>
            <a:ext cx="2374900" cy="576262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000" baseline="0">
                <a:solidFill>
                  <a:srgbClr val="000000"/>
                </a:solidFill>
              </a:rPr>
              <a:t>Растворители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4357688" y="2500313"/>
            <a:ext cx="4419600" cy="647700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Поливинол, ПЭО,</a:t>
            </a:r>
            <a:endParaRPr lang="en-US" altLang="uk-UA" sz="1800" baseline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пропиленгликоль, эсилоны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00063" y="3571875"/>
            <a:ext cx="2376487" cy="576263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000" baseline="0">
                <a:solidFill>
                  <a:srgbClr val="000000"/>
                </a:solidFill>
              </a:rPr>
              <a:t>Пролонгаторы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4357688" y="3357563"/>
            <a:ext cx="4495800" cy="1150937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800" baseline="0">
                <a:solidFill>
                  <a:srgbClr val="000000"/>
                </a:solidFill>
              </a:rPr>
              <a:t>       Производные целлюлозы, поливинол, поливинилпирролидон, микробные полисахариды, альгинаты, полиакриламид</a:t>
            </a:r>
          </a:p>
        </p:txBody>
      </p:sp>
      <p:sp>
        <p:nvSpPr>
          <p:cNvPr id="237579" name="Прямоугольник 19"/>
          <p:cNvSpPr>
            <a:spLocks noChangeArrowheads="1"/>
          </p:cNvSpPr>
          <p:nvPr/>
        </p:nvSpPr>
        <p:spPr bwMode="auto">
          <a:xfrm>
            <a:off x="0" y="6357938"/>
            <a:ext cx="442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28625" y="4714875"/>
            <a:ext cx="2500313" cy="622300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Стабилизаторы, эмульгаторы</a:t>
            </a:r>
            <a:r>
              <a:rPr lang="ru-RU" altLang="uk-UA" sz="1600" b="1" baseline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3071813" y="5072063"/>
            <a:ext cx="9366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357688" y="4786313"/>
            <a:ext cx="4419600" cy="1366837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Производные целлюлозы, альгинаты, декстрин, поливинилпирролидон, р-р крахмала, микробные полисахариды, аэросил, твины, спены, бентониты, желатин, желатоза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ru-RU" altLang="uk-UA" sz="160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 animBg="1"/>
      <p:bldP spid="37911" grpId="0" animBg="1"/>
      <p:bldP spid="37891" grpId="0" build="p" animBg="1"/>
      <p:bldP spid="37901" grpId="0" animBg="1"/>
      <p:bldP spid="37909" grpId="0" animBg="1"/>
      <p:bldP spid="3791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5" name="Line 53"/>
          <p:cNvSpPr>
            <a:spLocks noChangeShapeType="1"/>
          </p:cNvSpPr>
          <p:nvPr/>
        </p:nvSpPr>
        <p:spPr bwMode="auto">
          <a:xfrm>
            <a:off x="3143250" y="2000250"/>
            <a:ext cx="1584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3143250" y="2786063"/>
            <a:ext cx="1584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3286125" y="3929063"/>
            <a:ext cx="14398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3357563" y="5357813"/>
            <a:ext cx="1368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2385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uk-UA" sz="2400" b="1" i="1" smtClean="0">
                <a:cs typeface="Arial" panose="020B0604020202020204" pitchFamily="34" charset="0"/>
              </a:rPr>
              <a:t>1. ПРИМЕНЕНИЕ  ВМС В ФАРМАЦИИ</a:t>
            </a:r>
          </a:p>
        </p:txBody>
      </p:sp>
      <p:sp>
        <p:nvSpPr>
          <p:cNvPr id="238599" name="Line 29"/>
          <p:cNvSpPr>
            <a:spLocks noChangeShapeType="1"/>
          </p:cNvSpPr>
          <p:nvPr/>
        </p:nvSpPr>
        <p:spPr bwMode="auto">
          <a:xfrm>
            <a:off x="323850" y="981075"/>
            <a:ext cx="861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857250" y="2571750"/>
            <a:ext cx="2209800" cy="430213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Корригенты</a:t>
            </a:r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4786313" y="2571750"/>
            <a:ext cx="4103687" cy="431800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Глицирам, глицирризин</a:t>
            </a: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714375" y="3643313"/>
            <a:ext cx="2646363" cy="646112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Добавки к плазмозаменителям</a:t>
            </a:r>
            <a:r>
              <a:rPr lang="ru-RU" altLang="uk-UA" sz="1600" b="1" baseline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642938" y="4929188"/>
            <a:ext cx="2717800" cy="647700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Суппозиторные и мазевые основы</a:t>
            </a:r>
            <a:r>
              <a:rPr lang="ru-RU" altLang="uk-UA" sz="1600" b="1" baseline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4786313" y="3643313"/>
            <a:ext cx="4191000" cy="473075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Поливинилпирролидон, декстран</a:t>
            </a:r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4679950" y="4929188"/>
            <a:ext cx="4464050" cy="935037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Гели высокомолекулярных углеводов и белков, неорганических веществ, фитостериновые гели, ПЭО, силиконы.</a:t>
            </a: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857250" y="1714500"/>
            <a:ext cx="2232025" cy="477838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Солюбилизаторы</a:t>
            </a:r>
            <a:endParaRPr lang="ru-RU" altLang="uk-UA" sz="1600" b="1" baseline="0">
              <a:solidFill>
                <a:srgbClr val="000000"/>
              </a:solidFill>
            </a:endParaRPr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4786313" y="1714500"/>
            <a:ext cx="4103687" cy="431800"/>
          </a:xfrm>
          <a:prstGeom prst="rect">
            <a:avLst/>
          </a:prstGeom>
          <a:solidFill>
            <a:srgbClr val="CCECFF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1600" baseline="0">
                <a:solidFill>
                  <a:srgbClr val="000000"/>
                </a:solidFill>
              </a:rPr>
              <a:t>Твины, ПЭО, пропиленглюколь и др.</a:t>
            </a:r>
          </a:p>
        </p:txBody>
      </p:sp>
      <p:sp>
        <p:nvSpPr>
          <p:cNvPr id="238608" name="Прямоугольник 22"/>
          <p:cNvSpPr>
            <a:spLocks noChangeArrowheads="1"/>
          </p:cNvSpPr>
          <p:nvPr/>
        </p:nvSpPr>
        <p:spPr bwMode="auto">
          <a:xfrm>
            <a:off x="0" y="1071563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5" grpId="0" animBg="1"/>
      <p:bldP spid="38953" grpId="0" animBg="1"/>
      <p:bldP spid="38956" grpId="0" animBg="1"/>
      <p:bldP spid="389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4"/>
          <p:cNvSpPr>
            <a:spLocks noGrp="1" noChangeArrowheads="1"/>
          </p:cNvSpPr>
          <p:nvPr>
            <p:ph type="title"/>
          </p:nvPr>
        </p:nvSpPr>
        <p:spPr>
          <a:xfrm>
            <a:off x="690563" y="5334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uk-UA" sz="2400" b="1" i="1" smtClean="0">
                <a:cs typeface="Arial" panose="020B0604020202020204" pitchFamily="34" charset="0"/>
              </a:rPr>
              <a:t>1. КЛАССИФИКАЦИЯ ВОДОРАСТВОРИМЫХ </a:t>
            </a:r>
            <a:br>
              <a:rPr lang="ru-RU" altLang="uk-UA" sz="2400" b="1" i="1" smtClean="0">
                <a:cs typeface="Arial" panose="020B0604020202020204" pitchFamily="34" charset="0"/>
              </a:rPr>
            </a:br>
            <a:r>
              <a:rPr lang="ru-RU" altLang="uk-UA" sz="2400" b="1" i="1" smtClean="0">
                <a:cs typeface="Arial" panose="020B0604020202020204" pitchFamily="34" charset="0"/>
              </a:rPr>
              <a:t>ПОЛИМЕРОВ</a:t>
            </a:r>
          </a:p>
        </p:txBody>
      </p:sp>
      <p:sp>
        <p:nvSpPr>
          <p:cNvPr id="239619" name="Line 5"/>
          <p:cNvSpPr>
            <a:spLocks noChangeShapeType="1"/>
          </p:cNvSpPr>
          <p:nvPr/>
        </p:nvSpPr>
        <p:spPr bwMode="auto">
          <a:xfrm>
            <a:off x="577850" y="1371600"/>
            <a:ext cx="800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77850" y="1601788"/>
            <a:ext cx="7775575" cy="830262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400" baseline="0">
                <a:solidFill>
                  <a:srgbClr val="FFFFFF"/>
                </a:solidFill>
              </a:rPr>
              <a:t>по природе функциональных групп в структуре макромолекул*</a:t>
            </a:r>
            <a:r>
              <a:rPr lang="en-US" altLang="uk-UA" sz="2400" baseline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5435600" y="4267200"/>
            <a:ext cx="2276475" cy="7366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400" i="1" baseline="0">
                <a:solidFill>
                  <a:srgbClr val="000000"/>
                </a:solidFill>
              </a:rPr>
              <a:t>катионные</a:t>
            </a:r>
            <a:endParaRPr lang="ru-RU" altLang="uk-UA" sz="2400" baseline="0">
              <a:solidFill>
                <a:srgbClr val="000000"/>
              </a:solidFill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65100" y="2997200"/>
            <a:ext cx="2571750" cy="1143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SzTx/>
              <a:buFontTx/>
              <a:buNone/>
            </a:pPr>
            <a:r>
              <a:rPr lang="ru-RU" altLang="uk-UA" sz="2400" i="1" baseline="0">
                <a:solidFill>
                  <a:srgbClr val="000000"/>
                </a:solidFill>
              </a:rPr>
              <a:t>неионогенные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273175" y="4284663"/>
            <a:ext cx="2276475" cy="77311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400" i="1" baseline="0">
                <a:solidFill>
                  <a:srgbClr val="000000"/>
                </a:solidFill>
              </a:rPr>
              <a:t>амфолитные</a:t>
            </a:r>
            <a:endParaRPr lang="ru-RU" altLang="uk-UA" sz="2400" baseline="0">
              <a:solidFill>
                <a:srgbClr val="000000"/>
              </a:solidFill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088063" y="3022600"/>
            <a:ext cx="2490787" cy="104298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uk-UA" sz="2400" i="1" baseline="0">
                <a:solidFill>
                  <a:srgbClr val="000000"/>
                </a:solidFill>
              </a:rPr>
              <a:t>анионные</a:t>
            </a:r>
          </a:p>
        </p:txBody>
      </p:sp>
      <p:sp>
        <p:nvSpPr>
          <p:cNvPr id="239625" name="Прямоугольник 13"/>
          <p:cNvSpPr>
            <a:spLocks noChangeArrowheads="1"/>
          </p:cNvSpPr>
          <p:nvPr/>
        </p:nvSpPr>
        <p:spPr bwMode="auto">
          <a:xfrm>
            <a:off x="214313" y="63579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lnSpc>
                <a:spcPct val="208000"/>
              </a:lnSpc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208000"/>
              </a:lnSpc>
              <a:spcBef>
                <a:spcPct val="0"/>
              </a:spcBef>
              <a:spcAft>
                <a:spcPct val="0"/>
              </a:spcAft>
              <a:defRPr sz="27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altLang="uk-UA" sz="900">
                <a:solidFill>
                  <a:srgbClr val="FFFFFF"/>
                </a:solidFill>
              </a:rPr>
              <a:t>* </a:t>
            </a:r>
            <a:r>
              <a:rPr lang="uk-UA" altLang="uk-UA" sz="900" baseline="0">
                <a:solidFill>
                  <a:srgbClr val="FFFFFF"/>
                </a:solidFill>
              </a:rPr>
              <a:t>Технология лекарств: Учебник для вузов: Пер. с укр..- 2-е изд, испр. и доп. / Под ред. А. И. Тихонова. .— Х.: Оригинал, 2006.— 704 с.: 139 ил.</a:t>
            </a:r>
            <a:endParaRPr lang="ru-RU" altLang="uk-UA" sz="900" baseline="0">
              <a:solidFill>
                <a:srgbClr val="FFFFFF"/>
              </a:solidFill>
            </a:endParaRPr>
          </a:p>
        </p:txBody>
      </p:sp>
      <p:cxnSp>
        <p:nvCxnSpPr>
          <p:cNvPr id="239626" name="Прямая со стрелкой 15"/>
          <p:cNvCxnSpPr>
            <a:cxnSpLocks noChangeShapeType="1"/>
          </p:cNvCxnSpPr>
          <p:nvPr/>
        </p:nvCxnSpPr>
        <p:spPr bwMode="auto">
          <a:xfrm rot="5400000">
            <a:off x="1252537" y="2687638"/>
            <a:ext cx="500063" cy="158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627" name="Прямая со стрелкой 21"/>
          <p:cNvCxnSpPr>
            <a:cxnSpLocks noChangeShapeType="1"/>
          </p:cNvCxnSpPr>
          <p:nvPr/>
        </p:nvCxnSpPr>
        <p:spPr bwMode="auto">
          <a:xfrm rot="5400000">
            <a:off x="7081838" y="2733675"/>
            <a:ext cx="500062" cy="158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628" name="Прямая со стрелкой 22"/>
          <p:cNvCxnSpPr>
            <a:cxnSpLocks noChangeShapeType="1"/>
          </p:cNvCxnSpPr>
          <p:nvPr/>
        </p:nvCxnSpPr>
        <p:spPr bwMode="auto">
          <a:xfrm rot="16200000" flipH="1">
            <a:off x="2346325" y="3341688"/>
            <a:ext cx="1714500" cy="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629" name="Прямая со стрелкой 24"/>
          <p:cNvCxnSpPr>
            <a:cxnSpLocks noChangeShapeType="1"/>
          </p:cNvCxnSpPr>
          <p:nvPr/>
        </p:nvCxnSpPr>
        <p:spPr bwMode="auto">
          <a:xfrm rot="5400000">
            <a:off x="4834732" y="3331369"/>
            <a:ext cx="1714500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04863" y="5295900"/>
            <a:ext cx="7775575" cy="708025"/>
          </a:xfrm>
          <a:prstGeom prst="rect">
            <a:avLst/>
          </a:prstGeom>
          <a:solidFill>
            <a:schemeClr val="tx2">
              <a:alpha val="70195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000" baseline="0">
                <a:solidFill>
                  <a:srgbClr val="FFFFFF"/>
                </a:solidFill>
              </a:rPr>
              <a:t>анионные, катионные, амфолитные ВРП – электролиты;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uk-UA" sz="2000" baseline="0">
                <a:solidFill>
                  <a:srgbClr val="FFFFFF"/>
                </a:solidFill>
              </a:rPr>
              <a:t>неионогенные – не электролиты</a:t>
            </a:r>
            <a:endParaRPr lang="en-US" altLang="uk-UA" sz="2000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1" grpId="0" animBg="1"/>
      <p:bldP spid="79882" grpId="0" animBg="1"/>
      <p:bldP spid="79883" grpId="0" animBg="1"/>
      <p:bldP spid="27" grpId="0" animBg="1"/>
    </p:bldLst>
  </p:timing>
</p:sld>
</file>

<file path=ppt/theme/theme1.xml><?xml version="1.0" encoding="utf-8"?>
<a:theme xmlns:a="http://schemas.openxmlformats.org/drawingml/2006/main" name="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Пост-модерн">
  <a:themeElements>
    <a:clrScheme name="Пост-модерн 8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6666FF"/>
      </a:accent2>
      <a:accent3>
        <a:srgbClr val="FFFFFF"/>
      </a:accent3>
      <a:accent4>
        <a:srgbClr val="373753"/>
      </a:accent4>
      <a:accent5>
        <a:srgbClr val="D5E0F1"/>
      </a:accent5>
      <a:accent6>
        <a:srgbClr val="5C5CE7"/>
      </a:accent6>
      <a:hlink>
        <a:srgbClr val="99CCCC"/>
      </a:hlink>
      <a:folHlink>
        <a:srgbClr val="6699FF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20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т-модерн 8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6666FF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5C5CE7"/>
        </a:accent6>
        <a:hlink>
          <a:srgbClr val="99CC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Designs\Пост-модерн.pot</Template>
  <TotalTime>2269</TotalTime>
  <Words>2160</Words>
  <Application>Microsoft Office PowerPoint</Application>
  <PresentationFormat>Экран (4:3)</PresentationFormat>
  <Paragraphs>220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25</vt:i4>
      </vt:variant>
    </vt:vector>
  </HeadingPairs>
  <TitlesOfParts>
    <vt:vector size="52" baseType="lpstr">
      <vt:lpstr>Adver Gothic</vt:lpstr>
      <vt:lpstr>Arial</vt:lpstr>
      <vt:lpstr>Arial Narrow</vt:lpstr>
      <vt:lpstr>Calibri</vt:lpstr>
      <vt:lpstr>Maiandra GD</vt:lpstr>
      <vt:lpstr>Monotype Corsiva</vt:lpstr>
      <vt:lpstr>SchoolBook</vt:lpstr>
      <vt:lpstr>Symbol</vt:lpstr>
      <vt:lpstr>Times New Roman</vt:lpstr>
      <vt:lpstr>Verdana</vt:lpstr>
      <vt:lpstr>Wingdings</vt:lpstr>
      <vt:lpstr>Пост-модерн</vt:lpstr>
      <vt:lpstr>2_Пост-модерн</vt:lpstr>
      <vt:lpstr>3_Пост-модерн</vt:lpstr>
      <vt:lpstr>7_Пост-модерн</vt:lpstr>
      <vt:lpstr>4_Пост-модерн</vt:lpstr>
      <vt:lpstr>5_Пост-модерн</vt:lpstr>
      <vt:lpstr>6_Пост-модерн</vt:lpstr>
      <vt:lpstr>1_Пост-модерн</vt:lpstr>
      <vt:lpstr>8_Пост-модерн</vt:lpstr>
      <vt:lpstr>9_Пост-модерн</vt:lpstr>
      <vt:lpstr>10_Пост-модерн</vt:lpstr>
      <vt:lpstr>11_Пост-модерн</vt:lpstr>
      <vt:lpstr>12_Пост-модерн</vt:lpstr>
      <vt:lpstr>14_Пост-модерн</vt:lpstr>
      <vt:lpstr>13_Пост-модерн</vt:lpstr>
      <vt:lpstr>15_Пост-модерн</vt:lpstr>
      <vt:lpstr>Презентация PowerPoint</vt:lpstr>
      <vt:lpstr>ПЛАН ЛЕКЦИИ</vt:lpstr>
      <vt:lpstr>1. ОПРЕДЕЛЕНИЕ И КЛАССИФИКАЦИЯ ВЫСОКОМОЛЕКУЛЯРНЫХ СОЕДИНЕНИЙ</vt:lpstr>
      <vt:lpstr>Презентация PowerPoint</vt:lpstr>
      <vt:lpstr>Презентация PowerPoint</vt:lpstr>
      <vt:lpstr>КЛАССИФИКАЦИЯ ВМС</vt:lpstr>
      <vt:lpstr>1. ПРИМЕНЕНИЕ  ВМС В ФАРМАЦИИ</vt:lpstr>
      <vt:lpstr>1. ПРИМЕНЕНИЕ  ВМС В ФАРМАЦИИ</vt:lpstr>
      <vt:lpstr>1. КЛАССИФИКАЦИЯ ВОДОРАСТВОРИМЫХ  ПОЛИМЕРОВ</vt:lpstr>
      <vt:lpstr>1. КЛАССИФИКАЦИЯ   И ХАРАКТЕРИСТИКА ВЫСОКОМОЛЕКУЛЯРНЫХ СОЕДИНЕНИЙ</vt:lpstr>
      <vt:lpstr>2. ХАРАКТЕРИСТИКА  ВМС</vt:lpstr>
      <vt:lpstr>2. ХАРАКТЕРИСТИКА  ВМС </vt:lpstr>
      <vt:lpstr>Набухание ВМС не всегда завершается растворением</vt:lpstr>
      <vt:lpstr>Презентация PowerPoint</vt:lpstr>
      <vt:lpstr>3. СВОЙСТВА РАСТВОРОВ ВМС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КЛАССИФИКАЦИЯ ВЫСОКОМОЛЕКУЛЯРНЫХ СОЕДИНЕНИЙ</dc:title>
  <dc:creator>A</dc:creator>
  <cp:lastModifiedBy>Оператор</cp:lastModifiedBy>
  <cp:revision>159</cp:revision>
  <cp:lastPrinted>1601-01-01T00:00:00Z</cp:lastPrinted>
  <dcterms:created xsi:type="dcterms:W3CDTF">2007-01-29T11:12:36Z</dcterms:created>
  <dcterms:modified xsi:type="dcterms:W3CDTF">2018-03-12T09:02:12Z</dcterms:modified>
</cp:coreProperties>
</file>