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4"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75"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EA2A5-5CBE-42ED-8023-E1CE49F27FB5}"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uk-UA"/>
        </a:p>
      </dgm:t>
    </dgm:pt>
    <dgm:pt modelId="{8DAB19F0-091C-4704-BF2D-75D7AC99F65D}">
      <dgm:prSet phldrT="[Текст]" custT="1"/>
      <dgm:spPr/>
      <dgm:t>
        <a:bodyPr/>
        <a:lstStyle/>
        <a:p>
          <a:r>
            <a:rPr lang="ru-RU" sz="2400" noProof="0" dirty="0">
              <a:solidFill>
                <a:schemeClr val="bg2">
                  <a:lumMod val="10000"/>
                </a:schemeClr>
              </a:solidFill>
              <a:latin typeface="Arial" pitchFamily="34" charset="0"/>
              <a:cs typeface="Arial" pitchFamily="34" charset="0"/>
            </a:rPr>
            <a:t>Замена растворителя</a:t>
          </a:r>
        </a:p>
      </dgm:t>
    </dgm:pt>
    <dgm:pt modelId="{291A730B-B5A3-4CDC-94BE-FFBD01060333}" type="parTrans" cxnId="{A72DEF3D-1262-41AF-A941-6C32F897C215}">
      <dgm:prSet/>
      <dgm:spPr/>
      <dgm:t>
        <a:bodyPr/>
        <a:lstStyle/>
        <a:p>
          <a:endParaRPr lang="uk-UA" sz="2400">
            <a:solidFill>
              <a:schemeClr val="bg2">
                <a:lumMod val="10000"/>
              </a:schemeClr>
            </a:solidFill>
            <a:latin typeface="Arial" pitchFamily="34" charset="0"/>
            <a:cs typeface="Arial" pitchFamily="34" charset="0"/>
          </a:endParaRPr>
        </a:p>
      </dgm:t>
    </dgm:pt>
    <dgm:pt modelId="{49159916-6289-4B78-B7C8-0C60235517E0}" type="sibTrans" cxnId="{A72DEF3D-1262-41AF-A941-6C32F897C215}">
      <dgm:prSet/>
      <dgm:spPr/>
      <dgm:t>
        <a:bodyPr/>
        <a:lstStyle/>
        <a:p>
          <a:endParaRPr lang="uk-UA" sz="2400">
            <a:solidFill>
              <a:schemeClr val="bg2">
                <a:lumMod val="10000"/>
              </a:schemeClr>
            </a:solidFill>
            <a:latin typeface="Arial" pitchFamily="34" charset="0"/>
            <a:cs typeface="Arial" pitchFamily="34" charset="0"/>
          </a:endParaRPr>
        </a:p>
      </dgm:t>
    </dgm:pt>
    <dgm:pt modelId="{042EDEA8-D1C4-405C-A60F-45268A2E1BE8}">
      <dgm:prSet phldrT="[Текст]" custT="1"/>
      <dgm:spPr/>
      <dgm:t>
        <a:bodyPr/>
        <a:lstStyle/>
        <a:p>
          <a:r>
            <a:rPr lang="ru-RU" sz="2400" dirty="0">
              <a:solidFill>
                <a:schemeClr val="bg2">
                  <a:lumMod val="10000"/>
                </a:schemeClr>
              </a:solidFill>
              <a:latin typeface="Arial" pitchFamily="34" charset="0"/>
              <a:cs typeface="Arial" pitchFamily="34" charset="0"/>
            </a:rPr>
            <a:t>Введение в жидкие и мягкие лекарственные формы различных вспомогательных веществ</a:t>
          </a:r>
          <a:endParaRPr lang="uk-UA" sz="2400" dirty="0">
            <a:solidFill>
              <a:schemeClr val="bg2">
                <a:lumMod val="10000"/>
              </a:schemeClr>
            </a:solidFill>
            <a:latin typeface="Arial" pitchFamily="34" charset="0"/>
            <a:cs typeface="Arial" pitchFamily="34" charset="0"/>
          </a:endParaRPr>
        </a:p>
      </dgm:t>
    </dgm:pt>
    <dgm:pt modelId="{E2E0A6B4-7E57-48C7-9547-E84F18C9AD1B}" type="parTrans" cxnId="{889874C3-4DC5-40A2-9E1D-F99E78E7C29D}">
      <dgm:prSet/>
      <dgm:spPr/>
      <dgm:t>
        <a:bodyPr/>
        <a:lstStyle/>
        <a:p>
          <a:endParaRPr lang="uk-UA" sz="2400">
            <a:solidFill>
              <a:schemeClr val="bg2">
                <a:lumMod val="10000"/>
              </a:schemeClr>
            </a:solidFill>
            <a:latin typeface="Arial" pitchFamily="34" charset="0"/>
            <a:cs typeface="Arial" pitchFamily="34" charset="0"/>
          </a:endParaRPr>
        </a:p>
      </dgm:t>
    </dgm:pt>
    <dgm:pt modelId="{DEED102B-E294-4538-AEEF-881C0A89F948}" type="sibTrans" cxnId="{889874C3-4DC5-40A2-9E1D-F99E78E7C29D}">
      <dgm:prSet/>
      <dgm:spPr/>
      <dgm:t>
        <a:bodyPr/>
        <a:lstStyle/>
        <a:p>
          <a:endParaRPr lang="uk-UA" sz="2400">
            <a:solidFill>
              <a:schemeClr val="bg2">
                <a:lumMod val="10000"/>
              </a:schemeClr>
            </a:solidFill>
            <a:latin typeface="Arial" pitchFamily="34" charset="0"/>
            <a:cs typeface="Arial" pitchFamily="34" charset="0"/>
          </a:endParaRPr>
        </a:p>
      </dgm:t>
    </dgm:pt>
    <dgm:pt modelId="{BDD83BD8-7A6C-46F9-9F4F-765193AC9ACA}">
      <dgm:prSet phldrT="[Текст]" custT="1"/>
      <dgm:spPr/>
      <dgm:t>
        <a:bodyPr/>
        <a:lstStyle/>
        <a:p>
          <a:r>
            <a:rPr lang="ru-RU" sz="2400" dirty="0">
              <a:solidFill>
                <a:schemeClr val="bg2">
                  <a:lumMod val="10000"/>
                </a:schemeClr>
              </a:solidFill>
              <a:latin typeface="Arial" pitchFamily="34" charset="0"/>
              <a:cs typeface="Arial" pitchFamily="34" charset="0"/>
            </a:rPr>
            <a:t>В процессе хранения лекарственных форм</a:t>
          </a:r>
          <a:endParaRPr lang="uk-UA" sz="2400" dirty="0">
            <a:solidFill>
              <a:schemeClr val="bg2">
                <a:lumMod val="10000"/>
              </a:schemeClr>
            </a:solidFill>
            <a:latin typeface="Arial" pitchFamily="34" charset="0"/>
            <a:cs typeface="Arial" pitchFamily="34" charset="0"/>
          </a:endParaRPr>
        </a:p>
      </dgm:t>
    </dgm:pt>
    <dgm:pt modelId="{86BC1E28-F8B8-47F5-9538-B0521ACB7B3F}" type="parTrans" cxnId="{DFBAC90B-A34F-4DD9-8D68-3A4B404988C0}">
      <dgm:prSet/>
      <dgm:spPr/>
      <dgm:t>
        <a:bodyPr/>
        <a:lstStyle/>
        <a:p>
          <a:endParaRPr lang="uk-UA" sz="2400">
            <a:solidFill>
              <a:schemeClr val="bg2">
                <a:lumMod val="10000"/>
              </a:schemeClr>
            </a:solidFill>
            <a:latin typeface="Arial" pitchFamily="34" charset="0"/>
            <a:cs typeface="Arial" pitchFamily="34" charset="0"/>
          </a:endParaRPr>
        </a:p>
      </dgm:t>
    </dgm:pt>
    <dgm:pt modelId="{CA77E9AD-9A69-4E73-B168-7649E3C9CB8D}" type="sibTrans" cxnId="{DFBAC90B-A34F-4DD9-8D68-3A4B404988C0}">
      <dgm:prSet/>
      <dgm:spPr/>
      <dgm:t>
        <a:bodyPr/>
        <a:lstStyle/>
        <a:p>
          <a:endParaRPr lang="uk-UA" sz="2400">
            <a:solidFill>
              <a:schemeClr val="bg2">
                <a:lumMod val="10000"/>
              </a:schemeClr>
            </a:solidFill>
            <a:latin typeface="Arial" pitchFamily="34" charset="0"/>
            <a:cs typeface="Arial" pitchFamily="34" charset="0"/>
          </a:endParaRPr>
        </a:p>
      </dgm:t>
    </dgm:pt>
    <dgm:pt modelId="{CAE88D11-953F-47C9-93CE-BB8E7B40D5B7}">
      <dgm:prSet custT="1"/>
      <dgm:spPr/>
      <dgm:t>
        <a:bodyPr/>
        <a:lstStyle/>
        <a:p>
          <a:r>
            <a:rPr lang="ru-RU" sz="2400" dirty="0">
              <a:solidFill>
                <a:schemeClr val="bg2">
                  <a:lumMod val="10000"/>
                </a:schemeClr>
              </a:solidFill>
              <a:latin typeface="Arial" pitchFamily="34" charset="0"/>
              <a:cs typeface="Arial" pitchFamily="34" charset="0"/>
            </a:rPr>
            <a:t>Сушка, очистка, изготовление лекарственных препаратов</a:t>
          </a:r>
        </a:p>
      </dgm:t>
    </dgm:pt>
    <dgm:pt modelId="{373D8F8B-6BB8-4939-A8CC-B0D92DE7DDD4}" type="parTrans" cxnId="{4329DAA0-F841-4DEE-9320-479BB8316D70}">
      <dgm:prSet/>
      <dgm:spPr/>
      <dgm:t>
        <a:bodyPr/>
        <a:lstStyle/>
        <a:p>
          <a:endParaRPr lang="uk-UA" sz="2400">
            <a:solidFill>
              <a:schemeClr val="bg2">
                <a:lumMod val="10000"/>
              </a:schemeClr>
            </a:solidFill>
            <a:latin typeface="Arial" pitchFamily="34" charset="0"/>
            <a:cs typeface="Arial" pitchFamily="34" charset="0"/>
          </a:endParaRPr>
        </a:p>
      </dgm:t>
    </dgm:pt>
    <dgm:pt modelId="{3259F189-811F-40C5-A250-962C732C7268}" type="sibTrans" cxnId="{4329DAA0-F841-4DEE-9320-479BB8316D70}">
      <dgm:prSet/>
      <dgm:spPr/>
      <dgm:t>
        <a:bodyPr/>
        <a:lstStyle/>
        <a:p>
          <a:endParaRPr lang="uk-UA" sz="2400">
            <a:solidFill>
              <a:schemeClr val="bg2">
                <a:lumMod val="10000"/>
              </a:schemeClr>
            </a:solidFill>
            <a:latin typeface="Arial" pitchFamily="34" charset="0"/>
            <a:cs typeface="Arial" pitchFamily="34" charset="0"/>
          </a:endParaRPr>
        </a:p>
      </dgm:t>
    </dgm:pt>
    <dgm:pt modelId="{0A0EF341-2EA5-45B2-BAB3-E67B7E377349}" type="pres">
      <dgm:prSet presAssocID="{8FBEA2A5-5CBE-42ED-8023-E1CE49F27FB5}" presName="Name0" presStyleCnt="0">
        <dgm:presLayoutVars>
          <dgm:chMax val="7"/>
          <dgm:chPref val="7"/>
          <dgm:dir/>
        </dgm:presLayoutVars>
      </dgm:prSet>
      <dgm:spPr/>
    </dgm:pt>
    <dgm:pt modelId="{ECAAD0B0-461C-48BE-8D45-688CB9DA933F}" type="pres">
      <dgm:prSet presAssocID="{8FBEA2A5-5CBE-42ED-8023-E1CE49F27FB5}" presName="Name1" presStyleCnt="0"/>
      <dgm:spPr/>
    </dgm:pt>
    <dgm:pt modelId="{98A9B2F1-DCCD-4112-B50C-073F7F1B77F8}" type="pres">
      <dgm:prSet presAssocID="{8FBEA2A5-5CBE-42ED-8023-E1CE49F27FB5}" presName="cycle" presStyleCnt="0"/>
      <dgm:spPr/>
    </dgm:pt>
    <dgm:pt modelId="{BF9F9146-6979-4DF7-B4B7-0568D1FD74B0}" type="pres">
      <dgm:prSet presAssocID="{8FBEA2A5-5CBE-42ED-8023-E1CE49F27FB5}" presName="srcNode" presStyleLbl="node1" presStyleIdx="0" presStyleCnt="4"/>
      <dgm:spPr/>
    </dgm:pt>
    <dgm:pt modelId="{F08075D5-C1BC-4109-B00A-96E2DBE15A50}" type="pres">
      <dgm:prSet presAssocID="{8FBEA2A5-5CBE-42ED-8023-E1CE49F27FB5}" presName="conn" presStyleLbl="parChTrans1D2" presStyleIdx="0" presStyleCnt="1"/>
      <dgm:spPr/>
    </dgm:pt>
    <dgm:pt modelId="{56A60FD7-32D2-425C-92C6-5EF1EBCCCE5A}" type="pres">
      <dgm:prSet presAssocID="{8FBEA2A5-5CBE-42ED-8023-E1CE49F27FB5}" presName="extraNode" presStyleLbl="node1" presStyleIdx="0" presStyleCnt="4"/>
      <dgm:spPr/>
    </dgm:pt>
    <dgm:pt modelId="{CB9B28FD-BE45-4E9C-B37C-921572F30410}" type="pres">
      <dgm:prSet presAssocID="{8FBEA2A5-5CBE-42ED-8023-E1CE49F27FB5}" presName="dstNode" presStyleLbl="node1" presStyleIdx="0" presStyleCnt="4"/>
      <dgm:spPr/>
    </dgm:pt>
    <dgm:pt modelId="{B618F5BD-6267-4525-813A-4F7838B0B761}" type="pres">
      <dgm:prSet presAssocID="{8DAB19F0-091C-4704-BF2D-75D7AC99F65D}" presName="text_1" presStyleLbl="node1" presStyleIdx="0" presStyleCnt="4" custLinFactNeighborX="1290" custLinFactNeighborY="3802">
        <dgm:presLayoutVars>
          <dgm:bulletEnabled val="1"/>
        </dgm:presLayoutVars>
      </dgm:prSet>
      <dgm:spPr/>
    </dgm:pt>
    <dgm:pt modelId="{D51788A5-27CD-4921-95F2-A9AC3E036461}" type="pres">
      <dgm:prSet presAssocID="{8DAB19F0-091C-4704-BF2D-75D7AC99F65D}" presName="accent_1" presStyleCnt="0"/>
      <dgm:spPr/>
    </dgm:pt>
    <dgm:pt modelId="{3BC42F87-7DBD-45DE-B449-329D190C0A6C}" type="pres">
      <dgm:prSet presAssocID="{8DAB19F0-091C-4704-BF2D-75D7AC99F65D}" presName="accentRepeatNode" presStyleLbl="solidFgAcc1" presStyleIdx="0" presStyleCnt="4"/>
      <dgm:spPr/>
    </dgm:pt>
    <dgm:pt modelId="{53401902-D081-444D-AB2C-C13590BABE8D}" type="pres">
      <dgm:prSet presAssocID="{042EDEA8-D1C4-405C-A60F-45268A2E1BE8}" presName="text_2" presStyleLbl="node1" presStyleIdx="1" presStyleCnt="4" custScaleY="155833">
        <dgm:presLayoutVars>
          <dgm:bulletEnabled val="1"/>
        </dgm:presLayoutVars>
      </dgm:prSet>
      <dgm:spPr/>
    </dgm:pt>
    <dgm:pt modelId="{7F3DC6A3-D977-49A7-B53C-0989CF4E8825}" type="pres">
      <dgm:prSet presAssocID="{042EDEA8-D1C4-405C-A60F-45268A2E1BE8}" presName="accent_2" presStyleCnt="0"/>
      <dgm:spPr/>
    </dgm:pt>
    <dgm:pt modelId="{0E290DAA-71E5-4A59-B489-D82A5164C376}" type="pres">
      <dgm:prSet presAssocID="{042EDEA8-D1C4-405C-A60F-45268A2E1BE8}" presName="accentRepeatNode" presStyleLbl="solidFgAcc1" presStyleIdx="1" presStyleCnt="4"/>
      <dgm:spPr/>
    </dgm:pt>
    <dgm:pt modelId="{1A762A16-00EF-422D-8C27-F35BF670265E}" type="pres">
      <dgm:prSet presAssocID="{BDD83BD8-7A6C-46F9-9F4F-765193AC9ACA}" presName="text_3" presStyleLbl="node1" presStyleIdx="2" presStyleCnt="4">
        <dgm:presLayoutVars>
          <dgm:bulletEnabled val="1"/>
        </dgm:presLayoutVars>
      </dgm:prSet>
      <dgm:spPr/>
    </dgm:pt>
    <dgm:pt modelId="{A46ACEB7-EAA4-4A4C-802D-BE4BD571BD69}" type="pres">
      <dgm:prSet presAssocID="{BDD83BD8-7A6C-46F9-9F4F-765193AC9ACA}" presName="accent_3" presStyleCnt="0"/>
      <dgm:spPr/>
    </dgm:pt>
    <dgm:pt modelId="{7D289C18-8C13-4599-9402-B60893E038DF}" type="pres">
      <dgm:prSet presAssocID="{BDD83BD8-7A6C-46F9-9F4F-765193AC9ACA}" presName="accentRepeatNode" presStyleLbl="solidFgAcc1" presStyleIdx="2" presStyleCnt="4"/>
      <dgm:spPr/>
    </dgm:pt>
    <dgm:pt modelId="{A4911D2E-FEFC-4954-B2B0-EE1F58A126BC}" type="pres">
      <dgm:prSet presAssocID="{CAE88D11-953F-47C9-93CE-BB8E7B40D5B7}" presName="text_4" presStyleLbl="node1" presStyleIdx="3" presStyleCnt="4">
        <dgm:presLayoutVars>
          <dgm:bulletEnabled val="1"/>
        </dgm:presLayoutVars>
      </dgm:prSet>
      <dgm:spPr/>
    </dgm:pt>
    <dgm:pt modelId="{49D8DEA3-AF83-4F28-89DE-53F631340488}" type="pres">
      <dgm:prSet presAssocID="{CAE88D11-953F-47C9-93CE-BB8E7B40D5B7}" presName="accent_4" presStyleCnt="0"/>
      <dgm:spPr/>
    </dgm:pt>
    <dgm:pt modelId="{4D21D46C-41A6-4278-BD5F-27EFEC19442D}" type="pres">
      <dgm:prSet presAssocID="{CAE88D11-953F-47C9-93CE-BB8E7B40D5B7}" presName="accentRepeatNode" presStyleLbl="solidFgAcc1" presStyleIdx="3" presStyleCnt="4"/>
      <dgm:spPr/>
    </dgm:pt>
  </dgm:ptLst>
  <dgm:cxnLst>
    <dgm:cxn modelId="{DFBAC90B-A34F-4DD9-8D68-3A4B404988C0}" srcId="{8FBEA2A5-5CBE-42ED-8023-E1CE49F27FB5}" destId="{BDD83BD8-7A6C-46F9-9F4F-765193AC9ACA}" srcOrd="2" destOrd="0" parTransId="{86BC1E28-F8B8-47F5-9538-B0521ACB7B3F}" sibTransId="{CA77E9AD-9A69-4E73-B168-7649E3C9CB8D}"/>
    <dgm:cxn modelId="{DB0EF114-D50F-4F7F-8AC6-67B49636D2B4}" type="presOf" srcId="{BDD83BD8-7A6C-46F9-9F4F-765193AC9ACA}" destId="{1A762A16-00EF-422D-8C27-F35BF670265E}" srcOrd="0" destOrd="0" presId="urn:microsoft.com/office/officeart/2008/layout/VerticalCurvedList"/>
    <dgm:cxn modelId="{87836817-0B45-4CC2-B733-3F848CF20656}" type="presOf" srcId="{8FBEA2A5-5CBE-42ED-8023-E1CE49F27FB5}" destId="{0A0EF341-2EA5-45B2-BAB3-E67B7E377349}" srcOrd="0" destOrd="0" presId="urn:microsoft.com/office/officeart/2008/layout/VerticalCurvedList"/>
    <dgm:cxn modelId="{F977FD1A-8AEC-4738-98E2-34CD358BB7EF}" type="presOf" srcId="{8DAB19F0-091C-4704-BF2D-75D7AC99F65D}" destId="{B618F5BD-6267-4525-813A-4F7838B0B761}" srcOrd="0" destOrd="0" presId="urn:microsoft.com/office/officeart/2008/layout/VerticalCurvedList"/>
    <dgm:cxn modelId="{A72DEF3D-1262-41AF-A941-6C32F897C215}" srcId="{8FBEA2A5-5CBE-42ED-8023-E1CE49F27FB5}" destId="{8DAB19F0-091C-4704-BF2D-75D7AC99F65D}" srcOrd="0" destOrd="0" parTransId="{291A730B-B5A3-4CDC-94BE-FFBD01060333}" sibTransId="{49159916-6289-4B78-B7C8-0C60235517E0}"/>
    <dgm:cxn modelId="{30B3F368-1A1D-48CA-8E00-0544923F3B64}" type="presOf" srcId="{49159916-6289-4B78-B7C8-0C60235517E0}" destId="{F08075D5-C1BC-4109-B00A-96E2DBE15A50}" srcOrd="0" destOrd="0" presId="urn:microsoft.com/office/officeart/2008/layout/VerticalCurvedList"/>
    <dgm:cxn modelId="{4329DAA0-F841-4DEE-9320-479BB8316D70}" srcId="{8FBEA2A5-5CBE-42ED-8023-E1CE49F27FB5}" destId="{CAE88D11-953F-47C9-93CE-BB8E7B40D5B7}" srcOrd="3" destOrd="0" parTransId="{373D8F8B-6BB8-4939-A8CC-B0D92DE7DDD4}" sibTransId="{3259F189-811F-40C5-A250-962C732C7268}"/>
    <dgm:cxn modelId="{AE0BA6A8-852B-41C5-A08D-6591322FD6AA}" type="presOf" srcId="{042EDEA8-D1C4-405C-A60F-45268A2E1BE8}" destId="{53401902-D081-444D-AB2C-C13590BABE8D}" srcOrd="0" destOrd="0" presId="urn:microsoft.com/office/officeart/2008/layout/VerticalCurvedList"/>
    <dgm:cxn modelId="{8ADCA8BD-048E-4340-B27E-B83E3F7ED78D}" type="presOf" srcId="{CAE88D11-953F-47C9-93CE-BB8E7B40D5B7}" destId="{A4911D2E-FEFC-4954-B2B0-EE1F58A126BC}" srcOrd="0" destOrd="0" presId="urn:microsoft.com/office/officeart/2008/layout/VerticalCurvedList"/>
    <dgm:cxn modelId="{889874C3-4DC5-40A2-9E1D-F99E78E7C29D}" srcId="{8FBEA2A5-5CBE-42ED-8023-E1CE49F27FB5}" destId="{042EDEA8-D1C4-405C-A60F-45268A2E1BE8}" srcOrd="1" destOrd="0" parTransId="{E2E0A6B4-7E57-48C7-9547-E84F18C9AD1B}" sibTransId="{DEED102B-E294-4538-AEEF-881C0A89F948}"/>
    <dgm:cxn modelId="{1491D4B7-A268-4727-91AA-ACB19CD8CD53}" type="presParOf" srcId="{0A0EF341-2EA5-45B2-BAB3-E67B7E377349}" destId="{ECAAD0B0-461C-48BE-8D45-688CB9DA933F}" srcOrd="0" destOrd="0" presId="urn:microsoft.com/office/officeart/2008/layout/VerticalCurvedList"/>
    <dgm:cxn modelId="{E4AC88CB-0793-47F9-B988-4AE692CD5F6F}" type="presParOf" srcId="{ECAAD0B0-461C-48BE-8D45-688CB9DA933F}" destId="{98A9B2F1-DCCD-4112-B50C-073F7F1B77F8}" srcOrd="0" destOrd="0" presId="urn:microsoft.com/office/officeart/2008/layout/VerticalCurvedList"/>
    <dgm:cxn modelId="{0FFFD9B4-DE31-44AC-8477-DA9977093290}" type="presParOf" srcId="{98A9B2F1-DCCD-4112-B50C-073F7F1B77F8}" destId="{BF9F9146-6979-4DF7-B4B7-0568D1FD74B0}" srcOrd="0" destOrd="0" presId="urn:microsoft.com/office/officeart/2008/layout/VerticalCurvedList"/>
    <dgm:cxn modelId="{B99C50BF-480F-4785-B7D2-5242DD3D8A65}" type="presParOf" srcId="{98A9B2F1-DCCD-4112-B50C-073F7F1B77F8}" destId="{F08075D5-C1BC-4109-B00A-96E2DBE15A50}" srcOrd="1" destOrd="0" presId="urn:microsoft.com/office/officeart/2008/layout/VerticalCurvedList"/>
    <dgm:cxn modelId="{07A8AC8D-8433-4AD6-A1E3-9D1898441970}" type="presParOf" srcId="{98A9B2F1-DCCD-4112-B50C-073F7F1B77F8}" destId="{56A60FD7-32D2-425C-92C6-5EF1EBCCCE5A}" srcOrd="2" destOrd="0" presId="urn:microsoft.com/office/officeart/2008/layout/VerticalCurvedList"/>
    <dgm:cxn modelId="{4D0620CE-20AA-4AC7-A850-0392A1A85D97}" type="presParOf" srcId="{98A9B2F1-DCCD-4112-B50C-073F7F1B77F8}" destId="{CB9B28FD-BE45-4E9C-B37C-921572F30410}" srcOrd="3" destOrd="0" presId="urn:microsoft.com/office/officeart/2008/layout/VerticalCurvedList"/>
    <dgm:cxn modelId="{94759709-8EA2-4DEE-B582-B829CB04DE3E}" type="presParOf" srcId="{ECAAD0B0-461C-48BE-8D45-688CB9DA933F}" destId="{B618F5BD-6267-4525-813A-4F7838B0B761}" srcOrd="1" destOrd="0" presId="urn:microsoft.com/office/officeart/2008/layout/VerticalCurvedList"/>
    <dgm:cxn modelId="{05487D93-FF03-4AFE-88BF-2F2446AADF18}" type="presParOf" srcId="{ECAAD0B0-461C-48BE-8D45-688CB9DA933F}" destId="{D51788A5-27CD-4921-95F2-A9AC3E036461}" srcOrd="2" destOrd="0" presId="urn:microsoft.com/office/officeart/2008/layout/VerticalCurvedList"/>
    <dgm:cxn modelId="{A87F2F6A-4512-4E78-846F-02EBE9789555}" type="presParOf" srcId="{D51788A5-27CD-4921-95F2-A9AC3E036461}" destId="{3BC42F87-7DBD-45DE-B449-329D190C0A6C}" srcOrd="0" destOrd="0" presId="urn:microsoft.com/office/officeart/2008/layout/VerticalCurvedList"/>
    <dgm:cxn modelId="{61F3ECD3-80B2-46E0-870D-9E0EC73F8A76}" type="presParOf" srcId="{ECAAD0B0-461C-48BE-8D45-688CB9DA933F}" destId="{53401902-D081-444D-AB2C-C13590BABE8D}" srcOrd="3" destOrd="0" presId="urn:microsoft.com/office/officeart/2008/layout/VerticalCurvedList"/>
    <dgm:cxn modelId="{B84DC16F-F452-49E8-B4EA-0C64BFEED9B4}" type="presParOf" srcId="{ECAAD0B0-461C-48BE-8D45-688CB9DA933F}" destId="{7F3DC6A3-D977-49A7-B53C-0989CF4E8825}" srcOrd="4" destOrd="0" presId="urn:microsoft.com/office/officeart/2008/layout/VerticalCurvedList"/>
    <dgm:cxn modelId="{580A1F94-ECC6-43D5-AE73-481BA03ADBBF}" type="presParOf" srcId="{7F3DC6A3-D977-49A7-B53C-0989CF4E8825}" destId="{0E290DAA-71E5-4A59-B489-D82A5164C376}" srcOrd="0" destOrd="0" presId="urn:microsoft.com/office/officeart/2008/layout/VerticalCurvedList"/>
    <dgm:cxn modelId="{539096B1-8F25-48D4-9ADE-0D907546C1DE}" type="presParOf" srcId="{ECAAD0B0-461C-48BE-8D45-688CB9DA933F}" destId="{1A762A16-00EF-422D-8C27-F35BF670265E}" srcOrd="5" destOrd="0" presId="urn:microsoft.com/office/officeart/2008/layout/VerticalCurvedList"/>
    <dgm:cxn modelId="{0D758420-3375-408A-8DDA-3DF82D8DAD90}" type="presParOf" srcId="{ECAAD0B0-461C-48BE-8D45-688CB9DA933F}" destId="{A46ACEB7-EAA4-4A4C-802D-BE4BD571BD69}" srcOrd="6" destOrd="0" presId="urn:microsoft.com/office/officeart/2008/layout/VerticalCurvedList"/>
    <dgm:cxn modelId="{D4BAFDA6-BFC2-432B-8FEF-804CFF7B65D4}" type="presParOf" srcId="{A46ACEB7-EAA4-4A4C-802D-BE4BD571BD69}" destId="{7D289C18-8C13-4599-9402-B60893E038DF}" srcOrd="0" destOrd="0" presId="urn:microsoft.com/office/officeart/2008/layout/VerticalCurvedList"/>
    <dgm:cxn modelId="{8B30ACEA-7C14-4656-B360-3A9DF9A4489C}" type="presParOf" srcId="{ECAAD0B0-461C-48BE-8D45-688CB9DA933F}" destId="{A4911D2E-FEFC-4954-B2B0-EE1F58A126BC}" srcOrd="7" destOrd="0" presId="urn:microsoft.com/office/officeart/2008/layout/VerticalCurvedList"/>
    <dgm:cxn modelId="{2E247CD4-F50D-4480-8648-43B8A892FD61}" type="presParOf" srcId="{ECAAD0B0-461C-48BE-8D45-688CB9DA933F}" destId="{49D8DEA3-AF83-4F28-89DE-53F631340488}" srcOrd="8" destOrd="0" presId="urn:microsoft.com/office/officeart/2008/layout/VerticalCurvedList"/>
    <dgm:cxn modelId="{4D3C5260-51E8-4601-B71D-6432E2BD6EAF}" type="presParOf" srcId="{49D8DEA3-AF83-4F28-89DE-53F631340488}" destId="{4D21D46C-41A6-4278-BD5F-27EFEC1944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75D5-C1BC-4109-B00A-96E2DBE15A50}">
      <dsp:nvSpPr>
        <dsp:cNvPr id="0" name=""/>
        <dsp:cNvSpPr/>
      </dsp:nvSpPr>
      <dsp:spPr>
        <a:xfrm>
          <a:off x="-4920209" y="-753949"/>
          <a:ext cx="5859931" cy="5859931"/>
        </a:xfrm>
        <a:prstGeom prst="blockArc">
          <a:avLst>
            <a:gd name="adj1" fmla="val 18900000"/>
            <a:gd name="adj2" fmla="val 2700000"/>
            <a:gd name="adj3" fmla="val 36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8F5BD-6267-4525-813A-4F7838B0B761}">
      <dsp:nvSpPr>
        <dsp:cNvPr id="0" name=""/>
        <dsp:cNvSpPr/>
      </dsp:nvSpPr>
      <dsp:spPr>
        <a:xfrm>
          <a:off x="551837" y="360039"/>
          <a:ext cx="6126670" cy="66951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1429"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noProof="0" dirty="0">
              <a:solidFill>
                <a:schemeClr val="bg2">
                  <a:lumMod val="10000"/>
                </a:schemeClr>
              </a:solidFill>
              <a:latin typeface="Arial" pitchFamily="34" charset="0"/>
              <a:cs typeface="Arial" pitchFamily="34" charset="0"/>
            </a:rPr>
            <a:t>Замена растворителя</a:t>
          </a:r>
        </a:p>
      </dsp:txBody>
      <dsp:txXfrm>
        <a:off x="551837" y="360039"/>
        <a:ext cx="6126670" cy="669516"/>
      </dsp:txXfrm>
    </dsp:sp>
    <dsp:sp modelId="{3BC42F87-7DBD-45DE-B449-329D190C0A6C}">
      <dsp:nvSpPr>
        <dsp:cNvPr id="0" name=""/>
        <dsp:cNvSpPr/>
      </dsp:nvSpPr>
      <dsp:spPr>
        <a:xfrm>
          <a:off x="73654" y="250894"/>
          <a:ext cx="836895" cy="836895"/>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3401902-D081-444D-AB2C-C13590BABE8D}">
      <dsp:nvSpPr>
        <dsp:cNvPr id="0" name=""/>
        <dsp:cNvSpPr/>
      </dsp:nvSpPr>
      <dsp:spPr>
        <a:xfrm>
          <a:off x="875951" y="1152127"/>
          <a:ext cx="5742821" cy="1043327"/>
        </a:xfrm>
        <a:prstGeom prst="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1429"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2">
                  <a:lumMod val="10000"/>
                </a:schemeClr>
              </a:solidFill>
              <a:latin typeface="Arial" pitchFamily="34" charset="0"/>
              <a:cs typeface="Arial" pitchFamily="34" charset="0"/>
            </a:rPr>
            <a:t>Введение в жидкие и мягкие лекарственные формы различных вспомогательных веществ</a:t>
          </a:r>
          <a:endParaRPr lang="uk-UA" sz="2400" kern="1200" dirty="0">
            <a:solidFill>
              <a:schemeClr val="bg2">
                <a:lumMod val="10000"/>
              </a:schemeClr>
            </a:solidFill>
            <a:latin typeface="Arial" pitchFamily="34" charset="0"/>
            <a:cs typeface="Arial" pitchFamily="34" charset="0"/>
          </a:endParaRPr>
        </a:p>
      </dsp:txBody>
      <dsp:txXfrm>
        <a:off x="875951" y="1152127"/>
        <a:ext cx="5742821" cy="1043327"/>
      </dsp:txXfrm>
    </dsp:sp>
    <dsp:sp modelId="{0E290DAA-71E5-4A59-B489-D82A5164C376}">
      <dsp:nvSpPr>
        <dsp:cNvPr id="0" name=""/>
        <dsp:cNvSpPr/>
      </dsp:nvSpPr>
      <dsp:spPr>
        <a:xfrm>
          <a:off x="457503" y="1255343"/>
          <a:ext cx="836895" cy="836895"/>
        </a:xfrm>
        <a:prstGeom prst="ellipse">
          <a:avLst/>
        </a:prstGeom>
        <a:solidFill>
          <a:schemeClr val="lt1">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A762A16-00EF-422D-8C27-F35BF670265E}">
      <dsp:nvSpPr>
        <dsp:cNvPr id="0" name=""/>
        <dsp:cNvSpPr/>
      </dsp:nvSpPr>
      <dsp:spPr>
        <a:xfrm>
          <a:off x="875951" y="2343482"/>
          <a:ext cx="5742821" cy="669516"/>
        </a:xfrm>
        <a:prstGeom prst="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1429"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2">
                  <a:lumMod val="10000"/>
                </a:schemeClr>
              </a:solidFill>
              <a:latin typeface="Arial" pitchFamily="34" charset="0"/>
              <a:cs typeface="Arial" pitchFamily="34" charset="0"/>
            </a:rPr>
            <a:t>В процессе хранения лекарственных форм</a:t>
          </a:r>
          <a:endParaRPr lang="uk-UA" sz="2400" kern="1200" dirty="0">
            <a:solidFill>
              <a:schemeClr val="bg2">
                <a:lumMod val="10000"/>
              </a:schemeClr>
            </a:solidFill>
            <a:latin typeface="Arial" pitchFamily="34" charset="0"/>
            <a:cs typeface="Arial" pitchFamily="34" charset="0"/>
          </a:endParaRPr>
        </a:p>
      </dsp:txBody>
      <dsp:txXfrm>
        <a:off x="875951" y="2343482"/>
        <a:ext cx="5742821" cy="669516"/>
      </dsp:txXfrm>
    </dsp:sp>
    <dsp:sp modelId="{7D289C18-8C13-4599-9402-B60893E038DF}">
      <dsp:nvSpPr>
        <dsp:cNvPr id="0" name=""/>
        <dsp:cNvSpPr/>
      </dsp:nvSpPr>
      <dsp:spPr>
        <a:xfrm>
          <a:off x="457503" y="2259792"/>
          <a:ext cx="836895" cy="836895"/>
        </a:xfrm>
        <a:prstGeom prst="ellipse">
          <a:avLst/>
        </a:prstGeom>
        <a:solidFill>
          <a:schemeClr val="lt1">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4911D2E-FEFC-4954-B2B0-EE1F58A126BC}">
      <dsp:nvSpPr>
        <dsp:cNvPr id="0" name=""/>
        <dsp:cNvSpPr/>
      </dsp:nvSpPr>
      <dsp:spPr>
        <a:xfrm>
          <a:off x="492101" y="3347931"/>
          <a:ext cx="6126670" cy="669516"/>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1429" tIns="60960" rIns="60960" bIns="60960"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bg2">
                  <a:lumMod val="10000"/>
                </a:schemeClr>
              </a:solidFill>
              <a:latin typeface="Arial" pitchFamily="34" charset="0"/>
              <a:cs typeface="Arial" pitchFamily="34" charset="0"/>
            </a:rPr>
            <a:t>Сушка, очистка, изготовление лекарственных препаратов</a:t>
          </a:r>
        </a:p>
      </dsp:txBody>
      <dsp:txXfrm>
        <a:off x="492101" y="3347931"/>
        <a:ext cx="6126670" cy="669516"/>
      </dsp:txXfrm>
    </dsp:sp>
    <dsp:sp modelId="{4D21D46C-41A6-4278-BD5F-27EFEC19442D}">
      <dsp:nvSpPr>
        <dsp:cNvPr id="0" name=""/>
        <dsp:cNvSpPr/>
      </dsp:nvSpPr>
      <dsp:spPr>
        <a:xfrm>
          <a:off x="73654" y="3264241"/>
          <a:ext cx="836895" cy="836895"/>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Первая помощь\First_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395536" y="188640"/>
            <a:ext cx="6103912" cy="1008111"/>
          </a:xfrm>
        </p:spPr>
        <p:txBody>
          <a:bodyPr/>
          <a:lstStyle>
            <a:lvl1pPr>
              <a:defRPr>
                <a:solidFill>
                  <a:srgbClr val="C00000"/>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3528" y="1484784"/>
            <a:ext cx="6077272" cy="7200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ru-RU" dirty="0"/>
          </a:p>
        </p:txBody>
      </p:sp>
    </p:spTree>
    <p:extLst>
      <p:ext uri="{BB962C8B-B14F-4D97-AF65-F5344CB8AC3E}">
        <p14:creationId xmlns:p14="http://schemas.microsoft.com/office/powerpoint/2010/main" val="1720368997"/>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07119240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Первая помощь\First_Aid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457200" y="404813"/>
            <a:ext cx="7283450" cy="792162"/>
          </a:xfrm>
          <a:prstGeom prst="rect">
            <a:avLst/>
          </a:prstGeom>
        </p:spPr>
        <p:txBody>
          <a:bodyPr vert="horz" lIns="91440" tIns="45720" rIns="91440" bIns="45720" rtlCol="0" anchor="ctr">
            <a:noAutofit/>
          </a:bodyPr>
          <a:lstStyle/>
          <a:p>
            <a:r>
              <a:rPr lang="ru-RU" dirty="0"/>
              <a:t>Образец заголовка</a:t>
            </a:r>
          </a:p>
        </p:txBody>
      </p:sp>
      <p:sp>
        <p:nvSpPr>
          <p:cNvPr id="1028" name="Текст 2"/>
          <p:cNvSpPr>
            <a:spLocks noGrp="1"/>
          </p:cNvSpPr>
          <p:nvPr>
            <p:ph type="body" idx="1"/>
          </p:nvPr>
        </p:nvSpPr>
        <p:spPr bwMode="auto">
          <a:xfrm>
            <a:off x="390525" y="1511300"/>
            <a:ext cx="836295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9" name="TextBox 6"/>
          <p:cNvSpPr txBox="1">
            <a:spLocks noChangeArrowheads="1"/>
          </p:cNvSpPr>
          <p:nvPr/>
        </p:nvSpPr>
        <p:spPr bwMode="auto">
          <a:xfrm>
            <a:off x="26988" y="6581775"/>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a:solidFill>
                  <a:srgbClr val="E6E0EC"/>
                </a:solidFill>
              </a:rPr>
              <a:t>ProPowerPoint.Ru</a:t>
            </a:r>
            <a:endParaRPr lang="ru-RU" sz="1200">
              <a:solidFill>
                <a:srgbClr val="E6E0EC"/>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Lst>
  <p:transition spd="slow">
    <p:pull/>
  </p:transition>
  <p:txStyles>
    <p:title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44824"/>
            <a:ext cx="6588224" cy="1512168"/>
          </a:xfrm>
        </p:spPr>
        <p:style>
          <a:lnRef idx="2">
            <a:schemeClr val="accent2"/>
          </a:lnRef>
          <a:fillRef idx="1">
            <a:schemeClr val="lt1"/>
          </a:fillRef>
          <a:effectRef idx="0">
            <a:schemeClr val="accent2"/>
          </a:effectRef>
          <a:fontRef idx="minor">
            <a:schemeClr val="dk1"/>
          </a:fontRef>
        </p:style>
        <p:txBody>
          <a:bodyPr/>
          <a:lstStyle/>
          <a:p>
            <a:r>
              <a:rPr lang="ru-RU" sz="2400" dirty="0">
                <a:effectLst/>
              </a:rPr>
              <a:t>Биологическая доступность лекарственных препаратов. Фармацевтические факторы.</a:t>
            </a:r>
            <a:br>
              <a:rPr lang="ru-RU" sz="2400" dirty="0">
                <a:effectLst/>
              </a:rPr>
            </a:br>
            <a:r>
              <a:rPr lang="ru-RU" sz="2400" dirty="0">
                <a:effectLst/>
              </a:rPr>
              <a:t>Химическое и физическое состояние лекарственных веществ.</a:t>
            </a:r>
            <a:endParaRPr lang="ru-RU" sz="2400" dirty="0"/>
          </a:p>
        </p:txBody>
      </p:sp>
      <p:sp>
        <p:nvSpPr>
          <p:cNvPr id="3" name="Подзаголовок 2"/>
          <p:cNvSpPr>
            <a:spLocks noGrp="1"/>
          </p:cNvSpPr>
          <p:nvPr>
            <p:ph type="subTitle" idx="1"/>
          </p:nvPr>
        </p:nvSpPr>
        <p:spPr>
          <a:xfrm>
            <a:off x="6948264" y="6137275"/>
            <a:ext cx="2088232" cy="720725"/>
          </a:xfrm>
        </p:spPr>
        <p:txBody>
          <a:bodyPr rtlCol="0">
            <a:normAutofit fontScale="70000" lnSpcReduction="20000"/>
          </a:bodyPr>
          <a:lstStyle/>
          <a:p>
            <a:pPr fontAlgn="auto">
              <a:spcAft>
                <a:spcPts val="0"/>
              </a:spcAft>
              <a:buFont typeface="Arial" pitchFamily="34" charset="0"/>
              <a:buNone/>
              <a:defRPr/>
            </a:pPr>
            <a:r>
              <a:rPr lang="ru-RU" dirty="0" err="1">
                <a:solidFill>
                  <a:schemeClr val="bg1">
                    <a:lumMod val="95000"/>
                  </a:schemeClr>
                </a:solidFill>
              </a:rPr>
              <a:t>Харьк</a:t>
            </a:r>
            <a:r>
              <a:rPr lang="uk-UA" dirty="0">
                <a:solidFill>
                  <a:schemeClr val="bg1">
                    <a:lumMod val="95000"/>
                  </a:schemeClr>
                </a:solidFill>
              </a:rPr>
              <a:t>о</a:t>
            </a:r>
            <a:r>
              <a:rPr lang="ru-RU" dirty="0">
                <a:solidFill>
                  <a:schemeClr val="bg1">
                    <a:lumMod val="95000"/>
                  </a:schemeClr>
                </a:solidFill>
              </a:rPr>
              <a:t>в </a:t>
            </a:r>
          </a:p>
          <a:p>
            <a:pPr fontAlgn="auto">
              <a:spcAft>
                <a:spcPts val="0"/>
              </a:spcAft>
              <a:buFont typeface="Arial" pitchFamily="34" charset="0"/>
              <a:buNone/>
              <a:defRPr/>
            </a:pPr>
            <a:r>
              <a:rPr lang="ru-RU" dirty="0">
                <a:solidFill>
                  <a:schemeClr val="bg1">
                    <a:lumMod val="95000"/>
                  </a:schemeClr>
                </a:solidFill>
              </a:rPr>
              <a:t>2017</a:t>
            </a:r>
          </a:p>
        </p:txBody>
      </p:sp>
      <p:sp>
        <p:nvSpPr>
          <p:cNvPr id="4" name="Rectangle 2"/>
          <p:cNvSpPr txBox="1">
            <a:spLocks noChangeArrowheads="1"/>
          </p:cNvSpPr>
          <p:nvPr/>
        </p:nvSpPr>
        <p:spPr>
          <a:xfrm>
            <a:off x="1403648" y="71363"/>
            <a:ext cx="5839349" cy="1512168"/>
          </a:xfrm>
          <a:prstGeom prst="rect">
            <a:avLst/>
          </a:prstGeom>
        </p:spPr>
        <p:txBody>
          <a:bodyPr vert="horz" lIns="91440" tIns="45720" rIns="91440" bIns="45720" rtlCol="0" anchor="ctr">
            <a:noAutofit/>
          </a:bodyPr>
          <a:lstStyle>
            <a:lvl1pPr algn="ctr" rtl="0" eaLnBrk="1" fontAlgn="base" hangingPunct="1">
              <a:spcBef>
                <a:spcPct val="0"/>
              </a:spcBef>
              <a:spcAft>
                <a:spcPct val="0"/>
              </a:spcAft>
              <a:defRPr sz="4800" b="1" kern="1200">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800" b="1">
                <a:solidFill>
                  <a:schemeClr val="bg1"/>
                </a:solidFill>
                <a:latin typeface="Calibri" pitchFamily="34" charset="0"/>
              </a:defRPr>
            </a:lvl2pPr>
            <a:lvl3pPr algn="ctr" rtl="0" eaLnBrk="1" fontAlgn="base" hangingPunct="1">
              <a:spcBef>
                <a:spcPct val="0"/>
              </a:spcBef>
              <a:spcAft>
                <a:spcPct val="0"/>
              </a:spcAft>
              <a:defRPr sz="4800" b="1">
                <a:solidFill>
                  <a:schemeClr val="bg1"/>
                </a:solidFill>
                <a:latin typeface="Calibri" pitchFamily="34" charset="0"/>
              </a:defRPr>
            </a:lvl3pPr>
            <a:lvl4pPr algn="ctr" rtl="0" eaLnBrk="1" fontAlgn="base" hangingPunct="1">
              <a:spcBef>
                <a:spcPct val="0"/>
              </a:spcBef>
              <a:spcAft>
                <a:spcPct val="0"/>
              </a:spcAft>
              <a:defRPr sz="4800" b="1">
                <a:solidFill>
                  <a:schemeClr val="bg1"/>
                </a:solidFill>
                <a:latin typeface="Calibri" pitchFamily="34" charset="0"/>
              </a:defRPr>
            </a:lvl4pPr>
            <a:lvl5pPr algn="ctr" rtl="0" eaLnBrk="1" fontAlgn="base" hangingPunct="1">
              <a:spcBef>
                <a:spcPct val="0"/>
              </a:spcBef>
              <a:spcAft>
                <a:spcPct val="0"/>
              </a:spcAft>
              <a:defRPr sz="4800" b="1">
                <a:solidFill>
                  <a:schemeClr val="bg1"/>
                </a:solidFill>
                <a:latin typeface="Calibri" pitchFamily="34" charset="0"/>
              </a:defRPr>
            </a:lvl5pPr>
            <a:lvl6pPr marL="457200" algn="ctr" rtl="0" eaLnBrk="1" fontAlgn="base" hangingPunct="1">
              <a:spcBef>
                <a:spcPct val="0"/>
              </a:spcBef>
              <a:spcAft>
                <a:spcPct val="0"/>
              </a:spcAft>
              <a:defRPr sz="4800" b="1">
                <a:solidFill>
                  <a:schemeClr val="bg1"/>
                </a:solidFill>
                <a:latin typeface="Calibri" pitchFamily="34" charset="0"/>
              </a:defRPr>
            </a:lvl6pPr>
            <a:lvl7pPr marL="914400" algn="ctr" rtl="0" eaLnBrk="1" fontAlgn="base" hangingPunct="1">
              <a:spcBef>
                <a:spcPct val="0"/>
              </a:spcBef>
              <a:spcAft>
                <a:spcPct val="0"/>
              </a:spcAft>
              <a:defRPr sz="4800" b="1">
                <a:solidFill>
                  <a:schemeClr val="bg1"/>
                </a:solidFill>
                <a:latin typeface="Calibri" pitchFamily="34" charset="0"/>
              </a:defRPr>
            </a:lvl7pPr>
            <a:lvl8pPr marL="1371600" algn="ctr" rtl="0" eaLnBrk="1" fontAlgn="base" hangingPunct="1">
              <a:spcBef>
                <a:spcPct val="0"/>
              </a:spcBef>
              <a:spcAft>
                <a:spcPct val="0"/>
              </a:spcAft>
              <a:defRPr sz="4800" b="1">
                <a:solidFill>
                  <a:schemeClr val="bg1"/>
                </a:solidFill>
                <a:latin typeface="Calibri" pitchFamily="34" charset="0"/>
              </a:defRPr>
            </a:lvl8pPr>
            <a:lvl9pPr marL="1828800" algn="ctr" rtl="0" eaLnBrk="1" fontAlgn="base" hangingPunct="1">
              <a:spcBef>
                <a:spcPct val="0"/>
              </a:spcBef>
              <a:spcAft>
                <a:spcPct val="0"/>
              </a:spcAft>
              <a:defRPr sz="4800" b="1">
                <a:solidFill>
                  <a:schemeClr val="bg1"/>
                </a:solidFill>
                <a:latin typeface="Calibri" pitchFamily="34" charset="0"/>
              </a:defRPr>
            </a:lvl9pPr>
          </a:lstStyle>
          <a:p>
            <a:pPr>
              <a:defRPr/>
            </a:pP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Национальный фармацевтический университет</a:t>
            </a:r>
            <a:b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Кафедра аптечной технологии лекарств</a:t>
            </a:r>
            <a:b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r>
              <a:rPr lang="ru-RU" sz="2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им. Д.П. Сало</a:t>
            </a:r>
          </a:p>
        </p:txBody>
      </p:sp>
      <p:pic>
        <p:nvPicPr>
          <p:cNvPr id="5" name="Picture 13" descr="Пошта Национальный фармацевтический университ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868" y="97557"/>
            <a:ext cx="3706091"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1363"/>
            <a:ext cx="14954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latin typeface="Arial" pitchFamily="34" charset="0"/>
                <a:cs typeface="Arial" pitchFamily="34" charset="0"/>
              </a:rPr>
              <a:t>4. Химическое и физическое состояние веществ.</a:t>
            </a:r>
            <a:endParaRPr lang="ru-RU"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10</a:t>
            </a:fld>
            <a:endParaRPr lang="ru-RU" dirty="0">
              <a:solidFill>
                <a:schemeClr val="tx1"/>
              </a:solidFill>
            </a:endParaRPr>
          </a:p>
        </p:txBody>
      </p:sp>
      <p:sp>
        <p:nvSpPr>
          <p:cNvPr id="3" name="Прямоугольник 2"/>
          <p:cNvSpPr/>
          <p:nvPr/>
        </p:nvSpPr>
        <p:spPr>
          <a:xfrm>
            <a:off x="87594" y="1340768"/>
            <a:ext cx="8928992" cy="2246769"/>
          </a:xfrm>
          <a:prstGeom prst="rect">
            <a:avLst/>
          </a:prstGeom>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None/>
            </a:pPr>
            <a:r>
              <a:rPr lang="uk-UA" sz="2000" b="1" dirty="0" err="1">
                <a:latin typeface="Arial" pitchFamily="34" charset="0"/>
                <a:cs typeface="Arial" pitchFamily="34" charset="0"/>
              </a:rPr>
              <a:t>Физическое</a:t>
            </a:r>
            <a:r>
              <a:rPr lang="uk-UA" sz="2000" b="1" dirty="0">
                <a:latin typeface="Arial" pitchFamily="34" charset="0"/>
                <a:cs typeface="Arial" pitchFamily="34" charset="0"/>
              </a:rPr>
              <a:t> </a:t>
            </a:r>
            <a:r>
              <a:rPr lang="uk-UA" sz="2000" b="1" dirty="0" err="1">
                <a:latin typeface="Arial" pitchFamily="34" charset="0"/>
                <a:cs typeface="Arial" pitchFamily="34" charset="0"/>
              </a:rPr>
              <a:t>состояние</a:t>
            </a:r>
            <a:r>
              <a:rPr lang="uk-UA" sz="2000" b="1" dirty="0">
                <a:latin typeface="Arial" pitchFamily="34" charset="0"/>
                <a:cs typeface="Arial" pitchFamily="34" charset="0"/>
              </a:rPr>
              <a:t> активного </a:t>
            </a:r>
            <a:r>
              <a:rPr lang="uk-UA" sz="2000" b="1" dirty="0" err="1">
                <a:latin typeface="Arial" pitchFamily="34" charset="0"/>
                <a:cs typeface="Arial" pitchFamily="34" charset="0"/>
              </a:rPr>
              <a:t>вещества</a:t>
            </a:r>
            <a:r>
              <a:rPr lang="uk-UA" sz="2000" b="1" dirty="0">
                <a:latin typeface="Arial" pitchFamily="34" charset="0"/>
                <a:cs typeface="Arial" pitchFamily="34" charset="0"/>
              </a:rPr>
              <a:t> </a:t>
            </a:r>
            <a:r>
              <a:rPr lang="ru-RU" sz="2000" dirty="0">
                <a:latin typeface="Arial" pitchFamily="34" charset="0"/>
                <a:cs typeface="Arial" pitchFamily="34" charset="0"/>
              </a:rPr>
              <a:t>с точки зрения </a:t>
            </a:r>
            <a:r>
              <a:rPr lang="ru-RU" sz="2000" dirty="0" err="1">
                <a:latin typeface="Arial" pitchFamily="34" charset="0"/>
                <a:cs typeface="Arial" pitchFamily="34" charset="0"/>
              </a:rPr>
              <a:t>биофар-мацевтической</a:t>
            </a:r>
            <a:r>
              <a:rPr lang="ru-RU" sz="2000" dirty="0">
                <a:latin typeface="Arial" pitchFamily="34" charset="0"/>
                <a:cs typeface="Arial" pitchFamily="34" charset="0"/>
              </a:rPr>
              <a:t> концепции – совокупность его свойств: способность к полиморфизму, дисперсность; оптические, </a:t>
            </a:r>
            <a:r>
              <a:rPr lang="ru-RU" sz="2000" dirty="0" err="1">
                <a:latin typeface="Arial" pitchFamily="34" charset="0"/>
                <a:cs typeface="Arial" pitchFamily="34" charset="0"/>
              </a:rPr>
              <a:t>электрофизи-ческие</a:t>
            </a:r>
            <a:r>
              <a:rPr lang="ru-RU" sz="2000" dirty="0">
                <a:latin typeface="Arial" pitchFamily="34" charset="0"/>
                <a:cs typeface="Arial" pitchFamily="34" charset="0"/>
              </a:rPr>
              <a:t> и другие характеристики (агрегатное состояние, </a:t>
            </a:r>
            <a:r>
              <a:rPr lang="ru-RU" sz="2000" dirty="0" err="1">
                <a:latin typeface="Arial" pitchFamily="34" charset="0"/>
                <a:cs typeface="Arial" pitchFamily="34" charset="0"/>
              </a:rPr>
              <a:t>фильность</a:t>
            </a:r>
            <a:r>
              <a:rPr lang="ru-RU" sz="2000" dirty="0">
                <a:latin typeface="Arial" pitchFamily="34" charset="0"/>
                <a:cs typeface="Arial" pitchFamily="34" charset="0"/>
              </a:rPr>
              <a:t>, форма кристаллов и т.д.), которые обуславливают интенсивность процессов растворения, диффузии, фазового перехода, всасывания и т.д., что, в свою очередь, влияет на </a:t>
            </a:r>
            <a:r>
              <a:rPr lang="ru-RU" sz="2000" dirty="0" err="1">
                <a:latin typeface="Arial" pitchFamily="34" charset="0"/>
                <a:cs typeface="Arial" pitchFamily="34" charset="0"/>
              </a:rPr>
              <a:t>биодоступность</a:t>
            </a:r>
            <a:r>
              <a:rPr lang="ru-RU" sz="2000" dirty="0">
                <a:latin typeface="Arial" pitchFamily="34" charset="0"/>
                <a:cs typeface="Arial" pitchFamily="34" charset="0"/>
              </a:rPr>
              <a:t> вещества.</a:t>
            </a:r>
          </a:p>
        </p:txBody>
      </p:sp>
      <p:sp>
        <p:nvSpPr>
          <p:cNvPr id="8" name="Rectangle 5"/>
          <p:cNvSpPr>
            <a:spLocks noChangeArrowheads="1"/>
          </p:cNvSpPr>
          <p:nvPr/>
        </p:nvSpPr>
        <p:spPr bwMode="auto">
          <a:xfrm>
            <a:off x="2492882" y="4307868"/>
            <a:ext cx="6553200" cy="685800"/>
          </a:xfrm>
          <a:prstGeom prst="rect">
            <a:avLst/>
          </a:prstGeom>
          <a:ln>
            <a:headEnd/>
            <a:tailEnd/>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anchor="ctr"/>
          <a:lstStyle/>
          <a:p>
            <a:pPr algn="ctr"/>
            <a:r>
              <a:rPr lang="ru-RU" sz="2000" i="1" dirty="0">
                <a:latin typeface="Arial" pitchFamily="34" charset="0"/>
                <a:cs typeface="Arial" pitchFamily="34" charset="0"/>
              </a:rPr>
              <a:t>Степень дисперсности (размер частиц)</a:t>
            </a:r>
          </a:p>
          <a:p>
            <a:pPr algn="ctr"/>
            <a:r>
              <a:rPr lang="ru-RU" sz="2000" i="1" dirty="0">
                <a:latin typeface="Arial" pitchFamily="34" charset="0"/>
                <a:cs typeface="Arial" pitchFamily="34" charset="0"/>
              </a:rPr>
              <a:t>лекарственных веществ</a:t>
            </a:r>
          </a:p>
        </p:txBody>
      </p:sp>
      <p:sp>
        <p:nvSpPr>
          <p:cNvPr id="9" name="Rectangle 6"/>
          <p:cNvSpPr>
            <a:spLocks noChangeArrowheads="1"/>
          </p:cNvSpPr>
          <p:nvPr/>
        </p:nvSpPr>
        <p:spPr bwMode="auto">
          <a:xfrm>
            <a:off x="2492882" y="5180294"/>
            <a:ext cx="6553200" cy="544154"/>
          </a:xfrm>
          <a:prstGeom prst="rect">
            <a:avLst/>
          </a:prstGeom>
          <a:ln>
            <a:headEnd/>
            <a:tailEnd/>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chor="ctr"/>
          <a:lstStyle/>
          <a:p>
            <a:pPr algn="ctr"/>
            <a:r>
              <a:rPr lang="ru-RU" sz="2000" i="1" dirty="0">
                <a:latin typeface="Arial" pitchFamily="34" charset="0"/>
                <a:cs typeface="Arial" pitchFamily="34" charset="0"/>
              </a:rPr>
              <a:t>Оптическая активность</a:t>
            </a:r>
          </a:p>
        </p:txBody>
      </p:sp>
      <p:sp>
        <p:nvSpPr>
          <p:cNvPr id="10" name="Rectangle 7"/>
          <p:cNvSpPr>
            <a:spLocks noChangeArrowheads="1"/>
          </p:cNvSpPr>
          <p:nvPr/>
        </p:nvSpPr>
        <p:spPr bwMode="auto">
          <a:xfrm>
            <a:off x="2492882" y="5949280"/>
            <a:ext cx="6553200" cy="709616"/>
          </a:xfrm>
          <a:prstGeom prst="rect">
            <a:avLst/>
          </a:prstGeom>
          <a:ln>
            <a:headEnd/>
            <a:tailEnd/>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none" anchor="ctr"/>
          <a:lstStyle/>
          <a:p>
            <a:pPr algn="ctr"/>
            <a:r>
              <a:rPr lang="ru-RU" sz="2000" i="1" dirty="0">
                <a:latin typeface="Arial" pitchFamily="34" charset="0"/>
                <a:cs typeface="Arial" pitchFamily="34" charset="0"/>
              </a:rPr>
              <a:t>Физическая структура: полиморфизм </a:t>
            </a:r>
          </a:p>
          <a:p>
            <a:pPr algn="ctr"/>
            <a:r>
              <a:rPr lang="ru-RU" sz="2000" i="1" dirty="0">
                <a:latin typeface="Arial" pitchFamily="34" charset="0"/>
                <a:cs typeface="Arial" pitchFamily="34" charset="0"/>
              </a:rPr>
              <a:t>лекарственных веществ</a:t>
            </a:r>
          </a:p>
        </p:txBody>
      </p:sp>
      <p:cxnSp>
        <p:nvCxnSpPr>
          <p:cNvPr id="5" name="Прямая со стрелкой 4"/>
          <p:cNvCxnSpPr>
            <a:stCxn id="17" idx="3"/>
            <a:endCxn id="8" idx="1"/>
          </p:cNvCxnSpPr>
          <p:nvPr/>
        </p:nvCxnSpPr>
        <p:spPr>
          <a:xfrm flipV="1">
            <a:off x="1908521" y="4650768"/>
            <a:ext cx="584361" cy="593513"/>
          </a:xfrm>
          <a:prstGeom prst="straightConnector1">
            <a:avLst/>
          </a:prstGeom>
          <a:ln>
            <a:tailEnd type="arrow"/>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a:stCxn id="17" idx="3"/>
            <a:endCxn id="9" idx="1"/>
          </p:cNvCxnSpPr>
          <p:nvPr/>
        </p:nvCxnSpPr>
        <p:spPr>
          <a:xfrm>
            <a:off x="1908521" y="5244281"/>
            <a:ext cx="584361" cy="208090"/>
          </a:xfrm>
          <a:prstGeom prst="straightConnector1">
            <a:avLst/>
          </a:prstGeom>
          <a:ln>
            <a:tailEnd type="arrow"/>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a:stCxn id="17" idx="3"/>
            <a:endCxn id="10" idx="1"/>
          </p:cNvCxnSpPr>
          <p:nvPr/>
        </p:nvCxnSpPr>
        <p:spPr>
          <a:xfrm>
            <a:off x="1908521" y="5244281"/>
            <a:ext cx="584361" cy="1059807"/>
          </a:xfrm>
          <a:prstGeom prst="straightConnector1">
            <a:avLst/>
          </a:prstGeom>
          <a:ln>
            <a:tailEnd type="arrow"/>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7" name="Блок-схема: процесс 16"/>
          <p:cNvSpPr/>
          <p:nvPr/>
        </p:nvSpPr>
        <p:spPr>
          <a:xfrm>
            <a:off x="88411" y="3829664"/>
            <a:ext cx="1820110" cy="2829233"/>
          </a:xfrm>
          <a:prstGeom prst="flowChartProcess">
            <a:avLst/>
          </a:prstGeom>
          <a:effectLst>
            <a:glow rad="635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ru-RU" dirty="0"/>
              <a:t>Наиболее существенными факторами физического состояния лекарственных веществ считаются:</a:t>
            </a:r>
            <a:endParaRPr lang="uk-UA" dirty="0"/>
          </a:p>
        </p:txBody>
      </p:sp>
      <p:sp>
        <p:nvSpPr>
          <p:cNvPr id="32" name="Овальная выноска 31"/>
          <p:cNvSpPr/>
          <p:nvPr/>
        </p:nvSpPr>
        <p:spPr>
          <a:xfrm>
            <a:off x="2771800" y="3587537"/>
            <a:ext cx="6372200" cy="622043"/>
          </a:xfrm>
          <a:prstGeom prst="wedgeEllipseCallout">
            <a:avLst>
              <a:gd name="adj1" fmla="val -24242"/>
              <a:gd name="adj2" fmla="val -67889"/>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http://www.pharmencyclopedia.com.ua/article/1915/biologichna-farmaciya</a:t>
            </a:r>
            <a:endParaRPr lang="uk-UA" sz="1400" dirty="0"/>
          </a:p>
        </p:txBody>
      </p:sp>
    </p:spTree>
    <p:extLst>
      <p:ext uri="{BB962C8B-B14F-4D97-AF65-F5344CB8AC3E}">
        <p14:creationId xmlns:p14="http://schemas.microsoft.com/office/powerpoint/2010/main" val="3651700938"/>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11</a:t>
            </a:fld>
            <a:endParaRPr lang="ru-RU" dirty="0">
              <a:solidFill>
                <a:schemeClr val="tx1"/>
              </a:solidFill>
            </a:endParaRPr>
          </a:p>
        </p:txBody>
      </p:sp>
      <p:sp>
        <p:nvSpPr>
          <p:cNvPr id="4" name="Прямоугольник 3"/>
          <p:cNvSpPr/>
          <p:nvPr/>
        </p:nvSpPr>
        <p:spPr>
          <a:xfrm>
            <a:off x="4752488" y="1735642"/>
            <a:ext cx="4285801" cy="378565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dirty="0">
                <a:latin typeface="Arial" pitchFamily="34" charset="0"/>
                <a:cs typeface="Arial" pitchFamily="34" charset="0"/>
              </a:rPr>
              <a:t>Дисперсность лекарственного вещества влияет не только на сыпучесть порошкообразных материалов, насыпную массу, однородность смешивания, точность дозирования. Особенно важно то, что от размера частиц зависит скорость и полнота всасывания лекарственного вещества, а также ее концентрация в биологических жидкостях.</a:t>
            </a:r>
          </a:p>
        </p:txBody>
      </p:sp>
      <p:sp>
        <p:nvSpPr>
          <p:cNvPr id="6" name="Прямоугольник 5"/>
          <p:cNvSpPr/>
          <p:nvPr/>
        </p:nvSpPr>
        <p:spPr>
          <a:xfrm>
            <a:off x="-1" y="1340768"/>
            <a:ext cx="9073825"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Степень дисперсности (размер частиц) лекарственных веществ</a:t>
            </a:r>
          </a:p>
        </p:txBody>
      </p:sp>
      <p:sp>
        <p:nvSpPr>
          <p:cNvPr id="11" name="Прямоугольник 10"/>
          <p:cNvSpPr/>
          <p:nvPr/>
        </p:nvSpPr>
        <p:spPr>
          <a:xfrm>
            <a:off x="105708" y="5645991"/>
            <a:ext cx="893258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90000"/>
              </a:lnSpc>
            </a:pPr>
            <a:r>
              <a:rPr lang="ru-RU" sz="1600" dirty="0">
                <a:latin typeface="Arial" pitchFamily="34" charset="0"/>
                <a:cs typeface="Arial" pitchFamily="34" charset="0"/>
              </a:rPr>
              <a:t>Влияние величины частиц на терапевтическую активность впервые было доказано для </a:t>
            </a:r>
            <a:r>
              <a:rPr lang="uk-UA" sz="1600" b="1" i="1" dirty="0" err="1">
                <a:latin typeface="Arial" pitchFamily="34" charset="0"/>
                <a:cs typeface="Arial" pitchFamily="34" charset="0"/>
              </a:rPr>
              <a:t>антибиотиков</a:t>
            </a:r>
            <a:r>
              <a:rPr lang="uk-UA" sz="1600" b="1" i="1" dirty="0">
                <a:latin typeface="Arial" pitchFamily="34" charset="0"/>
                <a:cs typeface="Arial" pitchFamily="34" charset="0"/>
              </a:rPr>
              <a:t>, </a:t>
            </a:r>
            <a:r>
              <a:rPr lang="uk-UA" sz="1600" b="1" i="1" dirty="0" err="1">
                <a:latin typeface="Arial" pitchFamily="34" charset="0"/>
                <a:cs typeface="Arial" pitchFamily="34" charset="0"/>
              </a:rPr>
              <a:t>сульфаниламидных</a:t>
            </a:r>
            <a:r>
              <a:rPr lang="uk-UA" sz="1600" b="1" i="1" dirty="0">
                <a:latin typeface="Arial" pitchFamily="34" charset="0"/>
                <a:cs typeface="Arial" pitchFamily="34" charset="0"/>
              </a:rPr>
              <a:t> </a:t>
            </a:r>
            <a:r>
              <a:rPr lang="uk-UA" sz="1600" b="1" i="1" dirty="0" err="1">
                <a:latin typeface="Arial" pitchFamily="34" charset="0"/>
                <a:cs typeface="Arial" pitchFamily="34" charset="0"/>
              </a:rPr>
              <a:t>препаратов</a:t>
            </a:r>
            <a:r>
              <a:rPr lang="uk-UA" sz="1600" b="1" i="1" dirty="0">
                <a:latin typeface="Arial" pitchFamily="34" charset="0"/>
                <a:cs typeface="Arial" pitchFamily="34" charset="0"/>
              </a:rPr>
              <a:t>, </a:t>
            </a:r>
            <a:r>
              <a:rPr lang="uk-UA" sz="1600" b="1" i="1" dirty="0" err="1">
                <a:latin typeface="Arial" pitchFamily="34" charset="0"/>
                <a:cs typeface="Arial" pitchFamily="34" charset="0"/>
              </a:rPr>
              <a:t>салицилатов</a:t>
            </a:r>
            <a:r>
              <a:rPr lang="uk-UA" sz="1600" b="1" i="1" dirty="0">
                <a:latin typeface="Arial" pitchFamily="34" charset="0"/>
                <a:cs typeface="Arial" pitchFamily="34" charset="0"/>
              </a:rPr>
              <a:t> </a:t>
            </a:r>
            <a:r>
              <a:rPr lang="uk-UA" sz="1600" dirty="0">
                <a:latin typeface="Arial" pitchFamily="34" charset="0"/>
                <a:cs typeface="Arial" pitchFamily="34" charset="0"/>
              </a:rPr>
              <a:t>и, </a:t>
            </a:r>
            <a:r>
              <a:rPr lang="uk-UA" sz="1600" dirty="0" err="1">
                <a:latin typeface="Arial" pitchFamily="34" charset="0"/>
                <a:cs typeface="Arial" pitchFamily="34" charset="0"/>
              </a:rPr>
              <a:t>позже</a:t>
            </a:r>
            <a:r>
              <a:rPr lang="uk-UA" sz="1600" dirty="0">
                <a:latin typeface="Arial" pitchFamily="34" charset="0"/>
                <a:cs typeface="Arial" pitchFamily="34" charset="0"/>
              </a:rPr>
              <a:t>, </a:t>
            </a:r>
            <a:r>
              <a:rPr lang="uk-UA" sz="1600" b="1" i="1" dirty="0" err="1">
                <a:latin typeface="Arial" pitchFamily="34" charset="0"/>
                <a:cs typeface="Arial" pitchFamily="34" charset="0"/>
              </a:rPr>
              <a:t>стероидных</a:t>
            </a:r>
            <a:r>
              <a:rPr lang="uk-UA" sz="1600" b="1" dirty="0">
                <a:latin typeface="Arial" pitchFamily="34" charset="0"/>
                <a:cs typeface="Arial" pitchFamily="34" charset="0"/>
              </a:rPr>
              <a:t> </a:t>
            </a:r>
            <a:r>
              <a:rPr lang="uk-UA" sz="1600" dirty="0" err="1">
                <a:latin typeface="Arial" pitchFamily="34" charset="0"/>
                <a:cs typeface="Arial" pitchFamily="34" charset="0"/>
              </a:rPr>
              <a:t>препаратов</a:t>
            </a:r>
            <a:r>
              <a:rPr lang="uk-UA" sz="1600" dirty="0">
                <a:latin typeface="Arial" pitchFamily="34" charset="0"/>
                <a:cs typeface="Arial" pitchFamily="34" charset="0"/>
              </a:rPr>
              <a:t>, а </a:t>
            </a:r>
            <a:r>
              <a:rPr lang="uk-UA" sz="1600" dirty="0" err="1">
                <a:latin typeface="Arial" pitchFamily="34" charset="0"/>
                <a:cs typeface="Arial" pitchFamily="34" charset="0"/>
              </a:rPr>
              <a:t>также</a:t>
            </a:r>
            <a:r>
              <a:rPr lang="uk-UA" sz="1600" dirty="0">
                <a:latin typeface="Arial" pitchFamily="34" charset="0"/>
                <a:cs typeface="Arial" pitchFamily="34" charset="0"/>
              </a:rPr>
              <a:t> </a:t>
            </a:r>
            <a:r>
              <a:rPr lang="uk-UA" sz="1600" b="1" i="1" dirty="0" err="1">
                <a:latin typeface="Arial" pitchFamily="34" charset="0"/>
                <a:cs typeface="Arial" pitchFamily="34" charset="0"/>
              </a:rPr>
              <a:t>производных</a:t>
            </a:r>
            <a:r>
              <a:rPr lang="uk-UA" sz="1600" b="1" i="1" dirty="0">
                <a:latin typeface="Arial" pitchFamily="34" charset="0"/>
                <a:cs typeface="Arial" pitchFamily="34" charset="0"/>
              </a:rPr>
              <a:t> </a:t>
            </a:r>
            <a:r>
              <a:rPr lang="uk-UA" sz="1600" b="1" i="1" dirty="0" err="1">
                <a:latin typeface="Arial" pitchFamily="34" charset="0"/>
                <a:cs typeface="Arial" pitchFamily="34" charset="0"/>
              </a:rPr>
              <a:t>фурана</a:t>
            </a:r>
            <a:r>
              <a:rPr lang="uk-UA" sz="1600" b="1" i="1" dirty="0">
                <a:latin typeface="Arial" pitchFamily="34" charset="0"/>
                <a:cs typeface="Arial" pitchFamily="34" charset="0"/>
              </a:rPr>
              <a:t>, </a:t>
            </a:r>
            <a:r>
              <a:rPr lang="uk-UA" sz="1600" b="1" i="1" dirty="0" err="1">
                <a:latin typeface="Arial" pitchFamily="34" charset="0"/>
                <a:cs typeface="Arial" pitchFamily="34" charset="0"/>
              </a:rPr>
              <a:t>салициловой</a:t>
            </a:r>
            <a:r>
              <a:rPr lang="uk-UA" sz="1600" b="1" i="1" dirty="0">
                <a:latin typeface="Arial" pitchFamily="34" charset="0"/>
                <a:cs typeface="Arial" pitchFamily="34" charset="0"/>
              </a:rPr>
              <a:t> </a:t>
            </a:r>
            <a:r>
              <a:rPr lang="uk-UA" sz="1600" b="1" i="1" dirty="0" err="1">
                <a:latin typeface="Arial" pitchFamily="34" charset="0"/>
                <a:cs typeface="Arial" pitchFamily="34" charset="0"/>
              </a:rPr>
              <a:t>кислоты</a:t>
            </a:r>
            <a:r>
              <a:rPr lang="uk-UA" sz="1600" b="1" i="1" dirty="0">
                <a:latin typeface="Arial" pitchFamily="34" charset="0"/>
                <a:cs typeface="Arial" pitchFamily="34" charset="0"/>
              </a:rPr>
              <a:t>, </a:t>
            </a:r>
            <a:r>
              <a:rPr lang="uk-UA" sz="1600" dirty="0">
                <a:latin typeface="Arial" pitchFamily="34" charset="0"/>
                <a:cs typeface="Arial" pitchFamily="34" charset="0"/>
              </a:rPr>
              <a:t>на </a:t>
            </a:r>
            <a:r>
              <a:rPr lang="uk-UA" sz="1600" dirty="0" err="1">
                <a:latin typeface="Arial" pitchFamily="34" charset="0"/>
                <a:cs typeface="Arial" pitchFamily="34" charset="0"/>
              </a:rPr>
              <a:t>сегодня</a:t>
            </a:r>
            <a:r>
              <a:rPr lang="uk-UA" sz="1600" dirty="0">
                <a:latin typeface="Arial" pitchFamily="34" charset="0"/>
                <a:cs typeface="Arial" pitchFamily="34" charset="0"/>
              </a:rPr>
              <a:t> для </a:t>
            </a:r>
            <a:r>
              <a:rPr lang="ru-RU" sz="1600" b="1" i="1" dirty="0">
                <a:latin typeface="Arial" pitchFamily="34" charset="0"/>
                <a:cs typeface="Arial" pitchFamily="34" charset="0"/>
              </a:rPr>
              <a:t>противосудорожных, обезболивающих, мочегонных, противотуберкулезных, </a:t>
            </a:r>
            <a:r>
              <a:rPr lang="ru-RU" sz="1600" b="1" i="1" dirty="0" err="1">
                <a:latin typeface="Arial" pitchFamily="34" charset="0"/>
                <a:cs typeface="Arial" pitchFamily="34" charset="0"/>
              </a:rPr>
              <a:t>антидрифтеров</a:t>
            </a:r>
            <a:r>
              <a:rPr lang="ru-RU" sz="1600" b="1" i="1" dirty="0">
                <a:latin typeface="Arial" pitchFamily="34" charset="0"/>
                <a:cs typeface="Arial" pitchFamily="34" charset="0"/>
              </a:rPr>
              <a:t> и </a:t>
            </a:r>
            <a:r>
              <a:rPr lang="ru-RU" sz="1600" b="1" i="1" dirty="0" err="1">
                <a:latin typeface="Arial" pitchFamily="34" charset="0"/>
                <a:cs typeface="Arial" pitchFamily="34" charset="0"/>
              </a:rPr>
              <a:t>кардиотонических</a:t>
            </a:r>
            <a:r>
              <a:rPr lang="ru-RU" sz="1600" b="1" i="1" dirty="0">
                <a:latin typeface="Arial" pitchFamily="34" charset="0"/>
                <a:cs typeface="Arial" pitchFamily="34" charset="0"/>
              </a:rPr>
              <a:t> средств и </a:t>
            </a:r>
            <a:r>
              <a:rPr lang="ru-RU" sz="1600" b="1" i="1" dirty="0" err="1">
                <a:latin typeface="Arial" pitchFamily="34" charset="0"/>
                <a:cs typeface="Arial" pitchFamily="34" charset="0"/>
              </a:rPr>
              <a:t>др</a:t>
            </a:r>
            <a:r>
              <a:rPr lang="uk-UA" sz="1600" dirty="0">
                <a:latin typeface="Arial" pitchFamily="34" charset="0"/>
                <a:cs typeface="Arial" pitchFamily="34" charset="0"/>
              </a:rPr>
              <a:t>.  </a:t>
            </a:r>
          </a:p>
        </p:txBody>
      </p:sp>
      <p:pic>
        <p:nvPicPr>
          <p:cNvPr id="5126" name="Picture 6" descr="http://lib.muctr.ru/scidbase/01-0342/files/kpcrs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19" y="1829958"/>
            <a:ext cx="2852637" cy="181241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869.su/wp-content/uploads/2015/12/9620941da6cbe9fc5b18573a56ea351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9" y="3717032"/>
            <a:ext cx="2852637" cy="1622481"/>
          </a:xfrm>
          <a:prstGeom prst="rect">
            <a:avLst/>
          </a:prstGeom>
          <a:noFill/>
          <a:extLst>
            <a:ext uri="{909E8E84-426E-40DD-AFC4-6F175D3DCCD1}">
              <a14:hiddenFill xmlns:a14="http://schemas.microsoft.com/office/drawing/2010/main">
                <a:solidFill>
                  <a:srgbClr val="FFFFFF"/>
                </a:solidFill>
              </a14:hiddenFill>
            </a:ext>
          </a:extLst>
        </p:spPr>
      </p:pic>
      <p:sp>
        <p:nvSpPr>
          <p:cNvPr id="13" name="Блок-схема: процесс 12"/>
          <p:cNvSpPr/>
          <p:nvPr/>
        </p:nvSpPr>
        <p:spPr>
          <a:xfrm>
            <a:off x="3075866" y="2420888"/>
            <a:ext cx="1513901" cy="210738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a:latin typeface="Arial" pitchFamily="34" charset="0"/>
                <a:cs typeface="Arial" pitchFamily="34" charset="0"/>
              </a:rPr>
              <a:t>ЛВ</a:t>
            </a:r>
          </a:p>
          <a:p>
            <a:pPr algn="ctr"/>
            <a:r>
              <a:rPr lang="uk-UA" b="1" dirty="0">
                <a:latin typeface="Arial" pitchFamily="34" charset="0"/>
                <a:cs typeface="Arial" pitchFamily="34" charset="0"/>
              </a:rPr>
              <a:t>ДО</a:t>
            </a:r>
          </a:p>
          <a:p>
            <a:pPr algn="ctr"/>
            <a:r>
              <a:rPr lang="ru-RU" dirty="0">
                <a:latin typeface="Arial" pitchFamily="34" charset="0"/>
                <a:cs typeface="Arial" pitchFamily="34" charset="0"/>
              </a:rPr>
              <a:t>и</a:t>
            </a:r>
            <a:endParaRPr lang="uk-UA" dirty="0">
              <a:latin typeface="Arial" pitchFamily="34" charset="0"/>
              <a:cs typeface="Arial" pitchFamily="34" charset="0"/>
            </a:endParaRPr>
          </a:p>
          <a:p>
            <a:pPr algn="ctr"/>
            <a:r>
              <a:rPr lang="uk-UA" b="1" dirty="0">
                <a:latin typeface="Arial" pitchFamily="34" charset="0"/>
                <a:cs typeface="Arial" pitchFamily="34" charset="0"/>
              </a:rPr>
              <a:t>ПОСЛЕ</a:t>
            </a:r>
          </a:p>
          <a:p>
            <a:pPr algn="ctr"/>
            <a:r>
              <a:rPr lang="ru-RU" dirty="0" err="1">
                <a:latin typeface="Arial" pitchFamily="34" charset="0"/>
                <a:cs typeface="Arial" pitchFamily="34" charset="0"/>
              </a:rPr>
              <a:t>измель-чения</a:t>
            </a:r>
            <a:endParaRPr lang="uk-UA" dirty="0">
              <a:latin typeface="Arial" pitchFamily="34" charset="0"/>
              <a:cs typeface="Arial" pitchFamily="34" charset="0"/>
            </a:endParaRPr>
          </a:p>
        </p:txBody>
      </p:sp>
      <p:cxnSp>
        <p:nvCxnSpPr>
          <p:cNvPr id="16" name="Прямая со стрелкой 15"/>
          <p:cNvCxnSpPr>
            <a:endCxn id="5126" idx="3"/>
          </p:cNvCxnSpPr>
          <p:nvPr/>
        </p:nvCxnSpPr>
        <p:spPr>
          <a:xfrm flipH="1" flipV="1">
            <a:off x="2978256" y="2736166"/>
            <a:ext cx="328820" cy="548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endCxn id="5132" idx="3"/>
          </p:cNvCxnSpPr>
          <p:nvPr/>
        </p:nvCxnSpPr>
        <p:spPr>
          <a:xfrm flipH="1">
            <a:off x="2958346" y="3933056"/>
            <a:ext cx="348730" cy="595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82827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12</a:t>
            </a:fld>
            <a:endParaRPr lang="ru-RU" dirty="0">
              <a:solidFill>
                <a:schemeClr val="tx1"/>
              </a:solidFill>
            </a:endParaRPr>
          </a:p>
        </p:txBody>
      </p:sp>
      <p:sp>
        <p:nvSpPr>
          <p:cNvPr id="6" name="Прямоугольник 5"/>
          <p:cNvSpPr/>
          <p:nvPr/>
        </p:nvSpPr>
        <p:spPr>
          <a:xfrm>
            <a:off x="0" y="1340768"/>
            <a:ext cx="9144000"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Степень дисперсности (размер частиц) лекарственных веществ</a:t>
            </a:r>
          </a:p>
        </p:txBody>
      </p:sp>
      <p:sp>
        <p:nvSpPr>
          <p:cNvPr id="12" name="Rectangle 4"/>
          <p:cNvSpPr>
            <a:spLocks noChangeArrowheads="1"/>
          </p:cNvSpPr>
          <p:nvPr/>
        </p:nvSpPr>
        <p:spPr bwMode="auto">
          <a:xfrm>
            <a:off x="171739" y="1807129"/>
            <a:ext cx="8784976" cy="2099476"/>
          </a:xfrm>
          <a:prstGeom prst="rect">
            <a:avLst/>
          </a:prstGeom>
          <a:ln>
            <a:headEnd/>
            <a:tailEnd/>
          </a:ln>
          <a:effectLst>
            <a:glow rad="635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gn="just"/>
            <a:r>
              <a:rPr lang="ru-RU" dirty="0">
                <a:latin typeface="Arial" pitchFamily="34" charset="0"/>
                <a:cs typeface="Arial" pitchFamily="34" charset="0"/>
              </a:rPr>
              <a:t>Тем не менее, важно отличать </a:t>
            </a:r>
            <a:r>
              <a:rPr lang="ru-RU" b="1" i="1" dirty="0">
                <a:latin typeface="Arial" pitchFamily="34" charset="0"/>
                <a:cs typeface="Arial" pitchFamily="34" charset="0"/>
              </a:rPr>
              <a:t>оптимальную степень </a:t>
            </a:r>
            <a:r>
              <a:rPr lang="ru-RU" b="1" i="1" dirty="0" err="1">
                <a:latin typeface="Arial" pitchFamily="34" charset="0"/>
                <a:cs typeface="Arial" pitchFamily="34" charset="0"/>
              </a:rPr>
              <a:t>дисперности</a:t>
            </a:r>
            <a:r>
              <a:rPr lang="ru-RU" b="1" i="1" dirty="0">
                <a:latin typeface="Arial" pitchFamily="34" charset="0"/>
                <a:cs typeface="Arial" pitchFamily="34" charset="0"/>
              </a:rPr>
              <a:t> </a:t>
            </a:r>
            <a:r>
              <a:rPr lang="ru-RU" dirty="0">
                <a:latin typeface="Arial" pitchFamily="34" charset="0"/>
                <a:cs typeface="Arial" pitchFamily="34" charset="0"/>
              </a:rPr>
              <a:t>лекарственных веществ. Нельзя считать правильным стремление к получению в каждом случае </a:t>
            </a:r>
            <a:r>
              <a:rPr lang="ru-RU" dirty="0" err="1">
                <a:latin typeface="Arial" pitchFamily="34" charset="0"/>
                <a:cs typeface="Arial" pitchFamily="34" charset="0"/>
              </a:rPr>
              <a:t>микронизированного</a:t>
            </a:r>
            <a:r>
              <a:rPr lang="ru-RU" dirty="0">
                <a:latin typeface="Arial" pitchFamily="34" charset="0"/>
                <a:cs typeface="Arial" pitchFamily="34" charset="0"/>
              </a:rPr>
              <a:t> порошка, так как в ряде случаев резкое уменьшение размеров частиц лекарственного вещества может вызвать </a:t>
            </a:r>
            <a:r>
              <a:rPr lang="ru-RU" dirty="0" err="1">
                <a:latin typeface="Arial" pitchFamily="34" charset="0"/>
                <a:cs typeface="Arial" pitchFamily="34" charset="0"/>
              </a:rPr>
              <a:t>инактивацию</a:t>
            </a:r>
            <a:r>
              <a:rPr lang="ru-RU" dirty="0">
                <a:latin typeface="Arial" pitchFamily="34" charset="0"/>
                <a:cs typeface="Arial" pitchFamily="34" charset="0"/>
              </a:rPr>
              <a:t> вещества, быстрое выведение его из организма или может проявляться нежелательное (токсическое) действие на организм, а также снижение стабильности препарата .</a:t>
            </a:r>
          </a:p>
        </p:txBody>
      </p:sp>
      <p:sp>
        <p:nvSpPr>
          <p:cNvPr id="3" name="Прямоугольник 2"/>
          <p:cNvSpPr/>
          <p:nvPr/>
        </p:nvSpPr>
        <p:spPr>
          <a:xfrm>
            <a:off x="186242" y="3939904"/>
            <a:ext cx="8784976" cy="2031325"/>
          </a:xfrm>
          <a:prstGeom prst="rect">
            <a:avLst/>
          </a:prstGeom>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dirty="0" err="1">
                <a:latin typeface="Arial" pitchFamily="34" charset="0"/>
                <a:cs typeface="Arial" pitchFamily="34" charset="0"/>
              </a:rPr>
              <a:t>Микронизированный</a:t>
            </a:r>
            <a:r>
              <a:rPr lang="ru-RU" dirty="0">
                <a:latin typeface="Arial" pitchFamily="34" charset="0"/>
                <a:cs typeface="Arial" pitchFamily="34" charset="0"/>
              </a:rPr>
              <a:t> порошок </a:t>
            </a:r>
            <a:r>
              <a:rPr lang="ru-RU" i="1" u="sng" dirty="0">
                <a:latin typeface="Arial" pitchFamily="34" charset="0"/>
                <a:cs typeface="Arial" pitchFamily="34" charset="0"/>
              </a:rPr>
              <a:t>натрия нитрата</a:t>
            </a:r>
            <a:r>
              <a:rPr lang="ru-RU" dirty="0">
                <a:latin typeface="Arial" pitchFamily="34" charset="0"/>
                <a:cs typeface="Arial" pitchFamily="34" charset="0"/>
              </a:rPr>
              <a:t> выделяет токсичные оксиды азота. Увеличение степени дисперсности </a:t>
            </a:r>
            <a:r>
              <a:rPr lang="ru-RU" i="1" u="sng" dirty="0">
                <a:latin typeface="Arial" pitchFamily="34" charset="0"/>
                <a:cs typeface="Arial" pitchFamily="34" charset="0"/>
              </a:rPr>
              <a:t>пенициллина и эритромицина </a:t>
            </a:r>
            <a:r>
              <a:rPr lang="ru-RU" dirty="0">
                <a:latin typeface="Arial" pitchFamily="34" charset="0"/>
                <a:cs typeface="Arial" pitchFamily="34" charset="0"/>
              </a:rPr>
              <a:t>приводит к резкому снижению их противомикробной активности при пероральном приеме. Это объясняется усилением процессов их гидролитической деструкции или снижением их стабильности в присутствии пищеварительных соков, так как при этом резко увеличивается поверхность контакта лекарственного вещества с биологическими жидкостями.</a:t>
            </a:r>
          </a:p>
        </p:txBody>
      </p:sp>
      <p:sp>
        <p:nvSpPr>
          <p:cNvPr id="5" name="Стрелка вправо 4"/>
          <p:cNvSpPr/>
          <p:nvPr/>
        </p:nvSpPr>
        <p:spPr>
          <a:xfrm rot="5400000">
            <a:off x="4351462" y="3478998"/>
            <a:ext cx="454536" cy="576064"/>
          </a:xfrm>
          <a:prstGeom prst="rightArrow">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8" name="Прямоугольник 7"/>
          <p:cNvSpPr/>
          <p:nvPr/>
        </p:nvSpPr>
        <p:spPr>
          <a:xfrm>
            <a:off x="6730" y="6112429"/>
            <a:ext cx="9144000" cy="70788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000" b="1" i="1" dirty="0">
                <a:latin typeface="Arial" pitchFamily="34" charset="0"/>
                <a:cs typeface="Arial" pitchFamily="34" charset="0"/>
              </a:rPr>
              <a:t>Таким образом, ЛВ в лекарственном препарате должно иметь оптимальную степень измельчения, от которой зависит ее БД.</a:t>
            </a:r>
          </a:p>
        </p:txBody>
      </p:sp>
    </p:spTree>
    <p:extLst>
      <p:ext uri="{BB962C8B-B14F-4D97-AF65-F5344CB8AC3E}">
        <p14:creationId xmlns:p14="http://schemas.microsoft.com/office/powerpoint/2010/main" val="2063147069"/>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13</a:t>
            </a:fld>
            <a:endParaRPr lang="ru-RU" dirty="0">
              <a:solidFill>
                <a:schemeClr val="tx1"/>
              </a:solidFill>
            </a:endParaRPr>
          </a:p>
        </p:txBody>
      </p:sp>
      <p:sp>
        <p:nvSpPr>
          <p:cNvPr id="6" name="Прямоугольник 5"/>
          <p:cNvSpPr/>
          <p:nvPr/>
        </p:nvSpPr>
        <p:spPr>
          <a:xfrm>
            <a:off x="305292" y="1340768"/>
            <a:ext cx="8568952"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Оптическая</a:t>
            </a:r>
            <a:r>
              <a:rPr lang="uk-UA"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a:t>
            </a:r>
            <a:r>
              <a:rPr lang="uk-UA" b="1" i="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активность</a:t>
            </a:r>
            <a:endPar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sp>
        <p:nvSpPr>
          <p:cNvPr id="10" name="Прямоугольник 9"/>
          <p:cNvSpPr/>
          <p:nvPr/>
        </p:nvSpPr>
        <p:spPr>
          <a:xfrm>
            <a:off x="179512" y="1722656"/>
            <a:ext cx="8694732" cy="2031325"/>
          </a:xfrm>
          <a:prstGeom prst="rect">
            <a:avLst/>
          </a:prstGeom>
        </p:spPr>
        <p:txBody>
          <a:bodyPr wrap="square">
            <a:spAutoFit/>
          </a:bodyPr>
          <a:lstStyle/>
          <a:p>
            <a:pPr algn="just"/>
            <a:r>
              <a:rPr lang="ru-RU" b="1" dirty="0">
                <a:latin typeface="Arial" pitchFamily="34" charset="0"/>
                <a:cs typeface="Arial" pitchFamily="34" charset="0"/>
              </a:rPr>
              <a:t>Оптические, электрофизические свойства активного вещества </a:t>
            </a:r>
            <a:r>
              <a:rPr lang="ru-RU" dirty="0">
                <a:latin typeface="Arial" pitchFamily="34" charset="0"/>
                <a:cs typeface="Arial" pitchFamily="34" charset="0"/>
              </a:rPr>
              <a:t>также влияют на проявление их фармакологической активности. Между оптическими изомерами </a:t>
            </a:r>
            <a:r>
              <a:rPr lang="ru-RU" dirty="0" err="1">
                <a:latin typeface="Arial" pitchFamily="34" charset="0"/>
                <a:cs typeface="Arial" pitchFamily="34" charset="0"/>
              </a:rPr>
              <a:t>хлорамфеникола</a:t>
            </a:r>
            <a:r>
              <a:rPr lang="ru-RU" dirty="0">
                <a:latin typeface="Arial" pitchFamily="34" charset="0"/>
                <a:cs typeface="Arial" pitchFamily="34" charset="0"/>
              </a:rPr>
              <a:t> и синтомицина нет химической разницы, но в клинической практике выявлено, что эффективность </a:t>
            </a:r>
            <a:r>
              <a:rPr lang="ru-RU" dirty="0" err="1">
                <a:latin typeface="Arial" pitchFamily="34" charset="0"/>
                <a:cs typeface="Arial" pitchFamily="34" charset="0"/>
              </a:rPr>
              <a:t>хлорамфеникола</a:t>
            </a:r>
            <a:r>
              <a:rPr lang="ru-RU" dirty="0">
                <a:latin typeface="Arial" pitchFamily="34" charset="0"/>
                <a:cs typeface="Arial" pitchFamily="34" charset="0"/>
              </a:rPr>
              <a:t> в 2 раза выше, чем синтомицина. А левовращающий изомер </a:t>
            </a:r>
            <a:r>
              <a:rPr lang="ru-RU" dirty="0" err="1">
                <a:latin typeface="Arial" pitchFamily="34" charset="0"/>
                <a:cs typeface="Arial" pitchFamily="34" charset="0"/>
              </a:rPr>
              <a:t>пропилнорадреналина</a:t>
            </a:r>
            <a:r>
              <a:rPr lang="ru-RU" dirty="0">
                <a:latin typeface="Arial" pitchFamily="34" charset="0"/>
                <a:cs typeface="Arial" pitchFamily="34" charset="0"/>
              </a:rPr>
              <a:t> обнаруживает </a:t>
            </a:r>
            <a:r>
              <a:rPr lang="ru-RU" dirty="0" err="1">
                <a:latin typeface="Arial" pitchFamily="34" charset="0"/>
                <a:cs typeface="Arial" pitchFamily="34" charset="0"/>
              </a:rPr>
              <a:t>бронхорасширяющего</a:t>
            </a:r>
            <a:r>
              <a:rPr lang="ru-RU" dirty="0">
                <a:latin typeface="Arial" pitchFamily="34" charset="0"/>
                <a:cs typeface="Arial" pitchFamily="34" charset="0"/>
              </a:rPr>
              <a:t> эффект даже в 800 раз выше его правовращающего изомера.</a:t>
            </a:r>
            <a:endParaRPr lang="uk-UA" dirty="0">
              <a:latin typeface="Arial" pitchFamily="34" charset="0"/>
              <a:cs typeface="Arial" pitchFamily="34" charset="0"/>
            </a:endParaRPr>
          </a:p>
        </p:txBody>
      </p:sp>
      <p:pic>
        <p:nvPicPr>
          <p:cNvPr id="10242" name="Picture 2" descr="http://www.374.ru/images/2007-11/15/1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5" y="3753981"/>
            <a:ext cx="3236793" cy="269402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69068" y="3718678"/>
            <a:ext cx="5411043" cy="3139321"/>
          </a:xfrm>
          <a:prstGeom prst="rect">
            <a:avLst/>
          </a:prstGeom>
        </p:spPr>
        <p:txBody>
          <a:bodyPr wrap="square">
            <a:spAutoFit/>
          </a:bodyPr>
          <a:lstStyle/>
          <a:p>
            <a:pPr algn="just"/>
            <a:r>
              <a:rPr lang="ru-RU" dirty="0">
                <a:latin typeface="Arial" pitchFamily="34" charset="0"/>
                <a:cs typeface="Arial" pitchFamily="34" charset="0"/>
              </a:rPr>
              <a:t>Итак, фармакологическая активность вещества определяется не только строением и размером (массой) молекулы, но и ее структурными и стерическими (положением отдельных заместителей молекулы в пространстве) свойствами. Так, транс-амин (</a:t>
            </a:r>
            <a:r>
              <a:rPr lang="ru-RU" dirty="0" err="1">
                <a:latin typeface="Arial" pitchFamily="34" charset="0"/>
                <a:cs typeface="Arial" pitchFamily="34" charset="0"/>
              </a:rPr>
              <a:t>гранилципромин</a:t>
            </a:r>
            <a:r>
              <a:rPr lang="ru-RU" dirty="0">
                <a:latin typeface="Arial" pitchFamily="34" charset="0"/>
                <a:cs typeface="Arial" pitchFamily="34" charset="0"/>
              </a:rPr>
              <a:t>) обладает </a:t>
            </a:r>
            <a:r>
              <a:rPr lang="ru-RU" dirty="0" err="1">
                <a:latin typeface="Arial" pitchFamily="34" charset="0"/>
                <a:cs typeface="Arial" pitchFamily="34" charset="0"/>
              </a:rPr>
              <a:t>антиде-прессивным</a:t>
            </a:r>
            <a:r>
              <a:rPr lang="ru-RU" dirty="0">
                <a:latin typeface="Arial" pitchFamily="34" charset="0"/>
                <a:cs typeface="Arial" pitchFamily="34" charset="0"/>
              </a:rPr>
              <a:t> действием с возбуждающим эффектом, тогда как </a:t>
            </a:r>
            <a:r>
              <a:rPr lang="ru-RU" dirty="0" err="1">
                <a:latin typeface="Arial" pitchFamily="34" charset="0"/>
                <a:cs typeface="Arial" pitchFamily="34" charset="0"/>
              </a:rPr>
              <a:t>цис</a:t>
            </a:r>
            <a:r>
              <a:rPr lang="ru-RU" dirty="0">
                <a:latin typeface="Arial" pitchFamily="34" charset="0"/>
                <a:cs typeface="Arial" pitchFamily="34" charset="0"/>
              </a:rPr>
              <a:t>-амин сохраняет антидепрессивное действие, но является транквилизатором и менее токсичен, что очень ценится в практической медицине.</a:t>
            </a:r>
            <a:endParaRPr lang="uk-UA" dirty="0">
              <a:latin typeface="Arial" pitchFamily="34" charset="0"/>
              <a:cs typeface="Arial" pitchFamily="34" charset="0"/>
            </a:endParaRPr>
          </a:p>
        </p:txBody>
      </p:sp>
    </p:spTree>
    <p:extLst>
      <p:ext uri="{BB962C8B-B14F-4D97-AF65-F5344CB8AC3E}">
        <p14:creationId xmlns:p14="http://schemas.microsoft.com/office/powerpoint/2010/main" val="2239405204"/>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14</a:t>
            </a:fld>
            <a:endParaRPr lang="ru-RU" dirty="0">
              <a:solidFill>
                <a:schemeClr val="tx1"/>
              </a:solidFill>
            </a:endParaRPr>
          </a:p>
        </p:txBody>
      </p:sp>
      <p:sp>
        <p:nvSpPr>
          <p:cNvPr id="6" name="Прямоугольник 5"/>
          <p:cNvSpPr/>
          <p:nvPr/>
        </p:nvSpPr>
        <p:spPr>
          <a:xfrm>
            <a:off x="0" y="1340768"/>
            <a:ext cx="9144000"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Физическая структура: полиморфизм лекарственных веществ</a:t>
            </a:r>
          </a:p>
        </p:txBody>
      </p:sp>
      <p:sp>
        <p:nvSpPr>
          <p:cNvPr id="3" name="Прямоугольник 2"/>
          <p:cNvSpPr/>
          <p:nvPr/>
        </p:nvSpPr>
        <p:spPr>
          <a:xfrm>
            <a:off x="935616" y="1739008"/>
            <a:ext cx="730830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ru-RU" b="1" i="1" dirty="0">
                <a:solidFill>
                  <a:schemeClr val="bg2">
                    <a:lumMod val="10000"/>
                  </a:schemeClr>
                </a:solidFill>
                <a:latin typeface="Arial" pitchFamily="34" charset="0"/>
                <a:cs typeface="Arial" pitchFamily="34" charset="0"/>
              </a:rPr>
              <a:t>Пол</a:t>
            </a:r>
            <a:r>
              <a:rPr lang="uk-UA" b="1" i="1" dirty="0" err="1">
                <a:solidFill>
                  <a:schemeClr val="bg2">
                    <a:lumMod val="10000"/>
                  </a:schemeClr>
                </a:solidFill>
                <a:latin typeface="Arial" pitchFamily="34" charset="0"/>
                <a:cs typeface="Arial" pitchFamily="34" charset="0"/>
              </a:rPr>
              <a:t>им</a:t>
            </a:r>
            <a:r>
              <a:rPr lang="ru-RU" b="1" i="1" dirty="0" err="1">
                <a:solidFill>
                  <a:schemeClr val="bg2">
                    <a:lumMod val="10000"/>
                  </a:schemeClr>
                </a:solidFill>
                <a:latin typeface="Arial" pitchFamily="34" charset="0"/>
                <a:cs typeface="Arial" pitchFamily="34" charset="0"/>
              </a:rPr>
              <a:t>орф</a:t>
            </a:r>
            <a:r>
              <a:rPr lang="uk-UA" b="1" i="1" dirty="0">
                <a:solidFill>
                  <a:schemeClr val="bg2">
                    <a:lumMod val="10000"/>
                  </a:schemeClr>
                </a:solidFill>
                <a:latin typeface="Arial" pitchFamily="34" charset="0"/>
                <a:cs typeface="Arial" pitchFamily="34" charset="0"/>
              </a:rPr>
              <a:t>и</a:t>
            </a:r>
            <a:r>
              <a:rPr lang="ru-RU" b="1" i="1" dirty="0" err="1">
                <a:solidFill>
                  <a:schemeClr val="bg2">
                    <a:lumMod val="10000"/>
                  </a:schemeClr>
                </a:solidFill>
                <a:latin typeface="Arial" pitchFamily="34" charset="0"/>
                <a:cs typeface="Arial" pitchFamily="34" charset="0"/>
              </a:rPr>
              <a:t>зм</a:t>
            </a:r>
            <a:r>
              <a:rPr lang="ru-RU" dirty="0">
                <a:solidFill>
                  <a:schemeClr val="bg2">
                    <a:lumMod val="10000"/>
                  </a:schemeClr>
                </a:solidFill>
                <a:latin typeface="Arial" pitchFamily="34" charset="0"/>
                <a:cs typeface="Arial" pitchFamily="34" charset="0"/>
              </a:rPr>
              <a:t> (от гр. слов “</a:t>
            </a:r>
            <a:r>
              <a:rPr lang="ru-RU" dirty="0" err="1">
                <a:solidFill>
                  <a:schemeClr val="bg2">
                    <a:lumMod val="10000"/>
                  </a:schemeClr>
                </a:solidFill>
                <a:latin typeface="Arial" pitchFamily="34" charset="0"/>
                <a:cs typeface="Arial" pitchFamily="34" charset="0"/>
              </a:rPr>
              <a:t>poli</a:t>
            </a:r>
            <a:r>
              <a:rPr lang="ru-RU" dirty="0">
                <a:solidFill>
                  <a:schemeClr val="bg2">
                    <a:lumMod val="10000"/>
                  </a:schemeClr>
                </a:solidFill>
                <a:latin typeface="Arial" pitchFamily="34" charset="0"/>
                <a:cs typeface="Arial" pitchFamily="34" charset="0"/>
              </a:rPr>
              <a:t>” – </a:t>
            </a:r>
            <a:r>
              <a:rPr lang="uk-UA" dirty="0" err="1">
                <a:solidFill>
                  <a:schemeClr val="bg2">
                    <a:lumMod val="10000"/>
                  </a:schemeClr>
                </a:solidFill>
                <a:latin typeface="Arial" pitchFamily="34" charset="0"/>
                <a:cs typeface="Arial" pitchFamily="34" charset="0"/>
              </a:rPr>
              <a:t>много</a:t>
            </a:r>
            <a:r>
              <a:rPr lang="ru-RU" dirty="0">
                <a:solidFill>
                  <a:schemeClr val="bg2">
                    <a:lumMod val="10000"/>
                  </a:schemeClr>
                </a:solidFill>
                <a:latin typeface="Arial" pitchFamily="34" charset="0"/>
                <a:cs typeface="Arial" pitchFamily="34" charset="0"/>
              </a:rPr>
              <a:t>, “</a:t>
            </a:r>
            <a:r>
              <a:rPr lang="ru-RU" dirty="0" err="1">
                <a:solidFill>
                  <a:schemeClr val="bg2">
                    <a:lumMod val="10000"/>
                  </a:schemeClr>
                </a:solidFill>
                <a:latin typeface="Arial" pitchFamily="34" charset="0"/>
                <a:cs typeface="Arial" pitchFamily="34" charset="0"/>
              </a:rPr>
              <a:t>morphe</a:t>
            </a:r>
            <a:r>
              <a:rPr lang="ru-RU" dirty="0">
                <a:solidFill>
                  <a:schemeClr val="bg2">
                    <a:lumMod val="10000"/>
                  </a:schemeClr>
                </a:solidFill>
                <a:latin typeface="Arial" pitchFamily="34" charset="0"/>
                <a:cs typeface="Arial" pitchFamily="34" charset="0"/>
              </a:rPr>
              <a:t>” – форма)</a:t>
            </a:r>
          </a:p>
        </p:txBody>
      </p:sp>
      <p:sp>
        <p:nvSpPr>
          <p:cNvPr id="5" name="Прямоугольник 4"/>
          <p:cNvSpPr/>
          <p:nvPr/>
        </p:nvSpPr>
        <p:spPr>
          <a:xfrm>
            <a:off x="152841" y="2149808"/>
            <a:ext cx="8785754" cy="2246769"/>
          </a:xfrm>
          <a:prstGeom prst="rect">
            <a:avLst/>
          </a:prstGeom>
          <a:effectLst>
            <a:glow rad="63500">
              <a:schemeClr val="accent4">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uk-UA" sz="2000" dirty="0">
                <a:latin typeface="Arial" pitchFamily="34" charset="0"/>
                <a:cs typeface="Arial" pitchFamily="34" charset="0"/>
              </a:rPr>
              <a:t>1. </a:t>
            </a:r>
            <a:r>
              <a:rPr lang="ru-RU" sz="2000" dirty="0">
                <a:latin typeface="Arial" pitchFamily="34" charset="0"/>
                <a:cs typeface="Arial" pitchFamily="34" charset="0"/>
              </a:rPr>
              <a:t>Способность вещества образовывать несколько кристаллических структур, которые идентичны в химическом отношении, но отличаются по своим физическим свойствам.</a:t>
            </a:r>
          </a:p>
          <a:p>
            <a:pPr algn="just"/>
            <a:r>
              <a:rPr lang="ru-RU" sz="2000" dirty="0">
                <a:latin typeface="Arial" pitchFamily="34" charset="0"/>
                <a:cs typeface="Arial" pitchFamily="34" charset="0"/>
              </a:rPr>
              <a:t>2. Свойство химического вещества образовывать кристаллы в различных условиях кристаллизации, которые отличаются друг от друга классом симметрии или формой, физическими, а иногда и химическими свойствами.</a:t>
            </a:r>
          </a:p>
        </p:txBody>
      </p:sp>
      <p:sp>
        <p:nvSpPr>
          <p:cNvPr id="8" name="Прямоугольник 7"/>
          <p:cNvSpPr/>
          <p:nvPr/>
        </p:nvSpPr>
        <p:spPr>
          <a:xfrm>
            <a:off x="74180" y="6488668"/>
            <a:ext cx="8814374" cy="369332"/>
          </a:xfrm>
          <a:prstGeom prst="rect">
            <a:avLst/>
          </a:prstGeom>
        </p:spPr>
        <p:txBody>
          <a:bodyPr wrap="square">
            <a:spAutoFit/>
          </a:bodyPr>
          <a:lstStyle/>
          <a:p>
            <a:pPr algn="ctr"/>
            <a:r>
              <a:rPr lang="ru-RU" b="1" i="1" dirty="0"/>
              <a:t>В 1809 г. было открыто явление полиморфизма углерода (графит, уголь и алмаз).</a:t>
            </a:r>
            <a:endParaRPr lang="uk-UA" dirty="0"/>
          </a:p>
        </p:txBody>
      </p:sp>
      <p:sp>
        <p:nvSpPr>
          <p:cNvPr id="10" name="Rectangle 7"/>
          <p:cNvSpPr>
            <a:spLocks noChangeArrowheads="1"/>
          </p:cNvSpPr>
          <p:nvPr/>
        </p:nvSpPr>
        <p:spPr bwMode="auto">
          <a:xfrm>
            <a:off x="152840" y="4374435"/>
            <a:ext cx="3256849" cy="95824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r>
              <a:rPr lang="ru-RU" dirty="0">
                <a:latin typeface="Arial" pitchFamily="34" charset="0"/>
                <a:cs typeface="Arial" pitchFamily="34" charset="0"/>
              </a:rPr>
              <a:t>Приводит к изменению терапевтической активности лекарственного препарата.</a:t>
            </a:r>
          </a:p>
        </p:txBody>
      </p:sp>
      <p:sp>
        <p:nvSpPr>
          <p:cNvPr id="11" name="Rectangle 8"/>
          <p:cNvSpPr>
            <a:spLocks noChangeArrowheads="1"/>
          </p:cNvSpPr>
          <p:nvPr/>
        </p:nvSpPr>
        <p:spPr bwMode="auto">
          <a:xfrm>
            <a:off x="3409689" y="4374435"/>
            <a:ext cx="5528905" cy="95824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a:r>
              <a:rPr lang="ru-RU" dirty="0">
                <a:latin typeface="Arial" pitchFamily="34" charset="0"/>
                <a:cs typeface="Arial" pitchFamily="34" charset="0"/>
              </a:rPr>
              <a:t>При этом </a:t>
            </a:r>
            <a:r>
              <a:rPr lang="ru-RU" b="1" dirty="0">
                <a:latin typeface="Arial" pitchFamily="34" charset="0"/>
                <a:cs typeface="Arial" pitchFamily="34" charset="0"/>
              </a:rPr>
              <a:t>химический состав лекарственного вещества </a:t>
            </a:r>
            <a:r>
              <a:rPr lang="ru-RU" dirty="0">
                <a:latin typeface="Arial" pitchFamily="34" charset="0"/>
                <a:cs typeface="Arial" pitchFamily="34" charset="0"/>
              </a:rPr>
              <a:t>остается неизменным, что и принимается в основном за оценку качества.</a:t>
            </a:r>
          </a:p>
        </p:txBody>
      </p:sp>
      <p:pic>
        <p:nvPicPr>
          <p:cNvPr id="9218" name="Picture 2" descr="http://s1.dmcdn.net/Mp0nO/1280x720-Tc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876" y="5398206"/>
            <a:ext cx="1990624" cy="11197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mg-fotki.yandex.ru/get/2/306415605.0/0_128b20_e88171f5_or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656" y="5391628"/>
            <a:ext cx="2016224" cy="113288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im0-tub-ua.yandex.net/i?id=5a8ebfdbb9ceb7093658b75c671ed320&amp;n=33&amp;h=215&amp;w=2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181" y="5446100"/>
            <a:ext cx="1699595" cy="10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68743"/>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15</a:t>
            </a:fld>
            <a:endParaRPr lang="ru-RU" dirty="0">
              <a:solidFill>
                <a:schemeClr val="tx1"/>
              </a:solidFill>
            </a:endParaRPr>
          </a:p>
        </p:txBody>
      </p:sp>
      <p:sp>
        <p:nvSpPr>
          <p:cNvPr id="6" name="Прямоугольник 5"/>
          <p:cNvSpPr/>
          <p:nvPr/>
        </p:nvSpPr>
        <p:spPr>
          <a:xfrm>
            <a:off x="65106" y="1340768"/>
            <a:ext cx="8809138"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Физическая структура: полиморфизм лекарственных веществ</a:t>
            </a:r>
          </a:p>
        </p:txBody>
      </p:sp>
      <p:sp>
        <p:nvSpPr>
          <p:cNvPr id="13" name="Rectangle 4"/>
          <p:cNvSpPr>
            <a:spLocks noChangeArrowheads="1"/>
          </p:cNvSpPr>
          <p:nvPr/>
        </p:nvSpPr>
        <p:spPr bwMode="auto">
          <a:xfrm>
            <a:off x="1403648" y="1710100"/>
            <a:ext cx="6408712" cy="99060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pPr algn="ctr"/>
            <a:r>
              <a:rPr lang="ru-RU" sz="2400" dirty="0">
                <a:latin typeface="Arial" pitchFamily="34" charset="0"/>
                <a:cs typeface="Arial" pitchFamily="34" charset="0"/>
              </a:rPr>
              <a:t>Строение частиц лекарственных веществ в </a:t>
            </a:r>
          </a:p>
          <a:p>
            <a:pPr algn="ctr"/>
            <a:r>
              <a:rPr lang="ru-RU" sz="2400" dirty="0">
                <a:latin typeface="Arial" pitchFamily="34" charset="0"/>
                <a:cs typeface="Arial" pitchFamily="34" charset="0"/>
              </a:rPr>
              <a:t>порошкообразном твердом состоянии</a:t>
            </a:r>
          </a:p>
        </p:txBody>
      </p:sp>
      <p:sp>
        <p:nvSpPr>
          <p:cNvPr id="14" name="Rectangle 4"/>
          <p:cNvSpPr>
            <a:spLocks noChangeArrowheads="1"/>
          </p:cNvSpPr>
          <p:nvPr/>
        </p:nvSpPr>
        <p:spPr bwMode="auto">
          <a:xfrm>
            <a:off x="65106" y="2832611"/>
            <a:ext cx="5082958" cy="2862322"/>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nchor="ctr">
            <a:spAutoFit/>
          </a:bodyPr>
          <a:lstStyle/>
          <a:p>
            <a:r>
              <a:rPr lang="ru-RU" sz="2400" b="1" dirty="0">
                <a:latin typeface="Arial" pitchFamily="34" charset="0"/>
                <a:cs typeface="Arial" pitchFamily="34" charset="0"/>
              </a:rPr>
              <a:t>Кристаллическая: </a:t>
            </a:r>
            <a:r>
              <a:rPr lang="ru-RU" sz="2200" dirty="0">
                <a:latin typeface="Arial" pitchFamily="34" charset="0"/>
                <a:cs typeface="Arial" pitchFamily="34" charset="0"/>
              </a:rPr>
              <a:t>лекарственные вещества в большинстве случаев имеют кристаллическое строение, вследствие фиксированной расположения атомов в молекуле и направленного роста кристаллов в определенных условиях в процессе кристаллизации</a:t>
            </a:r>
          </a:p>
        </p:txBody>
      </p:sp>
      <p:sp>
        <p:nvSpPr>
          <p:cNvPr id="15" name="Rectangle 4"/>
          <p:cNvSpPr>
            <a:spLocks noChangeArrowheads="1"/>
          </p:cNvSpPr>
          <p:nvPr/>
        </p:nvSpPr>
        <p:spPr bwMode="auto">
          <a:xfrm>
            <a:off x="65106" y="5793259"/>
            <a:ext cx="5082958" cy="99060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anchor="ctr"/>
          <a:lstStyle/>
          <a:p>
            <a:r>
              <a:rPr lang="uk-UA" sz="2400" b="1" dirty="0" err="1">
                <a:latin typeface="Arial" pitchFamily="34" charset="0"/>
                <a:cs typeface="Arial" pitchFamily="34" charset="0"/>
              </a:rPr>
              <a:t>Аморфная</a:t>
            </a:r>
            <a:r>
              <a:rPr lang="uk-UA" sz="2400" b="1" dirty="0">
                <a:latin typeface="Arial" pitchFamily="34" charset="0"/>
                <a:cs typeface="Arial" pitchFamily="34" charset="0"/>
              </a:rPr>
              <a:t>: </a:t>
            </a:r>
            <a:r>
              <a:rPr lang="uk-UA" sz="2400" dirty="0" err="1">
                <a:latin typeface="Arial" pitchFamily="34" charset="0"/>
                <a:cs typeface="Arial" pitchFamily="34" charset="0"/>
              </a:rPr>
              <a:t>встречается</a:t>
            </a:r>
            <a:r>
              <a:rPr lang="uk-UA" sz="2400" dirty="0">
                <a:latin typeface="Arial" pitchFamily="34" charset="0"/>
                <a:cs typeface="Arial" pitchFamily="34" charset="0"/>
              </a:rPr>
              <a:t> </a:t>
            </a:r>
            <a:r>
              <a:rPr lang="uk-UA" sz="2400" dirty="0" err="1">
                <a:latin typeface="Arial" pitchFamily="34" charset="0"/>
                <a:cs typeface="Arial" pitchFamily="34" charset="0"/>
              </a:rPr>
              <a:t>редко</a:t>
            </a:r>
            <a:r>
              <a:rPr lang="uk-UA" sz="2400" dirty="0">
                <a:latin typeface="Arial" pitchFamily="34" charset="0"/>
                <a:cs typeface="Arial" pitchFamily="34" charset="0"/>
              </a:rPr>
              <a:t>.</a:t>
            </a:r>
            <a:endParaRPr lang="ru-RU" sz="2400" dirty="0">
              <a:latin typeface="Arial" pitchFamily="34" charset="0"/>
              <a:cs typeface="Arial" pitchFamily="34" charset="0"/>
            </a:endParaRPr>
          </a:p>
        </p:txBody>
      </p:sp>
      <p:pic>
        <p:nvPicPr>
          <p:cNvPr id="12290" name="Picture 2" descr="http://geodictionary.com.ua/sites/default/files/styles/picture_termin/https/upload.wikimedia.org/wikipedia/commons/2/22/Diamond_Cubic-F_lattice_animation.gif?itok=VPFQ5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231" y="2924943"/>
            <a:ext cx="3168352" cy="212899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case.edufuture.biz/uploads/Keyses/Steklanaya_2/5.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9448" b="7646"/>
          <a:stretch/>
        </p:blipFill>
        <p:spPr bwMode="auto">
          <a:xfrm rot="5400000">
            <a:off x="6396001" y="4545130"/>
            <a:ext cx="1736519" cy="271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83911"/>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16</a:t>
            </a:fld>
            <a:endParaRPr lang="ru-RU" dirty="0">
              <a:solidFill>
                <a:schemeClr val="tx1"/>
              </a:solidFill>
            </a:endParaRPr>
          </a:p>
        </p:txBody>
      </p:sp>
      <p:sp>
        <p:nvSpPr>
          <p:cNvPr id="6" name="Прямоугольник 5"/>
          <p:cNvSpPr/>
          <p:nvPr/>
        </p:nvSpPr>
        <p:spPr>
          <a:xfrm>
            <a:off x="107504" y="1340768"/>
            <a:ext cx="8766740"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Физическая структура: полиморфизм лекарственных веществ</a:t>
            </a:r>
          </a:p>
        </p:txBody>
      </p:sp>
      <p:sp>
        <p:nvSpPr>
          <p:cNvPr id="3" name="Прямоугольник 2"/>
          <p:cNvSpPr/>
          <p:nvPr/>
        </p:nvSpPr>
        <p:spPr>
          <a:xfrm>
            <a:off x="196820" y="1906893"/>
            <a:ext cx="8514691" cy="590931"/>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90000"/>
              </a:lnSpc>
            </a:pPr>
            <a:r>
              <a:rPr lang="ru-RU" dirty="0">
                <a:latin typeface="Arial" pitchFamily="34" charset="0"/>
                <a:cs typeface="Arial" pitchFamily="34" charset="0"/>
              </a:rPr>
              <a:t>Ряд МКЯ приводит следующую классификацию порошков по структуре: "кристаллический", "мелкокристаллический", "аморфный", "легкий порошок".</a:t>
            </a:r>
          </a:p>
        </p:txBody>
      </p:sp>
      <p:sp>
        <p:nvSpPr>
          <p:cNvPr id="4" name="Прямоугольник 3"/>
          <p:cNvSpPr/>
          <p:nvPr/>
        </p:nvSpPr>
        <p:spPr>
          <a:xfrm>
            <a:off x="272952" y="2780928"/>
            <a:ext cx="8336059" cy="2585323"/>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Wingdings" pitchFamily="2" charset="2"/>
              <a:buNone/>
            </a:pPr>
            <a:r>
              <a:rPr lang="ru-RU" dirty="0">
                <a:latin typeface="Arial" pitchFamily="34" charset="0"/>
                <a:cs typeface="Arial" pitchFamily="34" charset="0"/>
              </a:rPr>
              <a:t>Кристаллохимия предлагает такую классификацию кристаллографических систем (</a:t>
            </a:r>
            <a:r>
              <a:rPr lang="ru-RU" dirty="0" err="1">
                <a:latin typeface="Arial" pitchFamily="34" charset="0"/>
                <a:cs typeface="Arial" pitchFamily="34" charset="0"/>
              </a:rPr>
              <a:t>сингоний</a:t>
            </a:r>
            <a:r>
              <a:rPr lang="ru-RU" dirty="0">
                <a:latin typeface="Arial" pitchFamily="34" charset="0"/>
                <a:cs typeface="Arial" pitchFamily="34" charset="0"/>
              </a:rPr>
              <a:t>) для идентификации лекарственных веществ:</a:t>
            </a:r>
          </a:p>
          <a:p>
            <a:pPr marL="285750" indent="-285750">
              <a:buFont typeface="Wingdings" pitchFamily="2" charset="2"/>
              <a:buChar char="§"/>
            </a:pPr>
            <a:r>
              <a:rPr lang="ru-RU" dirty="0">
                <a:latin typeface="Arial" pitchFamily="34" charset="0"/>
                <a:cs typeface="Arial" pitchFamily="34" charset="0"/>
              </a:rPr>
              <a:t>моноклинная;</a:t>
            </a:r>
          </a:p>
          <a:p>
            <a:pPr marL="285750" indent="-285750">
              <a:buFont typeface="Wingdings" pitchFamily="2" charset="2"/>
              <a:buChar char="§"/>
            </a:pPr>
            <a:r>
              <a:rPr lang="ru-RU" dirty="0">
                <a:latin typeface="Arial" pitchFamily="34" charset="0"/>
                <a:cs typeface="Arial" pitchFamily="34" charset="0"/>
              </a:rPr>
              <a:t>тригональная;</a:t>
            </a:r>
          </a:p>
          <a:p>
            <a:pPr marL="285750" indent="-285750">
              <a:buFont typeface="Wingdings" pitchFamily="2" charset="2"/>
              <a:buChar char="§"/>
            </a:pPr>
            <a:r>
              <a:rPr lang="ru-RU" dirty="0">
                <a:latin typeface="Arial" pitchFamily="34" charset="0"/>
                <a:cs typeface="Arial" pitchFamily="34" charset="0"/>
              </a:rPr>
              <a:t>гексагональная;</a:t>
            </a:r>
          </a:p>
          <a:p>
            <a:pPr marL="285750" indent="-285750">
              <a:buFont typeface="Wingdings" pitchFamily="2" charset="2"/>
              <a:buChar char="§"/>
            </a:pPr>
            <a:r>
              <a:rPr lang="ru-RU" dirty="0">
                <a:latin typeface="Arial" pitchFamily="34" charset="0"/>
                <a:cs typeface="Arial" pitchFamily="34" charset="0"/>
              </a:rPr>
              <a:t>кубическая;</a:t>
            </a:r>
          </a:p>
          <a:p>
            <a:pPr marL="285750" indent="-285750">
              <a:buFont typeface="Wingdings" pitchFamily="2" charset="2"/>
              <a:buChar char="§"/>
            </a:pPr>
            <a:r>
              <a:rPr lang="ru-RU" dirty="0">
                <a:latin typeface="Arial" pitchFamily="34" charset="0"/>
                <a:cs typeface="Arial" pitchFamily="34" charset="0"/>
              </a:rPr>
              <a:t>ромбическая;</a:t>
            </a:r>
          </a:p>
          <a:p>
            <a:pPr marL="285750" indent="-285750">
              <a:buFont typeface="Wingdings" pitchFamily="2" charset="2"/>
              <a:buChar char="§"/>
            </a:pPr>
            <a:r>
              <a:rPr lang="ru-RU" dirty="0">
                <a:latin typeface="Arial" pitchFamily="34" charset="0"/>
                <a:cs typeface="Arial" pitchFamily="34" charset="0"/>
              </a:rPr>
              <a:t>тетрагональная</a:t>
            </a:r>
          </a:p>
          <a:p>
            <a:pPr marL="285750" indent="-285750">
              <a:buFont typeface="Wingdings" pitchFamily="2" charset="2"/>
              <a:buChar char="§"/>
            </a:pPr>
            <a:r>
              <a:rPr lang="ru-RU" dirty="0" err="1">
                <a:latin typeface="Arial" pitchFamily="34" charset="0"/>
                <a:cs typeface="Arial" pitchFamily="34" charset="0"/>
              </a:rPr>
              <a:t>диклинная</a:t>
            </a:r>
            <a:endParaRPr lang="ru-RU" dirty="0">
              <a:latin typeface="Arial" pitchFamily="34" charset="0"/>
              <a:cs typeface="Arial" pitchFamily="34" charset="0"/>
            </a:endParaRPr>
          </a:p>
        </p:txBody>
      </p:sp>
      <p:pic>
        <p:nvPicPr>
          <p:cNvPr id="13326" name="Picture 14" descr="http://www.luckysci.com/wp-content/uploads/2014/01/crystal-sys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501008"/>
            <a:ext cx="6389927" cy="3269399"/>
          </a:xfrm>
          <a:prstGeom prst="rect">
            <a:avLst/>
          </a:prstGeom>
          <a:ln>
            <a:solidFill>
              <a:schemeClr val="accent2">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43847"/>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17</a:t>
            </a:fld>
            <a:endParaRPr lang="ru-RU" dirty="0">
              <a:solidFill>
                <a:schemeClr val="tx1"/>
              </a:solidFill>
            </a:endParaRPr>
          </a:p>
        </p:txBody>
      </p:sp>
      <p:sp>
        <p:nvSpPr>
          <p:cNvPr id="6" name="Прямоугольник 5"/>
          <p:cNvSpPr/>
          <p:nvPr/>
        </p:nvSpPr>
        <p:spPr>
          <a:xfrm>
            <a:off x="195915" y="1340768"/>
            <a:ext cx="8678329"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Физическая структура: полиморфизм лекарственных веществ</a:t>
            </a:r>
          </a:p>
        </p:txBody>
      </p:sp>
      <p:graphicFrame>
        <p:nvGraphicFramePr>
          <p:cNvPr id="5" name="Схема 4"/>
          <p:cNvGraphicFramePr/>
          <p:nvPr>
            <p:extLst>
              <p:ext uri="{D42A27DB-BD31-4B8C-83A1-F6EECF244321}">
                <p14:modId xmlns:p14="http://schemas.microsoft.com/office/powerpoint/2010/main" val="2111220988"/>
              </p:ext>
            </p:extLst>
          </p:nvPr>
        </p:nvGraphicFramePr>
        <p:xfrm>
          <a:off x="2195736" y="1916832"/>
          <a:ext cx="6678508"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195915" y="2780928"/>
            <a:ext cx="2304256" cy="2677656"/>
          </a:xfrm>
          <a:prstGeom prst="rect">
            <a:avLst/>
          </a:prstGeom>
          <a:solidFill>
            <a:srgbClr val="FF7C8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2400" dirty="0">
                <a:solidFill>
                  <a:schemeClr val="bg2">
                    <a:lumMod val="10000"/>
                  </a:schemeClr>
                </a:solidFill>
                <a:latin typeface="Arial" pitchFamily="34" charset="0"/>
                <a:cs typeface="Arial" pitchFamily="34" charset="0"/>
              </a:rPr>
              <a:t>Образование различных полиморфных модификаций наблюдается при таких условиях</a:t>
            </a:r>
          </a:p>
        </p:txBody>
      </p:sp>
    </p:spTree>
    <p:extLst>
      <p:ext uri="{BB962C8B-B14F-4D97-AF65-F5344CB8AC3E}">
        <p14:creationId xmlns:p14="http://schemas.microsoft.com/office/powerpoint/2010/main" val="2500599086"/>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18</a:t>
            </a:fld>
            <a:endParaRPr lang="ru-RU" dirty="0">
              <a:solidFill>
                <a:schemeClr val="tx1"/>
              </a:solidFill>
            </a:endParaRPr>
          </a:p>
        </p:txBody>
      </p:sp>
      <p:sp>
        <p:nvSpPr>
          <p:cNvPr id="6" name="Прямоугольник 5"/>
          <p:cNvSpPr/>
          <p:nvPr/>
        </p:nvSpPr>
        <p:spPr>
          <a:xfrm>
            <a:off x="0" y="1340768"/>
            <a:ext cx="8874244"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Физическая структура: полиморфизм лекарственных веществ</a:t>
            </a:r>
          </a:p>
        </p:txBody>
      </p:sp>
      <p:sp>
        <p:nvSpPr>
          <p:cNvPr id="3" name="Прямоугольник 2"/>
          <p:cNvSpPr/>
          <p:nvPr/>
        </p:nvSpPr>
        <p:spPr>
          <a:xfrm>
            <a:off x="0" y="1844824"/>
            <a:ext cx="9144000" cy="3170099"/>
          </a:xfrm>
          <a:prstGeom prst="rect">
            <a:avLst/>
          </a:prstGeom>
        </p:spPr>
        <p:txBody>
          <a:bodyPr wrap="square">
            <a:spAutoFit/>
          </a:bodyPr>
          <a:lstStyle/>
          <a:p>
            <a:pPr>
              <a:spcBef>
                <a:spcPts val="0"/>
              </a:spcBef>
              <a:buFont typeface="Wingdings" pitchFamily="2" charset="2"/>
              <a:buNone/>
            </a:pPr>
            <a:r>
              <a:rPr lang="ru-RU" sz="2000" dirty="0">
                <a:latin typeface="Arial" pitchFamily="34" charset="0"/>
                <a:cs typeface="Arial" pitchFamily="34" charset="0"/>
              </a:rPr>
              <a:t>Примеров полиморфных модификаций лекарственных средств множество: встречаются 6 полиморфных модификаций </a:t>
            </a:r>
            <a:r>
              <a:rPr lang="ru-RU" sz="2000" i="1" u="sng" dirty="0">
                <a:latin typeface="Arial" pitchFamily="34" charset="0"/>
                <a:cs typeface="Arial" pitchFamily="34" charset="0"/>
              </a:rPr>
              <a:t>ацетилсалициловой кислоты</a:t>
            </a:r>
            <a:r>
              <a:rPr lang="ru-RU" sz="2000" u="sng" dirty="0">
                <a:latin typeface="Arial" pitchFamily="34" charset="0"/>
                <a:cs typeface="Arial" pitchFamily="34" charset="0"/>
              </a:rPr>
              <a:t>, одна из которых биологически активнее других в 1,5 раза; </a:t>
            </a:r>
            <a:r>
              <a:rPr lang="ru-RU" sz="2000" dirty="0">
                <a:latin typeface="Arial" pitchFamily="34" charset="0"/>
                <a:cs typeface="Arial" pitchFamily="34" charset="0"/>
              </a:rPr>
              <a:t>левомицетин существует в четырех полиморфных формах (А, В, С, D), из которых 100%-ной активностью обладает одна (В); тетрациклин – 4 формы, наиболее активная - аморфная; преднизолон – 6 форм (5 кристаллических, 1 аморфная), кристаллическая форма и в 1,6 раз активнее других; основа для суппозиториев - масло какао - имеет 4 модификации: стекловидное, </a:t>
            </a:r>
            <a:r>
              <a:rPr lang="uk-UA" sz="2000" dirty="0">
                <a:latin typeface="Arial" pitchFamily="34" charset="0"/>
                <a:cs typeface="Arial" pitchFamily="34" charset="0"/>
                <a:sym typeface="Symbol" pitchFamily="18" charset="2"/>
              </a:rPr>
              <a:t></a:t>
            </a:r>
            <a:r>
              <a:rPr lang="uk-UA" sz="2000" dirty="0">
                <a:latin typeface="Arial" pitchFamily="34" charset="0"/>
                <a:cs typeface="Arial" pitchFamily="34" charset="0"/>
              </a:rPr>
              <a:t>, </a:t>
            </a:r>
            <a:r>
              <a:rPr lang="uk-UA" sz="2000" dirty="0">
                <a:latin typeface="Arial" pitchFamily="34" charset="0"/>
                <a:cs typeface="Arial" pitchFamily="34" charset="0"/>
                <a:sym typeface="Symbol" pitchFamily="18" charset="2"/>
              </a:rPr>
              <a:t></a:t>
            </a:r>
            <a:r>
              <a:rPr lang="uk-UA" sz="2000" dirty="0">
                <a:latin typeface="Arial" pitchFamily="34" charset="0"/>
                <a:cs typeface="Arial" pitchFamily="34" charset="0"/>
              </a:rPr>
              <a:t>1, </a:t>
            </a:r>
            <a:r>
              <a:rPr lang="uk-UA" sz="2000" dirty="0">
                <a:latin typeface="Arial" pitchFamily="34" charset="0"/>
                <a:cs typeface="Arial" pitchFamily="34" charset="0"/>
                <a:sym typeface="Symbol" pitchFamily="18" charset="2"/>
              </a:rPr>
              <a:t></a:t>
            </a:r>
            <a:r>
              <a:rPr lang="uk-UA" sz="2000" dirty="0">
                <a:latin typeface="Arial" pitchFamily="34" charset="0"/>
                <a:cs typeface="Arial" pitchFamily="34" charset="0"/>
              </a:rPr>
              <a:t>, </a:t>
            </a:r>
            <a:r>
              <a:rPr lang="ru-RU" sz="2000" dirty="0">
                <a:latin typeface="Arial" pitchFamily="34" charset="0"/>
                <a:cs typeface="Arial" pitchFamily="34" charset="0"/>
              </a:rPr>
              <a:t>отличающихся друг от друга температурами плавления </a:t>
            </a:r>
            <a:r>
              <a:rPr lang="uk-UA" sz="2000" dirty="0">
                <a:latin typeface="Arial" pitchFamily="34" charset="0"/>
                <a:cs typeface="Arial" pitchFamily="34" charset="0"/>
              </a:rPr>
              <a:t>(24˚С, 28-26˚С, 34-35˚С и 18˚С), температурами </a:t>
            </a:r>
            <a:r>
              <a:rPr lang="uk-UA" sz="2000" dirty="0" err="1">
                <a:latin typeface="Arial" pitchFamily="34" charset="0"/>
                <a:cs typeface="Arial" pitchFamily="34" charset="0"/>
              </a:rPr>
              <a:t>застывання</a:t>
            </a:r>
            <a:r>
              <a:rPr lang="uk-UA" sz="2000" dirty="0">
                <a:latin typeface="Arial" pitchFamily="34" charset="0"/>
                <a:cs typeface="Arial" pitchFamily="34" charset="0"/>
              </a:rPr>
              <a:t>, </a:t>
            </a:r>
            <a:r>
              <a:rPr lang="uk-UA" sz="2000" dirty="0" err="1">
                <a:latin typeface="Arial" pitchFamily="34" charset="0"/>
                <a:cs typeface="Arial" pitchFamily="34" charset="0"/>
              </a:rPr>
              <a:t>удельной</a:t>
            </a:r>
            <a:r>
              <a:rPr lang="uk-UA" sz="2000" dirty="0">
                <a:latin typeface="Arial" pitchFamily="34" charset="0"/>
                <a:cs typeface="Arial" pitchFamily="34" charset="0"/>
              </a:rPr>
              <a:t> </a:t>
            </a:r>
            <a:r>
              <a:rPr lang="uk-UA" sz="2000" dirty="0" err="1">
                <a:latin typeface="Arial" pitchFamily="34" charset="0"/>
                <a:cs typeface="Arial" pitchFamily="34" charset="0"/>
              </a:rPr>
              <a:t>массой</a:t>
            </a:r>
            <a:r>
              <a:rPr lang="uk-UA" sz="2000" dirty="0">
                <a:latin typeface="Arial" pitchFamily="34" charset="0"/>
                <a:cs typeface="Arial" pitchFamily="34" charset="0"/>
              </a:rPr>
              <a:t> и т.д.</a:t>
            </a:r>
            <a:endParaRPr lang="ru-RU" sz="2000" dirty="0">
              <a:latin typeface="Arial" pitchFamily="34" charset="0"/>
              <a:cs typeface="Arial" pitchFamily="34" charset="0"/>
            </a:endParaRPr>
          </a:p>
        </p:txBody>
      </p:sp>
      <p:pic>
        <p:nvPicPr>
          <p:cNvPr id="14338" name="Picture 2" descr="Картинки по запросу полиморфизм масла кака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913" y="5033303"/>
            <a:ext cx="238125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Картинки по запросу тетрациклин формул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111294"/>
            <a:ext cx="3834660" cy="150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26543"/>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19</a:t>
            </a:fld>
            <a:endParaRPr lang="ru-RU" dirty="0">
              <a:solidFill>
                <a:schemeClr val="tx1"/>
              </a:solidFill>
            </a:endParaRPr>
          </a:p>
        </p:txBody>
      </p:sp>
      <p:sp>
        <p:nvSpPr>
          <p:cNvPr id="6" name="Прямоугольник 5"/>
          <p:cNvSpPr/>
          <p:nvPr/>
        </p:nvSpPr>
        <p:spPr>
          <a:xfrm>
            <a:off x="-108520" y="1340768"/>
            <a:ext cx="9252520"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Другие характеристики химического </a:t>
            </a:r>
          </a:p>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и физического состояния веществ  </a:t>
            </a:r>
          </a:p>
        </p:txBody>
      </p:sp>
      <p:sp>
        <p:nvSpPr>
          <p:cNvPr id="5" name="Прямоугольник 4"/>
          <p:cNvSpPr/>
          <p:nvPr/>
        </p:nvSpPr>
        <p:spPr>
          <a:xfrm>
            <a:off x="57358" y="1987099"/>
            <a:ext cx="9111873" cy="4801314"/>
          </a:xfrm>
          <a:prstGeom prst="rect">
            <a:avLst/>
          </a:prstGeom>
        </p:spPr>
        <p:txBody>
          <a:bodyPr wrap="square">
            <a:spAutoFit/>
          </a:bodyPr>
          <a:lstStyle/>
          <a:p>
            <a:r>
              <a:rPr lang="ru-RU" b="1" dirty="0">
                <a:latin typeface="Arial" pitchFamily="34" charset="0"/>
                <a:cs typeface="Arial" pitchFamily="34" charset="0"/>
              </a:rPr>
              <a:t>Вспомогательные вещества – </a:t>
            </a:r>
            <a:r>
              <a:rPr lang="ru-RU" dirty="0">
                <a:latin typeface="Arial" pitchFamily="34" charset="0"/>
                <a:cs typeface="Arial" pitchFamily="34" charset="0"/>
              </a:rPr>
              <a:t>это большая группа материалов природного и синтетического происхождения, с помощью которых получают различные лекарственные формы, они обусловливают технологические, потребительские, экономические характеристики и терапевтическую эффективность лекарств. К некоторым лекарственных форм (мази, суппозитории и др.) Они входят в больших количествах и существенно влияют на проявление лечебного действия лекарств. Достижением биофармации является отказ от доминирующего понятия роли вспомогательных веществ как индифферентных </a:t>
            </a:r>
            <a:r>
              <a:rPr lang="ru-RU" dirty="0" err="1">
                <a:latin typeface="Arial" pitchFamily="34" charset="0"/>
                <a:cs typeface="Arial" pitchFamily="34" charset="0"/>
              </a:rPr>
              <a:t>формообразователей</a:t>
            </a:r>
            <a:r>
              <a:rPr lang="ru-RU" dirty="0">
                <a:latin typeface="Arial" pitchFamily="34" charset="0"/>
                <a:cs typeface="Arial" pitchFamily="34" charset="0"/>
              </a:rPr>
              <a:t>. Будучи своеобразными носителями (матрицей), вспомогательные вещества способны взаимодействовать как с действующими веществами, так и внешней средой (содержанием ЖКТ, стенками сосудов, тканевой жидкостью, кислородом воздуха и т.д.) в процессе изготовления, хранения и применения ЛП. В зависимости от характера взаимодействия между компонентами фармацевтической системы ее эффективность может существенно меняться либо не меняться. Поэтому недопустимо необоснованное сообщение действующих и вспомогательных веществ. Необходимо изучать их возможное взаимодействие и влияние последнего на проявление эффективности и стабильности ЛП.</a:t>
            </a:r>
            <a:endParaRPr lang="uk-UA" dirty="0">
              <a:latin typeface="Arial" pitchFamily="34" charset="0"/>
              <a:cs typeface="Arial" pitchFamily="34" charset="0"/>
            </a:endParaRPr>
          </a:p>
        </p:txBody>
      </p:sp>
    </p:spTree>
    <p:extLst>
      <p:ext uri="{BB962C8B-B14F-4D97-AF65-F5344CB8AC3E}">
        <p14:creationId xmlns:p14="http://schemas.microsoft.com/office/powerpoint/2010/main" val="6217354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План </a:t>
            </a:r>
            <a:r>
              <a:rPr lang="uk-UA" dirty="0" err="1"/>
              <a:t>лекции</a:t>
            </a:r>
            <a:endParaRPr lang="ru-RU" dirty="0"/>
          </a:p>
        </p:txBody>
      </p:sp>
      <p:sp>
        <p:nvSpPr>
          <p:cNvPr id="4" name="Rectangle 3"/>
          <p:cNvSpPr>
            <a:spLocks noGrp="1" noChangeArrowheads="1"/>
          </p:cNvSpPr>
          <p:nvPr>
            <p:ph idx="1"/>
          </p:nvPr>
        </p:nvSpPr>
        <p:spPr>
          <a:xfrm>
            <a:off x="0" y="1340768"/>
            <a:ext cx="9143999" cy="5379120"/>
          </a:xfrm>
        </p:spPr>
        <p:txBody>
          <a:bodyPr/>
          <a:lstStyle/>
          <a:p>
            <a:pPr marL="609600" indent="-609600">
              <a:lnSpc>
                <a:spcPct val="80000"/>
              </a:lnSpc>
              <a:buFont typeface="Wingdings" pitchFamily="2" charset="2"/>
              <a:buAutoNum type="arabicPeriod"/>
            </a:pPr>
            <a:r>
              <a:rPr lang="ru-RU" sz="2800" dirty="0">
                <a:latin typeface="Arial" pitchFamily="34" charset="0"/>
                <a:cs typeface="Arial" pitchFamily="34" charset="0"/>
              </a:rPr>
              <a:t>Понятие биологической доступности.</a:t>
            </a:r>
          </a:p>
          <a:p>
            <a:pPr marL="609600" indent="-609600">
              <a:lnSpc>
                <a:spcPct val="80000"/>
              </a:lnSpc>
              <a:buFont typeface="Wingdings" pitchFamily="2" charset="2"/>
              <a:buAutoNum type="arabicPeriod"/>
            </a:pPr>
            <a:r>
              <a:rPr lang="ru-RU" sz="2800" dirty="0">
                <a:latin typeface="Arial" pitchFamily="34" charset="0"/>
                <a:cs typeface="Arial" pitchFamily="34" charset="0"/>
              </a:rPr>
              <a:t>Основные показатели </a:t>
            </a:r>
            <a:r>
              <a:rPr lang="ru-RU" sz="2800" dirty="0" err="1">
                <a:latin typeface="Arial" pitchFamily="34" charset="0"/>
                <a:cs typeface="Arial" pitchFamily="34" charset="0"/>
              </a:rPr>
              <a:t>биодоступности</a:t>
            </a:r>
            <a:r>
              <a:rPr lang="ru-RU" sz="2800" dirty="0">
                <a:latin typeface="Arial" pitchFamily="34" charset="0"/>
                <a:cs typeface="Arial" pitchFamily="34" charset="0"/>
              </a:rPr>
              <a:t> лекарственных веществ.</a:t>
            </a:r>
          </a:p>
          <a:p>
            <a:pPr marL="609600" indent="-609600">
              <a:lnSpc>
                <a:spcPct val="80000"/>
              </a:lnSpc>
              <a:buFont typeface="Wingdings" pitchFamily="2" charset="2"/>
              <a:buAutoNum type="arabicPeriod"/>
            </a:pPr>
            <a:r>
              <a:rPr lang="ru-RU" sz="2800" dirty="0">
                <a:latin typeface="Arial" pitchFamily="34" charset="0"/>
                <a:cs typeface="Arial" pitchFamily="34" charset="0"/>
              </a:rPr>
              <a:t>Фармацевтические факторы.</a:t>
            </a:r>
          </a:p>
          <a:p>
            <a:pPr marL="609600" indent="-609600">
              <a:lnSpc>
                <a:spcPct val="80000"/>
              </a:lnSpc>
              <a:buFont typeface="Wingdings" pitchFamily="2" charset="2"/>
              <a:buAutoNum type="arabicPeriod"/>
            </a:pP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ru-RU" sz="2800" dirty="0">
              <a:latin typeface="Arial" pitchFamily="34" charset="0"/>
              <a:cs typeface="Arial" pitchFamily="34" charset="0"/>
            </a:endParaRPr>
          </a:p>
          <a:p>
            <a:pPr marL="609600" indent="-609600">
              <a:lnSpc>
                <a:spcPct val="80000"/>
              </a:lnSpc>
            </a:pPr>
            <a:endParaRPr lang="ru-RU" sz="2800" dirty="0">
              <a:latin typeface="Arial" pitchFamily="34" charset="0"/>
              <a:cs typeface="Arial" pitchFamily="34" charset="0"/>
            </a:endParaRPr>
          </a:p>
        </p:txBody>
      </p:sp>
      <p:sp>
        <p:nvSpPr>
          <p:cNvPr id="5" name="Овал 4"/>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a:t>
            </a:fld>
            <a:endParaRPr lang="ru-RU" dirty="0">
              <a:solidFill>
                <a:schemeClr val="tx1"/>
              </a:solidFill>
            </a:endParaRPr>
          </a:p>
        </p:txBody>
      </p:sp>
      <p:pic>
        <p:nvPicPr>
          <p:cNvPr id="20482" name="Picture 2" descr="http://ckp-rf.ru/upload/iblock/139/13964ff94594fd8c2298829f96b14c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61566"/>
            <a:ext cx="5048250" cy="3212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680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20</a:t>
            </a:fld>
            <a:endParaRPr lang="ru-RU" dirty="0">
              <a:solidFill>
                <a:schemeClr val="tx1"/>
              </a:solidFill>
            </a:endParaRPr>
          </a:p>
        </p:txBody>
      </p:sp>
      <p:sp>
        <p:nvSpPr>
          <p:cNvPr id="6" name="Прямоугольник 5"/>
          <p:cNvSpPr/>
          <p:nvPr/>
        </p:nvSpPr>
        <p:spPr>
          <a:xfrm>
            <a:off x="305292" y="1340768"/>
            <a:ext cx="8568952"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Другие характеристики химического </a:t>
            </a:r>
          </a:p>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и физического состояния веществ  </a:t>
            </a:r>
          </a:p>
        </p:txBody>
      </p:sp>
      <p:graphicFrame>
        <p:nvGraphicFramePr>
          <p:cNvPr id="3" name="Таблица 2"/>
          <p:cNvGraphicFramePr>
            <a:graphicFrameLocks noGrp="1"/>
          </p:cNvGraphicFramePr>
          <p:nvPr>
            <p:extLst>
              <p:ext uri="{D42A27DB-BD31-4B8C-83A1-F6EECF244321}">
                <p14:modId xmlns:p14="http://schemas.microsoft.com/office/powerpoint/2010/main" val="4144480055"/>
              </p:ext>
            </p:extLst>
          </p:nvPr>
        </p:nvGraphicFramePr>
        <p:xfrm>
          <a:off x="107754" y="3789040"/>
          <a:ext cx="8856984" cy="2670810"/>
        </p:xfrm>
        <a:graphic>
          <a:graphicData uri="http://schemas.openxmlformats.org/drawingml/2006/table">
            <a:tbl>
              <a:tblPr>
                <a:tableStyleId>{ED083AE6-46FA-4A59-8FB0-9F97EB10719F}</a:tableStyleId>
              </a:tblPr>
              <a:tblGrid>
                <a:gridCol w="295232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0">
                <a:tc>
                  <a:txBody>
                    <a:bodyPr/>
                    <a:lstStyle/>
                    <a:p>
                      <a:pPr algn="ctr" fontAlgn="base"/>
                      <a:r>
                        <a:rPr lang="uk-UA" i="1" dirty="0" err="1">
                          <a:effectLst/>
                          <a:latin typeface="Arial" pitchFamily="34" charset="0"/>
                          <a:cs typeface="Arial" pitchFamily="34" charset="0"/>
                        </a:rPr>
                        <a:t>Действующее</a:t>
                      </a:r>
                      <a:r>
                        <a:rPr lang="uk-UA" i="1" dirty="0">
                          <a:effectLst/>
                          <a:latin typeface="Arial" pitchFamily="34" charset="0"/>
                          <a:cs typeface="Arial" pitchFamily="34" charset="0"/>
                        </a:rPr>
                        <a:t> </a:t>
                      </a:r>
                      <a:r>
                        <a:rPr lang="uk-UA" i="1" dirty="0" err="1">
                          <a:effectLst/>
                          <a:latin typeface="Arial" pitchFamily="34" charset="0"/>
                          <a:cs typeface="Arial" pitchFamily="34" charset="0"/>
                        </a:rPr>
                        <a:t>вещество</a:t>
                      </a:r>
                      <a:endParaRPr lang="uk-UA" i="1" dirty="0">
                        <a:effectLst/>
                        <a:latin typeface="Arial" pitchFamily="34" charset="0"/>
                        <a:cs typeface="Arial" pitchFamily="34" charset="0"/>
                      </a:endParaRPr>
                    </a:p>
                  </a:txBody>
                  <a:tcPr marL="47625" marR="47625" marT="47625" marB="47625" anchor="ctr"/>
                </a:tc>
                <a:tc>
                  <a:txBody>
                    <a:bodyPr/>
                    <a:lstStyle/>
                    <a:p>
                      <a:pPr algn="ctr" fontAlgn="base"/>
                      <a:r>
                        <a:rPr lang="uk-UA" i="1" dirty="0" err="1">
                          <a:effectLst/>
                          <a:latin typeface="Arial" pitchFamily="34" charset="0"/>
                          <a:cs typeface="Arial" pitchFamily="34" charset="0"/>
                        </a:rPr>
                        <a:t>Вспомогательное</a:t>
                      </a:r>
                      <a:r>
                        <a:rPr lang="uk-UA" i="1" dirty="0">
                          <a:effectLst/>
                          <a:latin typeface="Arial" pitchFamily="34" charset="0"/>
                          <a:cs typeface="Arial" pitchFamily="34" charset="0"/>
                        </a:rPr>
                        <a:t> </a:t>
                      </a:r>
                      <a:r>
                        <a:rPr lang="uk-UA" i="1" dirty="0" err="1">
                          <a:effectLst/>
                          <a:latin typeface="Arial" pitchFamily="34" charset="0"/>
                          <a:cs typeface="Arial" pitchFamily="34" charset="0"/>
                        </a:rPr>
                        <a:t>вещество</a:t>
                      </a:r>
                      <a:endParaRPr lang="uk-UA" i="1" dirty="0">
                        <a:effectLst/>
                        <a:latin typeface="Arial" pitchFamily="34" charset="0"/>
                        <a:cs typeface="Arial" pitchFamily="34" charset="0"/>
                      </a:endParaRPr>
                    </a:p>
                  </a:txBody>
                  <a:tcPr marL="47625" marR="47625" marT="47625" marB="47625" anchor="ctr"/>
                </a:tc>
                <a:tc>
                  <a:txBody>
                    <a:bodyPr/>
                    <a:lstStyle/>
                    <a:p>
                      <a:pPr algn="ctr" fontAlgn="base"/>
                      <a:r>
                        <a:rPr lang="uk-UA" i="1" dirty="0" err="1">
                          <a:effectLst/>
                          <a:latin typeface="Arial" pitchFamily="34" charset="0"/>
                          <a:cs typeface="Arial" pitchFamily="34" charset="0"/>
                        </a:rPr>
                        <a:t>Эффективность</a:t>
                      </a:r>
                      <a:r>
                        <a:rPr lang="uk-UA" i="1" dirty="0">
                          <a:effectLst/>
                          <a:latin typeface="Arial" pitchFamily="34" charset="0"/>
                          <a:cs typeface="Arial" pitchFamily="34" charset="0"/>
                        </a:rPr>
                        <a:t> </a:t>
                      </a:r>
                      <a:r>
                        <a:rPr lang="uk-UA" i="1" dirty="0" err="1">
                          <a:effectLst/>
                          <a:latin typeface="Arial" pitchFamily="34" charset="0"/>
                          <a:cs typeface="Arial" pitchFamily="34" charset="0"/>
                        </a:rPr>
                        <a:t>фармацевтической</a:t>
                      </a:r>
                      <a:r>
                        <a:rPr lang="uk-UA" i="1" baseline="0" dirty="0">
                          <a:effectLst/>
                          <a:latin typeface="Arial" pitchFamily="34" charset="0"/>
                          <a:cs typeface="Arial" pitchFamily="34" charset="0"/>
                        </a:rPr>
                        <a:t> </a:t>
                      </a:r>
                      <a:r>
                        <a:rPr lang="uk-UA" i="1" baseline="0" dirty="0" err="1">
                          <a:effectLst/>
                          <a:latin typeface="Arial" pitchFamily="34" charset="0"/>
                          <a:cs typeface="Arial" pitchFamily="34" charset="0"/>
                        </a:rPr>
                        <a:t>системы</a:t>
                      </a:r>
                      <a:endParaRPr lang="uk-UA" i="1" dirty="0">
                        <a:effectLst/>
                        <a:latin typeface="Arial" pitchFamily="34" charset="0"/>
                        <a:cs typeface="Arial" pitchFamily="34" charset="0"/>
                      </a:endParaRPr>
                    </a:p>
                  </a:txBody>
                  <a:tcPr marL="47625" marR="47625" marT="47625" marB="47625" anchor="ctr"/>
                </a:tc>
                <a:extLst>
                  <a:ext uri="{0D108BD9-81ED-4DB2-BD59-A6C34878D82A}">
                    <a16:rowId xmlns:a16="http://schemas.microsoft.com/office/drawing/2014/main" val="10000"/>
                  </a:ext>
                </a:extLst>
              </a:tr>
              <a:tr h="0">
                <a:tc>
                  <a:txBody>
                    <a:bodyPr/>
                    <a:lstStyle/>
                    <a:p>
                      <a:pPr algn="l" fontAlgn="base"/>
                      <a:r>
                        <a:rPr lang="uk-UA" dirty="0" err="1">
                          <a:effectLst/>
                          <a:latin typeface="Arial" pitchFamily="34" charset="0"/>
                          <a:cs typeface="Arial" pitchFamily="34" charset="0"/>
                        </a:rPr>
                        <a:t>Фенобарбитал</a:t>
                      </a:r>
                      <a:r>
                        <a:rPr lang="uk-UA" dirty="0">
                          <a:effectLst/>
                          <a:latin typeface="Arial" pitchFamily="34" charset="0"/>
                          <a:cs typeface="Arial" pitchFamily="34" charset="0"/>
                        </a:rPr>
                        <a:t> </a:t>
                      </a:r>
                      <a:r>
                        <a:rPr lang="uk-UA" dirty="0" err="1">
                          <a:effectLst/>
                          <a:latin typeface="Arial" pitchFamily="34" charset="0"/>
                          <a:cs typeface="Arial" pitchFamily="34" charset="0"/>
                        </a:rPr>
                        <a:t>натрия</a:t>
                      </a:r>
                      <a:endParaRPr lang="uk-UA" dirty="0">
                        <a:effectLst/>
                        <a:latin typeface="Arial" pitchFamily="34" charset="0"/>
                        <a:cs typeface="Arial" pitchFamily="34" charset="0"/>
                      </a:endParaRPr>
                    </a:p>
                  </a:txBody>
                  <a:tcPr marL="47625" marR="47625" marT="47625" marB="47625" anchor="ctr"/>
                </a:tc>
                <a:tc>
                  <a:txBody>
                    <a:bodyPr/>
                    <a:lstStyle/>
                    <a:p>
                      <a:pPr algn="l" fontAlgn="base"/>
                      <a:r>
                        <a:rPr lang="uk-UA" dirty="0">
                          <a:effectLst/>
                          <a:latin typeface="Arial" pitchFamily="34" charset="0"/>
                          <a:cs typeface="Arial" pitchFamily="34" charset="0"/>
                        </a:rPr>
                        <a:t>ПЕГ 4000</a:t>
                      </a:r>
                    </a:p>
                  </a:txBody>
                  <a:tcPr marL="47625" marR="47625" marT="47625" marB="47625" anchor="ctr"/>
                </a:tc>
                <a:tc>
                  <a:txBody>
                    <a:bodyPr/>
                    <a:lstStyle/>
                    <a:p>
                      <a:pPr algn="l" fontAlgn="base"/>
                      <a:r>
                        <a:rPr lang="uk-UA" dirty="0" err="1">
                          <a:effectLst/>
                          <a:latin typeface="Arial" pitchFamily="34" charset="0"/>
                          <a:cs typeface="Arial" pitchFamily="34" charset="0"/>
                        </a:rPr>
                        <a:t>отсутствует</a:t>
                      </a:r>
                      <a:endParaRPr lang="uk-UA" dirty="0">
                        <a:effectLst/>
                        <a:latin typeface="Arial" pitchFamily="34" charset="0"/>
                        <a:cs typeface="Arial" pitchFamily="34" charset="0"/>
                      </a:endParaRPr>
                    </a:p>
                  </a:txBody>
                  <a:tcPr marL="47625" marR="47625" marT="47625" marB="47625" anchor="ctr"/>
                </a:tc>
                <a:extLst>
                  <a:ext uri="{0D108BD9-81ED-4DB2-BD59-A6C34878D82A}">
                    <a16:rowId xmlns:a16="http://schemas.microsoft.com/office/drawing/2014/main" val="10001"/>
                  </a:ext>
                </a:extLst>
              </a:tr>
              <a:tr h="0">
                <a:tc>
                  <a:txBody>
                    <a:bodyPr/>
                    <a:lstStyle/>
                    <a:p>
                      <a:pPr algn="l" fontAlgn="base"/>
                      <a:r>
                        <a:rPr lang="uk-UA" dirty="0" err="1">
                          <a:effectLst/>
                          <a:latin typeface="Arial" pitchFamily="34" charset="0"/>
                          <a:cs typeface="Arial" pitchFamily="34" charset="0"/>
                        </a:rPr>
                        <a:t>Барбитал-натрію</a:t>
                      </a:r>
                      <a:endParaRPr lang="uk-UA" dirty="0">
                        <a:effectLst/>
                        <a:latin typeface="Arial" pitchFamily="34" charset="0"/>
                        <a:cs typeface="Arial" pitchFamily="34" charset="0"/>
                      </a:endParaRPr>
                    </a:p>
                  </a:txBody>
                  <a:tcPr marL="47625" marR="47625" marT="47625" marB="47625" anchor="ctr"/>
                </a:tc>
                <a:tc>
                  <a:txBody>
                    <a:bodyPr/>
                    <a:lstStyle/>
                    <a:p>
                      <a:pPr algn="l" fontAlgn="base"/>
                      <a:r>
                        <a:rPr lang="uk-UA" dirty="0">
                          <a:effectLst/>
                          <a:latin typeface="Arial" pitchFamily="34" charset="0"/>
                          <a:cs typeface="Arial" pitchFamily="34" charset="0"/>
                        </a:rPr>
                        <a:t>ПЕГ 4000</a:t>
                      </a:r>
                    </a:p>
                  </a:txBody>
                  <a:tcPr marL="47625" marR="47625" marT="47625" marB="47625" anchor="ctr"/>
                </a:tc>
                <a:tc>
                  <a:txBody>
                    <a:bodyPr/>
                    <a:lstStyle/>
                    <a:p>
                      <a:pPr algn="l" fontAlgn="base"/>
                      <a:r>
                        <a:rPr lang="uk-UA" dirty="0" err="1">
                          <a:effectLst/>
                          <a:latin typeface="Arial" pitchFamily="34" charset="0"/>
                          <a:cs typeface="Arial" pitchFamily="34" charset="0"/>
                        </a:rPr>
                        <a:t>присутствует</a:t>
                      </a:r>
                      <a:endParaRPr lang="uk-UA" dirty="0">
                        <a:effectLst/>
                        <a:latin typeface="Arial" pitchFamily="34" charset="0"/>
                        <a:cs typeface="Arial" pitchFamily="34" charset="0"/>
                      </a:endParaRPr>
                    </a:p>
                  </a:txBody>
                  <a:tcPr marL="47625" marR="47625" marT="47625" marB="47625" anchor="ctr"/>
                </a:tc>
                <a:extLst>
                  <a:ext uri="{0D108BD9-81ED-4DB2-BD59-A6C34878D82A}">
                    <a16:rowId xmlns:a16="http://schemas.microsoft.com/office/drawing/2014/main" val="10002"/>
                  </a:ext>
                </a:extLst>
              </a:tr>
              <a:tr h="0">
                <a:tc>
                  <a:txBody>
                    <a:bodyPr/>
                    <a:lstStyle/>
                    <a:p>
                      <a:pPr algn="l" fontAlgn="base"/>
                      <a:r>
                        <a:rPr lang="uk-UA" dirty="0" err="1">
                          <a:effectLst/>
                          <a:latin typeface="Arial" pitchFamily="34" charset="0"/>
                          <a:cs typeface="Arial" pitchFamily="34" charset="0"/>
                        </a:rPr>
                        <a:t>Хлорамфеникол</a:t>
                      </a:r>
                      <a:endParaRPr lang="uk-UA" dirty="0">
                        <a:effectLst/>
                        <a:latin typeface="Arial" pitchFamily="34" charset="0"/>
                        <a:cs typeface="Arial" pitchFamily="34" charset="0"/>
                      </a:endParaRPr>
                    </a:p>
                  </a:txBody>
                  <a:tcPr marL="47625" marR="47625" marT="47625" marB="47625" anchor="ctr"/>
                </a:tc>
                <a:tc>
                  <a:txBody>
                    <a:bodyPr/>
                    <a:lstStyle/>
                    <a:p>
                      <a:pPr algn="l" fontAlgn="base"/>
                      <a:r>
                        <a:rPr lang="uk-UA" dirty="0" err="1">
                          <a:effectLst/>
                          <a:latin typeface="Arial" pitchFamily="34" charset="0"/>
                          <a:cs typeface="Arial" pitchFamily="34" charset="0"/>
                        </a:rPr>
                        <a:t>Поливинил-пиролидон</a:t>
                      </a:r>
                      <a:endParaRPr lang="uk-UA" dirty="0">
                        <a:effectLst/>
                        <a:latin typeface="Arial" pitchFamily="34" charset="0"/>
                        <a:cs typeface="Arial" pitchFamily="34" charset="0"/>
                      </a:endParaRPr>
                    </a:p>
                  </a:txBody>
                  <a:tcPr marL="47625" marR="47625" marT="47625" marB="47625" anchor="ctr"/>
                </a:tc>
                <a:tc>
                  <a:txBody>
                    <a:bodyPr/>
                    <a:lstStyle/>
                    <a:p>
                      <a:pPr algn="l" fontAlgn="base"/>
                      <a:r>
                        <a:rPr lang="uk-UA" dirty="0" err="1">
                          <a:effectLst/>
                          <a:latin typeface="Arial" pitchFamily="34" charset="0"/>
                          <a:cs typeface="Arial" pitchFamily="34" charset="0"/>
                        </a:rPr>
                        <a:t>ниже</a:t>
                      </a:r>
                      <a:r>
                        <a:rPr lang="uk-UA" dirty="0">
                          <a:effectLst/>
                          <a:latin typeface="Arial" pitchFamily="34" charset="0"/>
                          <a:cs typeface="Arial" pitchFamily="34" charset="0"/>
                        </a:rPr>
                        <a:t>, </a:t>
                      </a:r>
                      <a:r>
                        <a:rPr lang="uk-UA" dirty="0" err="1">
                          <a:effectLst/>
                          <a:latin typeface="Arial" pitchFamily="34" charset="0"/>
                          <a:cs typeface="Arial" pitchFamily="34" charset="0"/>
                        </a:rPr>
                        <a:t>чем</a:t>
                      </a:r>
                      <a:r>
                        <a:rPr lang="uk-UA" dirty="0">
                          <a:effectLst/>
                          <a:latin typeface="Arial" pitchFamily="34" charset="0"/>
                          <a:cs typeface="Arial" pitchFamily="34" charset="0"/>
                        </a:rPr>
                        <a:t> у </a:t>
                      </a:r>
                      <a:r>
                        <a:rPr lang="uk-UA" dirty="0" err="1">
                          <a:effectLst/>
                          <a:latin typeface="Arial" pitchFamily="34" charset="0"/>
                          <a:cs typeface="Arial" pitchFamily="34" charset="0"/>
                        </a:rPr>
                        <a:t>антибиотиков</a:t>
                      </a:r>
                      <a:endParaRPr lang="uk-UA" dirty="0">
                        <a:effectLst/>
                        <a:latin typeface="Arial" pitchFamily="34" charset="0"/>
                        <a:cs typeface="Arial" pitchFamily="34" charset="0"/>
                      </a:endParaRPr>
                    </a:p>
                  </a:txBody>
                  <a:tcPr marL="47625" marR="47625" marT="47625" marB="47625" anchor="ctr"/>
                </a:tc>
                <a:extLst>
                  <a:ext uri="{0D108BD9-81ED-4DB2-BD59-A6C34878D82A}">
                    <a16:rowId xmlns:a16="http://schemas.microsoft.com/office/drawing/2014/main" val="10003"/>
                  </a:ext>
                </a:extLst>
              </a:tr>
              <a:tr h="0">
                <a:tc>
                  <a:txBody>
                    <a:bodyPr/>
                    <a:lstStyle/>
                    <a:p>
                      <a:pPr algn="l" fontAlgn="base"/>
                      <a:r>
                        <a:rPr lang="uk-UA">
                          <a:effectLst/>
                          <a:latin typeface="Arial" pitchFamily="34" charset="0"/>
                          <a:cs typeface="Arial" pitchFamily="34" charset="0"/>
                        </a:rPr>
                        <a:t>Хлорамфенікол</a:t>
                      </a:r>
                    </a:p>
                  </a:txBody>
                  <a:tcPr marL="47625" marR="47625" marT="47625" marB="47625" anchor="ctr"/>
                </a:tc>
                <a:tc>
                  <a:txBody>
                    <a:bodyPr/>
                    <a:lstStyle/>
                    <a:p>
                      <a:pPr algn="l" fontAlgn="base"/>
                      <a:r>
                        <a:rPr lang="uk-UA" dirty="0">
                          <a:effectLst/>
                          <a:latin typeface="Arial" pitchFamily="34" charset="0"/>
                          <a:cs typeface="Arial" pitchFamily="34" charset="0"/>
                        </a:rPr>
                        <a:t>ПЕГ 400</a:t>
                      </a:r>
                    </a:p>
                  </a:txBody>
                  <a:tcPr marL="47625" marR="47625" marT="47625" marB="47625" anchor="ctr"/>
                </a:tc>
                <a:tc>
                  <a:txBody>
                    <a:bodyPr/>
                    <a:lstStyle/>
                    <a:p>
                      <a:pPr algn="l" fontAlgn="base"/>
                      <a:r>
                        <a:rPr lang="ru-RU" dirty="0">
                          <a:effectLst/>
                          <a:latin typeface="Arial" pitchFamily="34" charset="0"/>
                          <a:cs typeface="Arial" pitchFamily="34" charset="0"/>
                        </a:rPr>
                        <a:t>Выше, чем у других антибиотиков</a:t>
                      </a:r>
                    </a:p>
                  </a:txBody>
                  <a:tcPr marL="47625" marR="47625" marT="47625" marB="47625" anchor="ctr"/>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107755" y="1861306"/>
            <a:ext cx="87664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hangingPunct="0"/>
            <a:r>
              <a:rPr lang="ru-RU" dirty="0">
                <a:solidFill>
                  <a:srgbClr val="000000"/>
                </a:solidFill>
                <a:latin typeface="Arial" pitchFamily="34" charset="0"/>
                <a:cs typeface="Arial" pitchFamily="34" charset="0"/>
              </a:rPr>
              <a:t>Одной из главных задач биофармацевтических исследований является изучение</a:t>
            </a:r>
          </a:p>
          <a:p>
            <a:pPr lvl="0" eaLnBrk="0" hangingPunct="0"/>
            <a:r>
              <a:rPr lang="ru-RU" dirty="0">
                <a:solidFill>
                  <a:srgbClr val="000000"/>
                </a:solidFill>
                <a:latin typeface="Arial" pitchFamily="34" charset="0"/>
                <a:cs typeface="Arial" pitchFamily="34" charset="0"/>
              </a:rPr>
              <a:t>селективного воздействия вспомогательных веществ на модификацию </a:t>
            </a:r>
            <a:r>
              <a:rPr lang="ru-RU" dirty="0" err="1">
                <a:solidFill>
                  <a:srgbClr val="000000"/>
                </a:solidFill>
                <a:latin typeface="Arial" pitchFamily="34" charset="0"/>
                <a:cs typeface="Arial" pitchFamily="34" charset="0"/>
              </a:rPr>
              <a:t>фармако</a:t>
            </a:r>
            <a:r>
              <a:rPr lang="ru-RU" dirty="0">
                <a:solidFill>
                  <a:srgbClr val="000000"/>
                </a:solidFill>
                <a:latin typeface="Arial" pitchFamily="34" charset="0"/>
                <a:cs typeface="Arial" pitchFamily="34" charset="0"/>
              </a:rPr>
              <a:t>-</a:t>
            </a:r>
          </a:p>
          <a:p>
            <a:pPr lvl="0" eaLnBrk="0" hangingPunct="0"/>
            <a:r>
              <a:rPr lang="ru-RU" dirty="0">
                <a:solidFill>
                  <a:srgbClr val="000000"/>
                </a:solidFill>
                <a:latin typeface="Arial" pitchFamily="34" charset="0"/>
                <a:cs typeface="Arial" pitchFamily="34" charset="0"/>
              </a:rPr>
              <a:t>Кинетических показателей ЛП и получения оптимальной лекарственной формы. Научное обоснование рационального использования вспомогательных веществ имеет значение при разработке состава любого лекарства, особенно лекарств для детей и гериатрических больных, прогнозировании их действия и стабильности.</a:t>
            </a:r>
            <a:endParaRPr kumimoji="0" lang="uk-UA"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65824455"/>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21</a:t>
            </a:fld>
            <a:endParaRPr lang="ru-RU" dirty="0">
              <a:solidFill>
                <a:schemeClr val="tx1"/>
              </a:solidFill>
            </a:endParaRPr>
          </a:p>
        </p:txBody>
      </p:sp>
      <p:sp>
        <p:nvSpPr>
          <p:cNvPr id="6" name="Прямоугольник 5"/>
          <p:cNvSpPr/>
          <p:nvPr/>
        </p:nvSpPr>
        <p:spPr>
          <a:xfrm>
            <a:off x="305292" y="1340768"/>
            <a:ext cx="8568952" cy="646331"/>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Другие характеристики химического </a:t>
            </a:r>
          </a:p>
          <a:p>
            <a:pPr algn="ctr"/>
            <a:r>
              <a:rPr lang="ru-RU"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и физического состояния веществ  </a:t>
            </a:r>
          </a:p>
        </p:txBody>
      </p:sp>
      <p:sp>
        <p:nvSpPr>
          <p:cNvPr id="5" name="Прямоугольник 4"/>
          <p:cNvSpPr/>
          <p:nvPr/>
        </p:nvSpPr>
        <p:spPr>
          <a:xfrm>
            <a:off x="17970" y="1952860"/>
            <a:ext cx="8874244" cy="3493264"/>
          </a:xfrm>
          <a:prstGeom prst="rect">
            <a:avLst/>
          </a:prstGeom>
        </p:spPr>
        <p:txBody>
          <a:bodyPr wrap="square">
            <a:spAutoFit/>
          </a:bodyPr>
          <a:lstStyle/>
          <a:p>
            <a:pPr algn="just"/>
            <a:r>
              <a:rPr lang="ru-RU" sz="1700" dirty="0">
                <a:latin typeface="Arial" pitchFamily="34" charset="0"/>
                <a:cs typeface="Arial" pitchFamily="34" charset="0"/>
              </a:rPr>
              <a:t>Под </a:t>
            </a:r>
            <a:r>
              <a:rPr lang="ru-RU" sz="1700" b="1" dirty="0">
                <a:latin typeface="Arial" pitchFamily="34" charset="0"/>
                <a:cs typeface="Arial" pitchFamily="34" charset="0"/>
              </a:rPr>
              <a:t>технологическим процессом </a:t>
            </a:r>
            <a:r>
              <a:rPr lang="ru-RU" sz="1700" dirty="0">
                <a:latin typeface="Arial" pitchFamily="34" charset="0"/>
                <a:cs typeface="Arial" pitchFamily="34" charset="0"/>
              </a:rPr>
              <a:t>понимают целенаправленные производственные действия: технологические приемы и </a:t>
            </a:r>
            <a:r>
              <a:rPr lang="ru-RU" sz="1700" dirty="0" err="1">
                <a:latin typeface="Arial" pitchFamily="34" charset="0"/>
                <a:cs typeface="Arial" pitchFamily="34" charset="0"/>
              </a:rPr>
              <a:t>перколяции</a:t>
            </a:r>
            <a:r>
              <a:rPr lang="ru-RU" sz="1700" dirty="0">
                <a:latin typeface="Arial" pitchFamily="34" charset="0"/>
                <a:cs typeface="Arial" pitchFamily="34" charset="0"/>
              </a:rPr>
              <a:t>, связанные с обработкой (переработкой) исходного сырья (АФИ, вспомогательных веществ, ЛРС), полупродуктов, которые использованы при получении ЛП в определенной лекарственной форме. Б.Ф. требует теоретического обоснования влияния использованных технологических процессов на фармакокинетические и фармакодинамические показатели готового продукта (ЛП). Доказано, что даже самые простые технологические приемы могут существенно влиять на характер действия лекарств. Добавление ВМС в глазные капли меняет их вязкость, адгезивную способность и срок контакта со слизистой оболочкой, в результате чего увеличивается срок их терапевтического действия. Покрытие таблеток, драже, гранул оболочками позволяет избежать раздражающего действия на слизистую оболочку, защитить действующее вещество от деструктивного влияния различных</a:t>
            </a:r>
          </a:p>
        </p:txBody>
      </p:sp>
      <p:pic>
        <p:nvPicPr>
          <p:cNvPr id="18434" name="Picture 2" descr="http://control.dnews.dn.ua/static/images/previews/51/5144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341" y="5445223"/>
            <a:ext cx="3419873" cy="1347653"/>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6470" y="5288340"/>
            <a:ext cx="5346320" cy="1569660"/>
          </a:xfrm>
          <a:prstGeom prst="rect">
            <a:avLst/>
          </a:prstGeom>
        </p:spPr>
        <p:txBody>
          <a:bodyPr wrap="square">
            <a:spAutoFit/>
          </a:bodyPr>
          <a:lstStyle/>
          <a:p>
            <a:pPr algn="just"/>
            <a:r>
              <a:rPr lang="ru-RU" sz="1600" dirty="0">
                <a:latin typeface="Arial" pitchFamily="34" charset="0"/>
                <a:cs typeface="Arial" pitchFamily="34" charset="0"/>
              </a:rPr>
              <a:t>факторов внешней среды, или локализовать ее место высвобождения и создать более высокую концентрацию в желудке или кишечнике, что имеет определенное значение при применении слабительных, глистогонных и других ЛП, или получить лекарства пролонгированного действия.</a:t>
            </a:r>
            <a:endParaRPr lang="uk-UA" sz="1600" dirty="0">
              <a:latin typeface="Arial" pitchFamily="34" charset="0"/>
              <a:cs typeface="Arial" pitchFamily="34" charset="0"/>
            </a:endParaRPr>
          </a:p>
        </p:txBody>
      </p:sp>
    </p:spTree>
    <p:extLst>
      <p:ext uri="{BB962C8B-B14F-4D97-AF65-F5344CB8AC3E}">
        <p14:creationId xmlns:p14="http://schemas.microsoft.com/office/powerpoint/2010/main" val="519583779"/>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4. </a:t>
            </a:r>
            <a:r>
              <a:rPr lang="ru-RU" sz="2800" dirty="0">
                <a:latin typeface="Arial" pitchFamily="34" charset="0"/>
                <a:cs typeface="Arial" pitchFamily="34" charset="0"/>
              </a:rPr>
              <a:t>Химическое и физическое состояние веществ</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22</a:t>
            </a:fld>
            <a:endParaRPr lang="ru-RU" dirty="0">
              <a:solidFill>
                <a:schemeClr val="tx1"/>
              </a:solidFill>
            </a:endParaRPr>
          </a:p>
        </p:txBody>
      </p:sp>
      <p:sp>
        <p:nvSpPr>
          <p:cNvPr id="6" name="Прямоугольник 5"/>
          <p:cNvSpPr/>
          <p:nvPr/>
        </p:nvSpPr>
        <p:spPr>
          <a:xfrm>
            <a:off x="36601" y="1432521"/>
            <a:ext cx="9140832" cy="338554"/>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1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Другие характеристики химического и физического состояния веществ  </a:t>
            </a:r>
          </a:p>
        </p:txBody>
      </p:sp>
      <p:sp>
        <p:nvSpPr>
          <p:cNvPr id="3" name="Прямоугольник 2"/>
          <p:cNvSpPr/>
          <p:nvPr/>
        </p:nvSpPr>
        <p:spPr>
          <a:xfrm>
            <a:off x="33433" y="1753887"/>
            <a:ext cx="9144000" cy="3139321"/>
          </a:xfrm>
          <a:prstGeom prst="rect">
            <a:avLst/>
          </a:prstGeom>
        </p:spPr>
        <p:txBody>
          <a:bodyPr wrap="square">
            <a:spAutoFit/>
          </a:bodyPr>
          <a:lstStyle/>
          <a:p>
            <a:r>
              <a:rPr lang="ru-RU" dirty="0">
                <a:latin typeface="Arial" pitchFamily="34" charset="0"/>
                <a:cs typeface="Arial" pitchFamily="34" charset="0"/>
              </a:rPr>
              <a:t>Ранее </a:t>
            </a:r>
            <a:r>
              <a:rPr lang="ru-RU" b="1" dirty="0">
                <a:latin typeface="Arial" pitchFamily="34" charset="0"/>
                <a:cs typeface="Arial" pitchFamily="34" charset="0"/>
              </a:rPr>
              <a:t>лекарственная форма </a:t>
            </a:r>
            <a:r>
              <a:rPr lang="ru-RU" dirty="0">
                <a:latin typeface="Arial" pitchFamily="34" charset="0"/>
                <a:cs typeface="Arial" pitchFamily="34" charset="0"/>
              </a:rPr>
              <a:t>характеризовала основные показатели (стабиль-</a:t>
            </a:r>
            <a:r>
              <a:rPr lang="ru-RU" dirty="0" err="1">
                <a:latin typeface="Arial" pitchFamily="34" charset="0"/>
                <a:cs typeface="Arial" pitchFamily="34" charset="0"/>
              </a:rPr>
              <a:t>ность</a:t>
            </a:r>
            <a:r>
              <a:rPr lang="ru-RU" dirty="0">
                <a:latin typeface="Arial" pitchFamily="34" charset="0"/>
                <a:cs typeface="Arial" pitchFamily="34" charset="0"/>
              </a:rPr>
              <a:t>, тождество и количество субстанции в ЛП) официальной спецификации, а также удобство применения лекарств, точность дозирования, внешний вид, запах, вкус, экономичность (комплектность, условия транспортировки, хранения) и др. Сегодня, не отвергая указанных характеристик, лекарственная форма имеет новое толкование как </a:t>
            </a:r>
            <a:r>
              <a:rPr lang="ru-RU" u="sng" dirty="0">
                <a:latin typeface="Arial" pitchFamily="34" charset="0"/>
                <a:cs typeface="Arial" pitchFamily="34" charset="0"/>
              </a:rPr>
              <a:t>фактор, который обеспечивает удобство применения и хранения ЛП, обеспечивает его оптимальный терапевтический эффект при минимальной токсичности, а также оптимальные условия для высвобождения с последующим всасыванием действующего вещества</a:t>
            </a:r>
            <a:r>
              <a:rPr lang="ru-RU" dirty="0">
                <a:latin typeface="Arial" pitchFamily="34" charset="0"/>
                <a:cs typeface="Arial" pitchFamily="34" charset="0"/>
              </a:rPr>
              <a:t>. На сегодня известны случаи, когда только вид оптимальной лекарственной формы позволяет обеспечить желаемый результат и избежать нежелательного побочного действия ЛП.</a:t>
            </a:r>
            <a:endParaRPr lang="uk-UA" dirty="0">
              <a:latin typeface="Arial" pitchFamily="34" charset="0"/>
              <a:cs typeface="Arial" pitchFamily="34" charset="0"/>
            </a:endParaRPr>
          </a:p>
        </p:txBody>
      </p:sp>
      <p:pic>
        <p:nvPicPr>
          <p:cNvPr id="19458" name="Picture 2" descr="http://sam-celitel.ru/_nw/65/0892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1" y="4869159"/>
            <a:ext cx="3264297" cy="18024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0" name="Picture 4" descr="http://uvt.kh.ua/upload/iblock/661/%D1%80%D0%B8%D0%BD%D0%B3%D0%B5%D1%80%D0%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4616208"/>
            <a:ext cx="1948501" cy="2241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2" name="Picture 6" descr="http://uplady.ru/wp-content/uploads/2015/06/kakuyu-maz-priobresti.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893208"/>
            <a:ext cx="2808312" cy="18081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464" name="Picture 8" descr="http://avufa.ru/wp-content/uploads/2015/02/%D1%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893209"/>
            <a:ext cx="2857500" cy="1870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77618"/>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uk-UA" dirty="0"/>
              <a:t>Литература</a:t>
            </a:r>
            <a:endParaRPr lang="ru-RU" dirty="0"/>
          </a:p>
        </p:txBody>
      </p:sp>
      <p:sp>
        <p:nvSpPr>
          <p:cNvPr id="4" name="Rectangle 3"/>
          <p:cNvSpPr>
            <a:spLocks noGrp="1" noChangeArrowheads="1"/>
          </p:cNvSpPr>
          <p:nvPr>
            <p:ph idx="1"/>
          </p:nvPr>
        </p:nvSpPr>
        <p:spPr>
          <a:xfrm>
            <a:off x="107950" y="1341438"/>
            <a:ext cx="8785225" cy="5400675"/>
          </a:xfrm>
        </p:spPr>
        <p:txBody>
          <a:bodyPr/>
          <a:lstStyle/>
          <a:p>
            <a:pPr marL="269875" indent="-269875">
              <a:lnSpc>
                <a:spcPct val="80000"/>
              </a:lnSpc>
              <a:buFont typeface="Wingdings" panose="05000000000000000000" pitchFamily="2" charset="2"/>
              <a:buAutoNum type="arabicPeriod"/>
            </a:pPr>
            <a:r>
              <a:rPr lang="ru-RU" sz="1200" b="1" dirty="0" err="1">
                <a:latin typeface="Arial" panose="020B0604020202020204" pitchFamily="34" charset="0"/>
                <a:cs typeface="Arial" panose="020B0604020202020204" pitchFamily="34" charset="0"/>
              </a:rPr>
              <a:t>Биофармация</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Учеб. для студ. </a:t>
            </a:r>
            <a:r>
              <a:rPr lang="ru-RU" sz="1200" dirty="0" err="1">
                <a:latin typeface="Arial" panose="020B0604020202020204" pitchFamily="34" charset="0"/>
                <a:cs typeface="Arial" panose="020B0604020202020204" pitchFamily="34" charset="0"/>
              </a:rPr>
              <a:t>фармац</a:t>
            </a:r>
            <a:r>
              <a:rPr lang="ru-RU" sz="1200" dirty="0">
                <a:latin typeface="Arial" panose="020B0604020202020204" pitchFamily="34" charset="0"/>
                <a:cs typeface="Arial" panose="020B0604020202020204" pitchFamily="34" charset="0"/>
              </a:rPr>
              <a:t>. вузов и фак. / А. И. Тихонов, Т. Г. Ярных, А. И. </a:t>
            </a:r>
            <a:r>
              <a:rPr lang="ru-RU" sz="1200" dirty="0" err="1">
                <a:latin typeface="Arial" panose="020B0604020202020204" pitchFamily="34" charset="0"/>
                <a:cs typeface="Arial" panose="020B0604020202020204" pitchFamily="34" charset="0"/>
              </a:rPr>
              <a:t>Зупанец</a:t>
            </a:r>
            <a:r>
              <a:rPr lang="ru-RU" sz="1200" dirty="0">
                <a:latin typeface="Arial" panose="020B0604020202020204" pitchFamily="34" charset="0"/>
                <a:cs typeface="Arial" panose="020B0604020202020204" pitchFamily="34" charset="0"/>
              </a:rPr>
              <a:t>, О. С. </a:t>
            </a:r>
            <a:r>
              <a:rPr lang="ru-RU" sz="1200" dirty="0" err="1">
                <a:latin typeface="Arial" panose="020B0604020202020204" pitchFamily="34" charset="0"/>
                <a:cs typeface="Arial" panose="020B0604020202020204" pitchFamily="34" charset="0"/>
              </a:rPr>
              <a:t>Данькевич</a:t>
            </a:r>
            <a:r>
              <a:rPr lang="ru-RU"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ru-RU" sz="1200" dirty="0">
                <a:latin typeface="Arial" panose="020B0604020202020204" pitchFamily="34" charset="0"/>
                <a:cs typeface="Arial" panose="020B0604020202020204" pitchFamily="34" charset="0"/>
              </a:rPr>
              <a:t>Е. Е. </a:t>
            </a:r>
            <a:r>
              <a:rPr lang="ru-RU" sz="1200">
                <a:latin typeface="Arial" panose="020B0604020202020204" pitchFamily="34" charset="0"/>
                <a:cs typeface="Arial" panose="020B0604020202020204" pitchFamily="34" charset="0"/>
              </a:rPr>
              <a:t>Богуцкая</a:t>
            </a:r>
            <a:r>
              <a:rPr lang="ru-RU" sz="1200" dirty="0">
                <a:latin typeface="Arial" panose="020B0604020202020204" pitchFamily="34" charset="0"/>
                <a:cs typeface="Arial" panose="020B0604020202020204" pitchFamily="34" charset="0"/>
              </a:rPr>
              <a:t>, Н. В. Бездетко, Ю. Н. Азаренко; Под ред. А.И. Тихонова. – Х.: Изд-во НФаУ; Золотые страницы, 2003. – 240 с.</a:t>
            </a:r>
            <a:endParaRPr lang="uk-UA"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en-US" altLang="uk-UA" sz="1200" b="1" dirty="0">
                <a:latin typeface="Arial" panose="020B0604020202020204" pitchFamily="34" charset="0"/>
                <a:cs typeface="Arial" panose="020B0604020202020204" pitchFamily="34" charset="0"/>
              </a:rPr>
              <a:t>Biopharmaceutics</a:t>
            </a:r>
            <a:r>
              <a:rPr lang="uk-UA" altLang="uk-UA" sz="1200" b="1" dirty="0">
                <a:latin typeface="Arial" panose="020B0604020202020204" pitchFamily="34" charset="0"/>
                <a:cs typeface="Arial" panose="020B0604020202020204" pitchFamily="34" charset="0"/>
              </a:rPr>
              <a:t>.</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Lectures for English students of the </a:t>
            </a:r>
            <a:r>
              <a:rPr lang="en-US" altLang="uk-UA" sz="1200" dirty="0" err="1">
                <a:latin typeface="Arial" panose="020B0604020202020204" pitchFamily="34" charset="0"/>
                <a:cs typeface="Arial" panose="020B0604020202020204" pitchFamily="34" charset="0"/>
              </a:rPr>
              <a:t>speciality</a:t>
            </a:r>
            <a:r>
              <a:rPr lang="en-US" altLang="uk-UA" sz="1200" dirty="0">
                <a:latin typeface="Arial" panose="020B0604020202020204" pitchFamily="34" charset="0"/>
                <a:cs typeface="Arial" panose="020B0604020202020204" pitchFamily="34" charset="0"/>
              </a:rPr>
              <a:t> «Pharmacy»: a handbook for the out-of-class work of students / 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I</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Tikhonov</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T</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G</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Yarnykh</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B</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Yuryeva</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L</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N</a:t>
            </a:r>
            <a:r>
              <a:rPr lang="uk-UA"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Podorozhna</a:t>
            </a:r>
            <a:r>
              <a:rPr lang="uk-UA" altLang="uk-UA" sz="1200" dirty="0">
                <a:latin typeface="Arial" panose="020B0604020202020204" pitchFamily="34" charset="0"/>
                <a:cs typeface="Arial" panose="020B0604020202020204" pitchFamily="34" charset="0"/>
              </a:rPr>
              <a:t>, </a:t>
            </a:r>
            <a:r>
              <a:rPr lang="en-US" altLang="uk-UA" sz="1200" dirty="0">
                <a:latin typeface="Arial" panose="020B0604020202020204" pitchFamily="34" charset="0"/>
                <a:cs typeface="Arial" panose="020B0604020202020204" pitchFamily="34" charset="0"/>
              </a:rPr>
              <a:t>S</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S</a:t>
            </a:r>
            <a:r>
              <a:rPr lang="uk-UA"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Zuykina</a:t>
            </a:r>
            <a:r>
              <a:rPr lang="en-US" altLang="uk-UA" sz="1200" dirty="0">
                <a:latin typeface="Arial" panose="020B0604020202020204" pitchFamily="34" charset="0"/>
                <a:cs typeface="Arial" panose="020B0604020202020204" pitchFamily="34" charset="0"/>
              </a:rPr>
              <a:t>; Edited by A</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I</a:t>
            </a:r>
            <a:r>
              <a:rPr lang="uk-UA" altLang="uk-UA" sz="1200" dirty="0">
                <a:latin typeface="Arial" panose="020B0604020202020204" pitchFamily="34" charset="0"/>
                <a:cs typeface="Arial" panose="020B0604020202020204" pitchFamily="34" charset="0"/>
              </a:rPr>
              <a:t>.</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Tikhonov</a:t>
            </a:r>
            <a:r>
              <a:rPr lang="en-US" altLang="uk-UA" sz="1200" dirty="0">
                <a:latin typeface="Arial" panose="020B0604020202020204" pitchFamily="34" charset="0"/>
                <a:cs typeface="Arial" panose="020B0604020202020204" pitchFamily="34" charset="0"/>
              </a:rPr>
              <a:t>. – </a:t>
            </a:r>
            <a:r>
              <a:rPr lang="en-US" altLang="uk-UA" sz="1200" dirty="0" err="1">
                <a:latin typeface="Arial" panose="020B0604020202020204" pitchFamily="34" charset="0"/>
                <a:cs typeface="Arial" panose="020B0604020202020204" pitchFamily="34" charset="0"/>
              </a:rPr>
              <a:t>Kharkiv</a:t>
            </a:r>
            <a:r>
              <a:rPr lang="en-US" altLang="uk-UA" sz="1200" dirty="0">
                <a:latin typeface="Arial" panose="020B0604020202020204" pitchFamily="34" charset="0"/>
                <a:cs typeface="Arial" panose="020B0604020202020204" pitchFamily="34" charset="0"/>
              </a:rPr>
              <a:t>: </a:t>
            </a:r>
            <a:r>
              <a:rPr lang="en-US" altLang="uk-UA" sz="1200" dirty="0" err="1">
                <a:latin typeface="Arial" panose="020B0604020202020204" pitchFamily="34" charset="0"/>
                <a:cs typeface="Arial" panose="020B0604020202020204" pitchFamily="34" charset="0"/>
              </a:rPr>
              <a:t>NUPh</a:t>
            </a:r>
            <a:r>
              <a:rPr lang="en-US" altLang="uk-UA" sz="1200" dirty="0">
                <a:latin typeface="Arial" panose="020B0604020202020204" pitchFamily="34" charset="0"/>
                <a:cs typeface="Arial" panose="020B0604020202020204" pitchFamily="34" charset="0"/>
              </a:rPr>
              <a:t>; Original, 2011. – 140 p.</a:t>
            </a:r>
            <a:endParaRPr lang="uk-UA"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Современное состояние и перспективы развития </a:t>
            </a:r>
            <a:r>
              <a:rPr lang="ru-RU" altLang="uk-UA" sz="1200" dirty="0" err="1">
                <a:latin typeface="Arial" panose="020B0604020202020204" pitchFamily="34" charset="0"/>
                <a:cs typeface="Arial" panose="020B0604020202020204" pitchFamily="34" charset="0"/>
              </a:rPr>
              <a:t>биофармации</a:t>
            </a:r>
            <a:r>
              <a:rPr lang="ru-RU" altLang="uk-UA" sz="1200" dirty="0">
                <a:latin typeface="Arial" panose="020B0604020202020204" pitchFamily="34" charset="0"/>
                <a:cs typeface="Arial" panose="020B0604020202020204" pitchFamily="34" charset="0"/>
              </a:rPr>
              <a:t>.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2006. – 32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Влияние фармацевтических факторов на терапевтическую эффективность лекарственных препаратов.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2007; Ч. 1 – 32 с.; Ч. 2 – 32 с.</a:t>
            </a:r>
          </a:p>
          <a:p>
            <a:pPr marL="269875" indent="-269875">
              <a:lnSpc>
                <a:spcPct val="80000"/>
              </a:lnSpc>
              <a:buFont typeface="Wingdings" panose="05000000000000000000" pitchFamily="2" charset="2"/>
              <a:buAutoNum type="arabicPeriod"/>
            </a:pPr>
            <a:r>
              <a:rPr lang="ru-RU" altLang="uk-UA" sz="1200" dirty="0" err="1">
                <a:latin typeface="Arial" panose="020B0604020202020204" pitchFamily="34" charset="0"/>
                <a:cs typeface="Arial" panose="020B0604020202020204" pitchFamily="34" charset="0"/>
              </a:rPr>
              <a:t>Фармако</a:t>
            </a:r>
            <a:r>
              <a:rPr lang="ru-RU" altLang="uk-UA" sz="1200" dirty="0">
                <a:latin typeface="Arial" panose="020B0604020202020204" pitchFamily="34" charset="0"/>
                <a:cs typeface="Arial" panose="020B0604020202020204" pitchFamily="34" charset="0"/>
              </a:rPr>
              <a:t>-технологические методы оценки </a:t>
            </a:r>
            <a:r>
              <a:rPr lang="ru-RU" altLang="uk-UA" sz="1200" dirty="0" err="1">
                <a:latin typeface="Arial" panose="020B0604020202020204" pitchFamily="34" charset="0"/>
                <a:cs typeface="Arial" panose="020B0604020202020204" pitchFamily="34" charset="0"/>
              </a:rPr>
              <a:t>распадаемости</a:t>
            </a:r>
            <a:r>
              <a:rPr lang="ru-RU" altLang="uk-UA" sz="1200" dirty="0">
                <a:latin typeface="Arial" panose="020B0604020202020204" pitchFamily="34" charset="0"/>
                <a:cs typeface="Arial" panose="020B0604020202020204" pitchFamily="34" charset="0"/>
              </a:rPr>
              <a:t>, растворения и высвобождения лекарственных веществ из лекарственных препаратов. Лекция для студентов специальностей «Фармация» 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Богуцкая</a:t>
            </a:r>
            <a:r>
              <a:rPr lang="ru-RU" altLang="uk-UA" sz="1200" dirty="0">
                <a:latin typeface="Arial" panose="020B0604020202020204" pitchFamily="34" charset="0"/>
                <a:cs typeface="Arial" panose="020B0604020202020204" pitchFamily="34" charset="0"/>
              </a:rPr>
              <a:t> Е.Е., Азаренко Ю.Н. – Х.: Изд-во НФАУ, 2006. – 44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Биологическая доступность лекарственных препаратов и методы ее определения.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32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Биоэквивалентность. Ее роль в оценке качества лекарственных средств. Бренды. </a:t>
            </a:r>
            <a:r>
              <a:rPr lang="ru-RU" altLang="uk-UA" sz="1200" dirty="0" err="1">
                <a:latin typeface="Arial" panose="020B0604020202020204" pitchFamily="34" charset="0"/>
                <a:cs typeface="Arial" panose="020B0604020202020204" pitchFamily="34" charset="0"/>
              </a:rPr>
              <a:t>Генерики</a:t>
            </a:r>
            <a:r>
              <a:rPr lang="ru-RU" altLang="uk-UA" sz="1200" dirty="0">
                <a:latin typeface="Arial" panose="020B0604020202020204" pitchFamily="34" charset="0"/>
                <a:cs typeface="Arial" panose="020B0604020202020204" pitchFamily="34" charset="0"/>
              </a:rPr>
              <a:t>.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36 с.</a:t>
            </a:r>
          </a:p>
          <a:p>
            <a:pPr marL="269875" indent="-269875">
              <a:lnSpc>
                <a:spcPct val="80000"/>
              </a:lnSpc>
              <a:buFont typeface="Wingdings" panose="05000000000000000000" pitchFamily="2" charset="2"/>
              <a:buAutoNum type="arabicPeriod"/>
            </a:pPr>
            <a:r>
              <a:rPr lang="ru-RU" altLang="uk-UA" sz="1200" dirty="0">
                <a:latin typeface="Arial" panose="020B0604020202020204" pitchFamily="34" charset="0"/>
                <a:cs typeface="Arial" panose="020B0604020202020204" pitchFamily="34" charset="0"/>
              </a:rPr>
              <a:t>Роль </a:t>
            </a:r>
            <a:r>
              <a:rPr lang="ru-RU" altLang="uk-UA" sz="1200" dirty="0" err="1">
                <a:latin typeface="Arial" panose="020B0604020202020204" pitchFamily="34" charset="0"/>
                <a:cs typeface="Arial" panose="020B0604020202020204" pitchFamily="34" charset="0"/>
              </a:rPr>
              <a:t>биофармации</a:t>
            </a:r>
            <a:r>
              <a:rPr lang="ru-RU" altLang="uk-UA" sz="1200" dirty="0">
                <a:latin typeface="Arial" panose="020B0604020202020204" pitchFamily="34" charset="0"/>
                <a:cs typeface="Arial" panose="020B0604020202020204" pitchFamily="34" charset="0"/>
              </a:rPr>
              <a:t> в разработке лекарственных препаратов. Современные требования к оценке качества лекарственных препаратов. Лекция для студентов специальности «Клиническая фармация»: Учеб. </a:t>
            </a:r>
            <a:r>
              <a:rPr lang="ru-RU" altLang="uk-UA" sz="1200" dirty="0" err="1">
                <a:latin typeface="Arial" panose="020B0604020202020204" pitchFamily="34" charset="0"/>
                <a:cs typeface="Arial" panose="020B0604020202020204" pitchFamily="34" charset="0"/>
              </a:rPr>
              <a:t>пособ</a:t>
            </a:r>
            <a:r>
              <a:rPr lang="ru-RU" altLang="uk-UA" sz="1200" dirty="0">
                <a:latin typeface="Arial" panose="020B0604020202020204" pitchFamily="34" charset="0"/>
                <a:cs typeface="Arial" panose="020B0604020202020204" pitchFamily="34" charset="0"/>
              </a:rPr>
              <a:t>. для </a:t>
            </a:r>
            <a:r>
              <a:rPr lang="ru-RU" altLang="uk-UA" sz="1200" dirty="0" err="1">
                <a:latin typeface="Arial" panose="020B0604020202020204" pitchFamily="34" charset="0"/>
                <a:cs typeface="Arial" panose="020B0604020202020204" pitchFamily="34" charset="0"/>
              </a:rPr>
              <a:t>внеаудит</a:t>
            </a:r>
            <a:r>
              <a:rPr lang="ru-RU" altLang="uk-UA" sz="1200" dirty="0">
                <a:latin typeface="Arial" panose="020B0604020202020204" pitchFamily="34" charset="0"/>
                <a:cs typeface="Arial" panose="020B0604020202020204" pitchFamily="34" charset="0"/>
              </a:rPr>
              <a:t>. работы студ. / Тихонов А.И., Ярных Т.Г., </a:t>
            </a:r>
            <a:r>
              <a:rPr lang="ru-RU" altLang="uk-UA" sz="1200" dirty="0" err="1">
                <a:latin typeface="Arial" panose="020B0604020202020204" pitchFamily="34" charset="0"/>
                <a:cs typeface="Arial" panose="020B0604020202020204" pitchFamily="34" charset="0"/>
              </a:rPr>
              <a:t>Чушенко</a:t>
            </a:r>
            <a:r>
              <a:rPr lang="ru-RU" altLang="uk-UA" sz="1200" dirty="0">
                <a:latin typeface="Arial" panose="020B0604020202020204" pitchFamily="34" charset="0"/>
                <a:cs typeface="Arial" panose="020B0604020202020204" pitchFamily="34" charset="0"/>
              </a:rPr>
              <a:t> В.Н., Азаренко Ю.Н. – Х.: Изд-во НФАУ, 2008. – 40 с.</a:t>
            </a: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Перцев</a:t>
            </a:r>
            <a:r>
              <a:rPr lang="uk-UA" altLang="uk-UA" sz="1200" dirty="0">
                <a:latin typeface="Arial" panose="020B0604020202020204" pitchFamily="34" charset="0"/>
                <a:cs typeface="Arial" panose="020B0604020202020204" pitchFamily="34" charset="0"/>
              </a:rPr>
              <a:t> І.М., </a:t>
            </a:r>
            <a:r>
              <a:rPr lang="uk-UA" altLang="uk-UA" sz="1200" dirty="0" err="1">
                <a:latin typeface="Arial" panose="020B0604020202020204" pitchFamily="34" charset="0"/>
                <a:cs typeface="Arial" panose="020B0604020202020204" pitchFamily="34" charset="0"/>
              </a:rPr>
              <a:t>Пімінов</a:t>
            </a:r>
            <a:r>
              <a:rPr lang="uk-UA" alt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endParaRPr lang="ru-RU" altLang="uk-UA" sz="1200" dirty="0">
              <a:latin typeface="Arial" panose="020B0604020202020204" pitchFamily="34" charset="0"/>
              <a:cs typeface="Arial" panose="020B0604020202020204" pitchFamily="34" charset="0"/>
            </a:endParaRP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Перцев</a:t>
            </a:r>
            <a:r>
              <a:rPr lang="uk-UA" altLang="uk-UA" sz="1200" dirty="0">
                <a:latin typeface="Arial" panose="020B0604020202020204" pitchFamily="34" charset="0"/>
                <a:cs typeface="Arial" panose="020B0604020202020204" pitchFamily="34" charset="0"/>
              </a:rPr>
              <a:t> І.М., </a:t>
            </a:r>
            <a:r>
              <a:rPr lang="uk-UA" altLang="uk-UA" sz="1200" dirty="0" err="1">
                <a:latin typeface="Arial" panose="020B0604020202020204" pitchFamily="34" charset="0"/>
                <a:cs typeface="Arial" panose="020B0604020202020204" pitchFamily="34" charset="0"/>
              </a:rPr>
              <a:t>Пімінов</a:t>
            </a:r>
            <a:r>
              <a:rPr lang="uk-UA" altLang="uk-UA" sz="1200" dirty="0">
                <a:latin typeface="Arial" panose="020B0604020202020204" pitchFamily="34" charset="0"/>
                <a:cs typeface="Arial" panose="020B0604020202020204" pitchFamily="34" charset="0"/>
              </a:rPr>
              <a:t> О.Х., Слободянюк М.М. та ін. Фармацевтичні та медико-біологічні аспекти ліків. Навчальний посібник / За ред. І.М. Перцева / Видання друге, перероблене та доповнене. – Вінниця: НОВА КНИГА, 2007. – 728 с.</a:t>
            </a:r>
          </a:p>
          <a:p>
            <a:pPr marL="269875" indent="-269875">
              <a:lnSpc>
                <a:spcPct val="80000"/>
              </a:lnSpc>
              <a:buFont typeface="Wingdings" panose="05000000000000000000" pitchFamily="2" charset="2"/>
              <a:buAutoNum type="arabicPeriod"/>
            </a:pPr>
            <a:r>
              <a:rPr lang="ru-RU" altLang="uk-UA" sz="1200" dirty="0" err="1">
                <a:latin typeface="Arial" panose="020B0604020202020204" pitchFamily="34" charset="0"/>
                <a:cs typeface="Arial" panose="020B0604020202020204" pitchFamily="34" charset="0"/>
              </a:rPr>
              <a:t>Тенцова</a:t>
            </a:r>
            <a:r>
              <a:rPr lang="ru-RU" altLang="uk-UA" sz="1200" dirty="0">
                <a:latin typeface="Arial" panose="020B0604020202020204" pitchFamily="34" charset="0"/>
                <a:cs typeface="Arial" panose="020B0604020202020204" pitchFamily="34" charset="0"/>
              </a:rPr>
              <a:t> А.И., </a:t>
            </a:r>
            <a:r>
              <a:rPr lang="ru-RU" altLang="uk-UA" sz="1200" dirty="0" err="1">
                <a:latin typeface="Arial" panose="020B0604020202020204" pitchFamily="34" charset="0"/>
                <a:cs typeface="Arial" panose="020B0604020202020204" pitchFamily="34" charset="0"/>
              </a:rPr>
              <a:t>Ажгихин</a:t>
            </a:r>
            <a:r>
              <a:rPr lang="ru-RU" altLang="uk-UA" sz="1200" dirty="0">
                <a:latin typeface="Arial" panose="020B0604020202020204" pitchFamily="34" charset="0"/>
                <a:cs typeface="Arial" panose="020B0604020202020204" pitchFamily="34" charset="0"/>
              </a:rPr>
              <a:t> И.С. Лекарственная форма и терапевтическая эффективность лекарств (Введение в </a:t>
            </a:r>
            <a:r>
              <a:rPr lang="ru-RU" altLang="uk-UA" sz="1200" dirty="0" err="1">
                <a:latin typeface="Arial" panose="020B0604020202020204" pitchFamily="34" charset="0"/>
                <a:cs typeface="Arial" panose="020B0604020202020204" pitchFamily="34" charset="0"/>
              </a:rPr>
              <a:t>биофармацию</a:t>
            </a:r>
            <a:r>
              <a:rPr lang="ru-RU" altLang="uk-UA" sz="1200" dirty="0">
                <a:latin typeface="Arial" panose="020B0604020202020204" pitchFamily="34" charset="0"/>
                <a:cs typeface="Arial" panose="020B0604020202020204" pitchFamily="34" charset="0"/>
              </a:rPr>
              <a:t>). </a:t>
            </a:r>
            <a:r>
              <a:rPr lang="uk-UA" altLang="uk-UA" sz="1200" dirty="0">
                <a:latin typeface="Arial" panose="020B0604020202020204" pitchFamily="34" charset="0"/>
                <a:cs typeface="Arial" panose="020B0604020202020204" pitchFamily="34" charset="0"/>
              </a:rPr>
              <a:t>– М.: Медицина, 1974. – 334 с.</a:t>
            </a:r>
          </a:p>
          <a:p>
            <a:pPr marL="269875" indent="-269875">
              <a:lnSpc>
                <a:spcPct val="80000"/>
              </a:lnSpc>
              <a:buFont typeface="Wingdings" panose="05000000000000000000" pitchFamily="2" charset="2"/>
              <a:buAutoNum type="arabicPeriod"/>
            </a:pPr>
            <a:r>
              <a:rPr lang="uk-UA" altLang="uk-UA" sz="1200" dirty="0" err="1">
                <a:latin typeface="Arial" panose="020B0604020202020204" pitchFamily="34" charset="0"/>
                <a:cs typeface="Arial" panose="020B0604020202020204" pitchFamily="34" charset="0"/>
              </a:rPr>
              <a:t>Половко</a:t>
            </a:r>
            <a:r>
              <a:rPr lang="uk-UA" altLang="uk-UA" sz="1200" dirty="0">
                <a:latin typeface="Arial" panose="020B0604020202020204" pitchFamily="34" charset="0"/>
                <a:cs typeface="Arial" panose="020B0604020202020204" pitchFamily="34" charset="0"/>
              </a:rPr>
              <a:t> Н.П., Вишневська Л.І., Шпичак О.С. Оцінка біофармацевтичних факторів при розробці та виробництві нових лікарських засобів // Сучасні досягнення фармацевтичної технології і біотехнології : збірник наукових праць, випуск 2. – X.: Вид-во НФаУ, 2017. – С. 155-160.</a:t>
            </a:r>
            <a:endParaRPr lang="ru-RU" altLang="uk-UA" sz="1200" dirty="0">
              <a:latin typeface="Arial" panose="020B0604020202020204" pitchFamily="34" charset="0"/>
              <a:cs typeface="Arial" panose="020B0604020202020204" pitchFamily="34" charset="0"/>
            </a:endParaRPr>
          </a:p>
        </p:txBody>
      </p:sp>
      <p:sp>
        <p:nvSpPr>
          <p:cNvPr id="5" name="Овал 4"/>
          <p:cNvSpPr/>
          <p:nvPr/>
        </p:nvSpPr>
        <p:spPr>
          <a:xfrm>
            <a:off x="8101013" y="260350"/>
            <a:ext cx="1042987" cy="1081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fld id="{5CDD7EB9-C3CC-4B65-ABCC-A057A0B8A660}" type="slidenum">
              <a:rPr lang="ru-RU">
                <a:solidFill>
                  <a:schemeClr val="tx1"/>
                </a:solidFill>
              </a:rPr>
              <a:pPr algn="ctr" eaLnBrk="1" hangingPunct="1">
                <a:defRPr/>
              </a:pPr>
              <a:t>23</a:t>
            </a:fld>
            <a:endParaRPr lang="ru-RU" dirty="0">
              <a:solidFill>
                <a:schemeClr val="tx1"/>
              </a:solidFill>
            </a:endParaRPr>
          </a:p>
        </p:txBody>
      </p:sp>
    </p:spTree>
    <p:extLst>
      <p:ext uri="{BB962C8B-B14F-4D97-AF65-F5344CB8AC3E}">
        <p14:creationId xmlns:p14="http://schemas.microsoft.com/office/powerpoint/2010/main" val="23564770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60648"/>
            <a:ext cx="6499448" cy="1944216"/>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6000" i="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Благодарю за внимание!</a:t>
            </a:r>
          </a:p>
        </p:txBody>
      </p:sp>
    </p:spTree>
    <p:extLst>
      <p:ext uri="{BB962C8B-B14F-4D97-AF65-F5344CB8AC3E}">
        <p14:creationId xmlns:p14="http://schemas.microsoft.com/office/powerpoint/2010/main" val="419636273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ru-RU" sz="2800" dirty="0">
                <a:latin typeface="Arial" pitchFamily="34" charset="0"/>
                <a:cs typeface="Arial" pitchFamily="34" charset="0"/>
              </a:rPr>
              <a:t>1. Понятие биологической доступности.</a:t>
            </a:r>
          </a:p>
        </p:txBody>
      </p:sp>
      <p:sp>
        <p:nvSpPr>
          <p:cNvPr id="3" name="Объект 2"/>
          <p:cNvSpPr>
            <a:spLocks noGrp="1"/>
          </p:cNvSpPr>
          <p:nvPr>
            <p:ph idx="1"/>
          </p:nvPr>
        </p:nvSpPr>
        <p:spPr>
          <a:xfrm>
            <a:off x="0" y="1416968"/>
            <a:ext cx="9144000" cy="1291952"/>
          </a:xfr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36000" tIns="36000" rIns="36000" bIns="36000"/>
          <a:lstStyle/>
          <a:p>
            <a:pPr marL="0" indent="0">
              <a:buNone/>
            </a:pPr>
            <a:r>
              <a:rPr lang="ru-RU" sz="2200" dirty="0" err="1">
                <a:latin typeface="Arial" pitchFamily="34" charset="0"/>
                <a:cs typeface="Arial" pitchFamily="34" charset="0"/>
              </a:rPr>
              <a:t>Биодостуность</a:t>
            </a:r>
            <a:r>
              <a:rPr lang="ru-RU" sz="2200" dirty="0">
                <a:latin typeface="Arial" pitchFamily="34" charset="0"/>
                <a:cs typeface="Arial" pitchFamily="34" charset="0"/>
              </a:rPr>
              <a:t> (БД) - это часть введенного лекарственного вещества, которая попадает в системный кровоток при </a:t>
            </a:r>
            <a:r>
              <a:rPr lang="ru-RU" sz="2200" dirty="0" err="1">
                <a:latin typeface="Arial" pitchFamily="34" charset="0"/>
                <a:cs typeface="Arial" pitchFamily="34" charset="0"/>
              </a:rPr>
              <a:t>перораль</a:t>
            </a:r>
            <a:r>
              <a:rPr lang="ru-RU" sz="2200" dirty="0">
                <a:latin typeface="Arial" pitchFamily="34" charset="0"/>
                <a:cs typeface="Arial" pitchFamily="34" charset="0"/>
              </a:rPr>
              <a:t>-ном, внутримышечном, ингаляционном и других путях введения</a:t>
            </a:r>
            <a:r>
              <a:rPr lang="uk-UA" sz="2200" dirty="0">
                <a:latin typeface="Arial" pitchFamily="34" charset="0"/>
                <a:cs typeface="Arial" pitchFamily="34" charset="0"/>
              </a:rPr>
              <a:t>.</a:t>
            </a:r>
            <a:endParaRPr lang="ru-RU" sz="2200" dirty="0">
              <a:latin typeface="Arial" pitchFamily="34" charset="0"/>
              <a:cs typeface="Arial" pitchFamily="34" charset="0"/>
            </a:endParaRP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3</a:t>
            </a:fld>
            <a:endParaRPr lang="ru-RU" dirty="0">
              <a:solidFill>
                <a:schemeClr val="tx1"/>
              </a:solidFill>
            </a:endParaRPr>
          </a:p>
        </p:txBody>
      </p:sp>
      <p:sp>
        <p:nvSpPr>
          <p:cNvPr id="11" name="Oval 6"/>
          <p:cNvSpPr>
            <a:spLocks noChangeArrowheads="1"/>
          </p:cNvSpPr>
          <p:nvPr/>
        </p:nvSpPr>
        <p:spPr bwMode="auto">
          <a:xfrm>
            <a:off x="6156176" y="2996952"/>
            <a:ext cx="2880320" cy="3456384"/>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a:lstStyle/>
          <a:p>
            <a:r>
              <a:rPr lang="ru-RU" sz="2000" dirty="0">
                <a:latin typeface="Arial" pitchFamily="34" charset="0"/>
                <a:cs typeface="Arial" pitchFamily="34" charset="0"/>
              </a:rPr>
              <a:t>При внутрисосудистом введены БД веществ будет равняться 100%, а при других путях введения (пероральном, ректальном, внутримышечном и т.д.) - значительно ниже и никогда не достигает 100%</a:t>
            </a:r>
          </a:p>
        </p:txBody>
      </p:sp>
      <p:sp>
        <p:nvSpPr>
          <p:cNvPr id="12" name="Стрелка углом вверх 11"/>
          <p:cNvSpPr/>
          <p:nvPr/>
        </p:nvSpPr>
        <p:spPr>
          <a:xfrm rot="5400000">
            <a:off x="4873939" y="2711987"/>
            <a:ext cx="1231643" cy="1332830"/>
          </a:xfrm>
          <a:prstGeom prst="bentUpArrow">
            <a:avLst>
              <a:gd name="adj1" fmla="val 25000"/>
              <a:gd name="adj2" fmla="val 29988"/>
              <a:gd name="adj3" fmla="val 29264"/>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uk-UA"/>
          </a:p>
        </p:txBody>
      </p:sp>
      <p:pic>
        <p:nvPicPr>
          <p:cNvPr id="3074" name="Picture 2" descr="http://kunyit.my/wp-content/uploads/2012/05/bioavailability-rat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2853531"/>
            <a:ext cx="4399384" cy="400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5200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anna-pet.com/wp-content/uploads/2015/10/first-pa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628052"/>
            <a:ext cx="6624736" cy="221392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marL="609600" indent="-609600">
              <a:lnSpc>
                <a:spcPct val="80000"/>
              </a:lnSpc>
            </a:pPr>
            <a:r>
              <a:rPr lang="uk-UA" sz="2800" dirty="0">
                <a:latin typeface="Arial" pitchFamily="34" charset="0"/>
                <a:cs typeface="Arial" pitchFamily="34" charset="0"/>
              </a:rPr>
              <a:t>1. </a:t>
            </a:r>
            <a:r>
              <a:rPr lang="ru-RU" sz="2800" dirty="0">
                <a:latin typeface="Arial" pitchFamily="34" charset="0"/>
                <a:cs typeface="Arial" pitchFamily="34" charset="0"/>
              </a:rPr>
              <a:t>Понятие биологической доступности</a:t>
            </a:r>
            <a:r>
              <a:rPr lang="uk-UA" sz="2800" dirty="0">
                <a:latin typeface="Arial" pitchFamily="34" charset="0"/>
                <a:cs typeface="Arial" pitchFamily="34" charset="0"/>
              </a:rPr>
              <a:t>.</a:t>
            </a: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4</a:t>
            </a:fld>
            <a:endParaRPr lang="ru-RU" dirty="0">
              <a:solidFill>
                <a:schemeClr val="tx1"/>
              </a:solidFill>
            </a:endParaRPr>
          </a:p>
        </p:txBody>
      </p:sp>
      <mc:AlternateContent xmlns:mc="http://schemas.openxmlformats.org/markup-compatibility/2006" xmlns:a14="http://schemas.microsoft.com/office/drawing/2010/main">
        <mc:Choice Requires="a14">
          <p:sp>
            <p:nvSpPr>
              <p:cNvPr id="7" name="Прямоугольник 6"/>
              <p:cNvSpPr/>
              <p:nvPr/>
            </p:nvSpPr>
            <p:spPr>
              <a:xfrm>
                <a:off x="107504" y="1322595"/>
                <a:ext cx="8928992" cy="330545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indent="354013"/>
                <a:r>
                  <a:rPr lang="ru-RU" sz="2000" dirty="0">
                    <a:latin typeface="Arial" pitchFamily="34" charset="0"/>
                    <a:cs typeface="Arial" pitchFamily="34" charset="0"/>
                  </a:rPr>
                  <a:t>Согласно рекомендациям ВОЗ, степенью биологической доступности является отношение (в процентах) количества лекарственного вещества, которое всосалось , назначенного в исследуемой лекарственной форме (А), к количеству всосавшегося лекарственного вещества, назначенного в той же дозе, но в виде стандартной лекарственной формы (Б ), то есть</a:t>
                </a:r>
              </a:p>
              <a:p>
                <a:pPr indent="354013"/>
                <a:r>
                  <a:rPr lang="uk-UA" sz="2000" dirty="0">
                    <a:latin typeface="Arial" pitchFamily="34" charset="0"/>
                    <a:cs typeface="Arial" pitchFamily="34" charset="0"/>
                  </a:rPr>
                  <a:t>БД = </a:t>
                </a:r>
                <a14:m>
                  <m:oMath xmlns:m="http://schemas.openxmlformats.org/officeDocument/2006/math">
                    <m:f>
                      <m:fPr>
                        <m:ctrlPr>
                          <a:rPr lang="uk-UA" sz="2000" i="1" smtClean="0">
                            <a:latin typeface="Cambria Math" panose="02040503050406030204" pitchFamily="18" charset="0"/>
                            <a:cs typeface="Arial" pitchFamily="34" charset="0"/>
                          </a:rPr>
                        </m:ctrlPr>
                      </m:fPr>
                      <m:num>
                        <m:r>
                          <a:rPr lang="uk-UA" sz="2000" b="0" i="1" smtClean="0">
                            <a:latin typeface="Cambria Math"/>
                            <a:cs typeface="Arial" pitchFamily="34" charset="0"/>
                          </a:rPr>
                          <m:t>А</m:t>
                        </m:r>
                      </m:num>
                      <m:den>
                        <m:r>
                          <a:rPr lang="uk-UA" sz="2000" b="0" i="1" smtClean="0">
                            <a:latin typeface="Cambria Math"/>
                            <a:cs typeface="Arial" pitchFamily="34" charset="0"/>
                          </a:rPr>
                          <m:t>Б</m:t>
                        </m:r>
                      </m:den>
                    </m:f>
                    <m:r>
                      <a:rPr lang="uk-UA" sz="2000" b="0" i="1" smtClean="0">
                        <a:latin typeface="Cambria Math"/>
                        <a:cs typeface="Arial" pitchFamily="34" charset="0"/>
                      </a:rPr>
                      <m:t>∗100</m:t>
                    </m:r>
                  </m:oMath>
                </a14:m>
                <a:r>
                  <a:rPr lang="uk-UA" sz="2000" dirty="0">
                    <a:latin typeface="Arial" pitchFamily="34" charset="0"/>
                    <a:cs typeface="Arial" pitchFamily="34" charset="0"/>
                  </a:rPr>
                  <a:t>. </a:t>
                </a:r>
              </a:p>
              <a:p>
                <a:pPr indent="354013"/>
                <a:r>
                  <a:rPr lang="ru-RU" sz="2000" dirty="0">
                    <a:latin typeface="Arial" pitchFamily="34" charset="0"/>
                    <a:cs typeface="Arial" pitchFamily="34" charset="0"/>
                  </a:rPr>
                  <a:t>Чаще всего БД лекарств определяют путем сравнительного изучения изменений концентрации лекарственного вещества в плазме крови и / или мочи при назначении исследуемых и стандартной лекарственных форм</a:t>
                </a:r>
                <a:r>
                  <a:rPr lang="uk-UA" sz="2000" dirty="0">
                    <a:latin typeface="Arial" pitchFamily="34" charset="0"/>
                    <a:cs typeface="Arial" pitchFamily="34" charset="0"/>
                  </a:rPr>
                  <a:t>.</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07504" y="1322595"/>
                <a:ext cx="8928992" cy="3305457"/>
              </a:xfrm>
              <a:prstGeom prst="rect">
                <a:avLst/>
              </a:prstGeom>
              <a:blipFill rotWithShape="1">
                <a:blip r:embed="rId3"/>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353782948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uk-UA" sz="2800" dirty="0">
                <a:latin typeface="Arial" pitchFamily="34" charset="0"/>
                <a:cs typeface="Arial" pitchFamily="34" charset="0"/>
              </a:rPr>
              <a:t>1. </a:t>
            </a:r>
            <a:r>
              <a:rPr lang="ru-RU" sz="2800" dirty="0">
                <a:latin typeface="Arial" pitchFamily="34" charset="0"/>
                <a:cs typeface="Arial" pitchFamily="34" charset="0"/>
              </a:rPr>
              <a:t>Понятие биологической доступности</a:t>
            </a:r>
            <a:r>
              <a:rPr lang="uk-UA" sz="2800" dirty="0">
                <a:latin typeface="Arial" pitchFamily="34" charset="0"/>
                <a:cs typeface="Arial" pitchFamily="34" charset="0"/>
              </a:rPr>
              <a:t>.</a:t>
            </a: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5</a:t>
            </a:fld>
            <a:endParaRPr lang="ru-RU" dirty="0">
              <a:solidFill>
                <a:schemeClr val="tx1"/>
              </a:solidFill>
            </a:endParaRPr>
          </a:p>
        </p:txBody>
      </p:sp>
      <p:sp>
        <p:nvSpPr>
          <p:cNvPr id="3" name="Прямоугольник 2"/>
          <p:cNvSpPr/>
          <p:nvPr/>
        </p:nvSpPr>
        <p:spPr>
          <a:xfrm>
            <a:off x="185711" y="2171765"/>
            <a:ext cx="8712968" cy="2862322"/>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r>
              <a:rPr lang="ru-RU" b="1" dirty="0">
                <a:latin typeface="Arial" pitchFamily="34" charset="0"/>
                <a:cs typeface="Arial" pitchFamily="34" charset="0"/>
              </a:rPr>
              <a:t>Абсолютную БД (АБД) можно определить при использовании в качестве стандартного препарата раствора для внутривенного введения</a:t>
            </a:r>
            <a:r>
              <a:rPr lang="uk-UA" dirty="0">
                <a:latin typeface="Arial" pitchFamily="34" charset="0"/>
                <a:cs typeface="Arial" pitchFamily="34" charset="0"/>
              </a:rPr>
              <a:t>. </a:t>
            </a:r>
          </a:p>
          <a:p>
            <a:r>
              <a:rPr lang="ru-RU" dirty="0">
                <a:latin typeface="Arial" pitchFamily="34" charset="0"/>
                <a:cs typeface="Arial" pitchFamily="34" charset="0"/>
              </a:rPr>
              <a:t>АБД определяется путем измерения площади под кривой (изменения концентрации вещества в плазме или сыворотке крови во времени. При линейности кинетики препарата в организме величина </a:t>
            </a:r>
            <a:r>
              <a:rPr lang="uk-UA" dirty="0">
                <a:latin typeface="Arial" pitchFamily="34" charset="0"/>
                <a:cs typeface="Arial" pitchFamily="34" charset="0"/>
              </a:rPr>
              <a:t> </a:t>
            </a:r>
            <a:r>
              <a:rPr lang="en-GB" dirty="0" err="1">
                <a:latin typeface="Arial" pitchFamily="34" charset="0"/>
                <a:cs typeface="Arial" pitchFamily="34" charset="0"/>
              </a:rPr>
              <a:t>AUC</a:t>
            </a:r>
            <a:r>
              <a:rPr lang="en-GB" baseline="-25000" dirty="0" err="1">
                <a:latin typeface="Arial" pitchFamily="34" charset="0"/>
                <a:cs typeface="Arial" pitchFamily="34" charset="0"/>
              </a:rPr>
              <a:t>t</a:t>
            </a:r>
            <a:r>
              <a:rPr lang="uk-UA" baseline="-25000" dirty="0">
                <a:latin typeface="Arial" pitchFamily="34" charset="0"/>
                <a:cs typeface="Arial" pitchFamily="34" charset="0"/>
              </a:rPr>
              <a:t> </a:t>
            </a:r>
            <a:r>
              <a:rPr lang="ru-RU" dirty="0">
                <a:latin typeface="Arial" pitchFamily="34" charset="0"/>
                <a:cs typeface="Arial" pitchFamily="34" charset="0"/>
              </a:rPr>
              <a:t>пропорциональна общему количеству (дозе) препарата, попавшего в системный кровоток. Часто определяют площадь под частью кривой (от нуля до некоторого времени</a:t>
            </a:r>
            <a:r>
              <a:rPr lang="uk-UA" dirty="0">
                <a:latin typeface="Arial" pitchFamily="34" charset="0"/>
                <a:cs typeface="Arial" pitchFamily="34" charset="0"/>
              </a:rPr>
              <a:t> </a:t>
            </a:r>
            <a:r>
              <a:rPr lang="en-GB" dirty="0">
                <a:latin typeface="Arial" pitchFamily="34" charset="0"/>
                <a:cs typeface="Arial" pitchFamily="34" charset="0"/>
              </a:rPr>
              <a:t>t).</a:t>
            </a:r>
            <a:r>
              <a:rPr lang="ru-RU" dirty="0">
                <a:latin typeface="Arial" pitchFamily="34" charset="0"/>
                <a:cs typeface="Arial" pitchFamily="34" charset="0"/>
              </a:rPr>
              <a:t> </a:t>
            </a:r>
            <a:r>
              <a:rPr lang="uk-UA" dirty="0" err="1">
                <a:latin typeface="Arial" pitchFamily="34" charset="0"/>
                <a:cs typeface="Arial" pitchFamily="34" charset="0"/>
              </a:rPr>
              <a:t>Данный</a:t>
            </a:r>
            <a:r>
              <a:rPr lang="uk-UA" dirty="0">
                <a:latin typeface="Arial" pitchFamily="34" charset="0"/>
                <a:cs typeface="Arial" pitchFamily="34" charset="0"/>
              </a:rPr>
              <a:t> параметр </a:t>
            </a:r>
            <a:r>
              <a:rPr lang="uk-UA" dirty="0" err="1">
                <a:latin typeface="Arial" pitchFamily="34" charset="0"/>
                <a:cs typeface="Arial" pitchFamily="34" charset="0"/>
              </a:rPr>
              <a:t>обозначают</a:t>
            </a:r>
            <a:r>
              <a:rPr lang="uk-UA" dirty="0">
                <a:latin typeface="Arial" pitchFamily="34" charset="0"/>
                <a:cs typeface="Arial" pitchFamily="34" charset="0"/>
              </a:rPr>
              <a:t> </a:t>
            </a:r>
            <a:r>
              <a:rPr lang="en-GB" dirty="0">
                <a:latin typeface="Arial" pitchFamily="34" charset="0"/>
                <a:cs typeface="Arial" pitchFamily="34" charset="0"/>
              </a:rPr>
              <a:t>AUQ , </a:t>
            </a:r>
            <a:r>
              <a:rPr lang="uk-UA" dirty="0" err="1">
                <a:latin typeface="Arial" pitchFamily="34" charset="0"/>
                <a:cs typeface="Arial" pitchFamily="34" charset="0"/>
              </a:rPr>
              <a:t>например</a:t>
            </a:r>
            <a:r>
              <a:rPr lang="uk-UA" dirty="0">
                <a:latin typeface="Arial" pitchFamily="34" charset="0"/>
                <a:cs typeface="Arial" pitchFamily="34" charset="0"/>
              </a:rPr>
              <a:t>, от 0 до 8 ч. - </a:t>
            </a:r>
            <a:r>
              <a:rPr lang="en-GB" dirty="0">
                <a:latin typeface="Arial" pitchFamily="34" charset="0"/>
                <a:cs typeface="Arial" pitchFamily="34" charset="0"/>
              </a:rPr>
              <a:t>AUC</a:t>
            </a:r>
            <a:r>
              <a:rPr lang="en-GB" baseline="-25000" dirty="0">
                <a:latin typeface="Arial" pitchFamily="34" charset="0"/>
                <a:cs typeface="Arial" pitchFamily="34" charset="0"/>
              </a:rPr>
              <a:t>8</a:t>
            </a:r>
            <a:r>
              <a:rPr lang="en-GB" dirty="0">
                <a:latin typeface="Arial" pitchFamily="34" charset="0"/>
                <a:cs typeface="Arial" pitchFamily="34" charset="0"/>
              </a:rPr>
              <a:t>.</a:t>
            </a:r>
            <a:r>
              <a:rPr lang="uk-UA" dirty="0">
                <a:latin typeface="Arial" pitchFamily="34" charset="0"/>
                <a:cs typeface="Arial" pitchFamily="34" charset="0"/>
              </a:rPr>
              <a:t> </a:t>
            </a:r>
            <a:r>
              <a:rPr lang="ru-RU" dirty="0">
                <a:latin typeface="Arial" pitchFamily="34" charset="0"/>
                <a:cs typeface="Arial" pitchFamily="34" charset="0"/>
              </a:rPr>
              <a:t>АБД равна отношению AUC после введения исследуемым методом (перорально, внутримышечно и др.) к AUC после внутривенного введения.</a:t>
            </a:r>
            <a:endParaRPr lang="uk-UA" dirty="0">
              <a:latin typeface="Arial" pitchFamily="34" charset="0"/>
              <a:cs typeface="Arial" pitchFamily="34" charset="0"/>
            </a:endParaRPr>
          </a:p>
        </p:txBody>
      </p:sp>
      <p:sp>
        <p:nvSpPr>
          <p:cNvPr id="5" name="Прямоугольник 4"/>
          <p:cNvSpPr/>
          <p:nvPr/>
        </p:nvSpPr>
        <p:spPr>
          <a:xfrm>
            <a:off x="199099" y="5034453"/>
            <a:ext cx="8712967"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b="1" dirty="0">
                <a:latin typeface="Arial" pitchFamily="34" charset="0"/>
                <a:cs typeface="Arial" pitchFamily="34" charset="0"/>
              </a:rPr>
              <a:t>Площадь под кривой «концентрация –время» </a:t>
            </a:r>
            <a:r>
              <a:rPr lang="ru-RU" dirty="0">
                <a:latin typeface="Arial" pitchFamily="34" charset="0"/>
                <a:cs typeface="Arial" pitchFamily="34" charset="0"/>
              </a:rPr>
              <a:t>(</a:t>
            </a:r>
            <a:r>
              <a:rPr lang="en-GB" dirty="0">
                <a:latin typeface="Arial" pitchFamily="34" charset="0"/>
                <a:cs typeface="Arial" pitchFamily="34" charset="0"/>
              </a:rPr>
              <a:t>AUC – </a:t>
            </a:r>
            <a:r>
              <a:rPr lang="ru-RU" dirty="0">
                <a:latin typeface="Arial" pitchFamily="34" charset="0"/>
                <a:cs typeface="Arial" pitchFamily="34" charset="0"/>
              </a:rPr>
              <a:t>аббревиатура от англ. </a:t>
            </a:r>
            <a:r>
              <a:rPr lang="en-GB" dirty="0">
                <a:latin typeface="Arial" pitchFamily="34" charset="0"/>
                <a:cs typeface="Arial" pitchFamily="34" charset="0"/>
              </a:rPr>
              <a:t>area under curve – </a:t>
            </a:r>
            <a:r>
              <a:rPr lang="ru-RU" dirty="0">
                <a:latin typeface="Arial" pitchFamily="34" charset="0"/>
                <a:cs typeface="Arial" pitchFamily="34" charset="0"/>
              </a:rPr>
              <a:t>площадь под кривой) – площадь фигур</a:t>
            </a:r>
            <a:r>
              <a:rPr lang="uk-UA" dirty="0">
                <a:latin typeface="Arial" pitchFamily="34" charset="0"/>
                <a:cs typeface="Arial" pitchFamily="34" charset="0"/>
              </a:rPr>
              <a:t>ы</a:t>
            </a:r>
            <a:r>
              <a:rPr lang="ru-RU" dirty="0">
                <a:latin typeface="Arial" pitchFamily="34" charset="0"/>
                <a:cs typeface="Arial" pitchFamily="34" charset="0"/>
              </a:rPr>
              <a:t>, которая ограничена фармакокинетической кривой и осями координат </a:t>
            </a:r>
            <a:r>
              <a:rPr lang="ru-RU" b="1" dirty="0">
                <a:latin typeface="Arial" pitchFamily="34" charset="0"/>
                <a:cs typeface="Arial" pitchFamily="34" charset="0"/>
              </a:rPr>
              <a:t>AUC = С</a:t>
            </a:r>
            <a:r>
              <a:rPr lang="ru-RU" b="1" baseline="-25000" dirty="0">
                <a:latin typeface="Arial" pitchFamily="34" charset="0"/>
                <a:cs typeface="Arial" pitchFamily="34" charset="0"/>
              </a:rPr>
              <a:t>0</a:t>
            </a:r>
            <a:r>
              <a:rPr lang="ru-RU" b="1" dirty="0">
                <a:latin typeface="Arial" pitchFamily="34" charset="0"/>
                <a:cs typeface="Arial" pitchFamily="34" charset="0"/>
              </a:rPr>
              <a:t>/</a:t>
            </a:r>
            <a:r>
              <a:rPr lang="ru-RU" b="1" dirty="0" err="1">
                <a:latin typeface="Arial" pitchFamily="34" charset="0"/>
                <a:cs typeface="Arial" pitchFamily="34" charset="0"/>
              </a:rPr>
              <a:t>Kel</a:t>
            </a:r>
            <a:r>
              <a:rPr lang="ru-RU" b="1" dirty="0">
                <a:latin typeface="Arial" pitchFamily="34" charset="0"/>
                <a:cs typeface="Arial" pitchFamily="34" charset="0"/>
              </a:rPr>
              <a:t>,</a:t>
            </a:r>
            <a:endParaRPr lang="ru-RU" dirty="0">
              <a:latin typeface="Arial" pitchFamily="34" charset="0"/>
              <a:cs typeface="Arial" pitchFamily="34" charset="0"/>
            </a:endParaRPr>
          </a:p>
          <a:p>
            <a:r>
              <a:rPr lang="ru-RU" dirty="0">
                <a:latin typeface="Arial" pitchFamily="34" charset="0"/>
                <a:cs typeface="Arial" pitchFamily="34" charset="0"/>
              </a:rPr>
              <a:t>где С</a:t>
            </a:r>
            <a:r>
              <a:rPr lang="ru-RU" baseline="-25000" dirty="0">
                <a:latin typeface="Arial" pitchFamily="34" charset="0"/>
                <a:cs typeface="Arial" pitchFamily="34" charset="0"/>
              </a:rPr>
              <a:t>0</a:t>
            </a:r>
            <a:r>
              <a:rPr lang="ru-RU" dirty="0">
                <a:latin typeface="Arial" pitchFamily="34" charset="0"/>
                <a:cs typeface="Arial" pitchFamily="34" charset="0"/>
              </a:rPr>
              <a:t> – начальная концентрация вещества в сыворотке крови, </a:t>
            </a:r>
          </a:p>
          <a:p>
            <a:r>
              <a:rPr lang="ru-RU" dirty="0">
                <a:latin typeface="Arial" pitchFamily="34" charset="0"/>
                <a:cs typeface="Arial" pitchFamily="34" charset="0"/>
              </a:rPr>
              <a:t>       </a:t>
            </a:r>
            <a:r>
              <a:rPr lang="ru-RU" dirty="0" err="1">
                <a:latin typeface="Arial" pitchFamily="34" charset="0"/>
                <a:cs typeface="Arial" pitchFamily="34" charset="0"/>
              </a:rPr>
              <a:t>Kel</a:t>
            </a:r>
            <a:r>
              <a:rPr lang="ru-RU" dirty="0">
                <a:latin typeface="Arial" pitchFamily="34" charset="0"/>
                <a:cs typeface="Arial" pitchFamily="34" charset="0"/>
              </a:rPr>
              <a:t> – константа </a:t>
            </a:r>
            <a:r>
              <a:rPr lang="uk-UA" dirty="0" err="1">
                <a:latin typeface="Arial" pitchFamily="34" charset="0"/>
                <a:cs typeface="Arial" pitchFamily="34" charset="0"/>
              </a:rPr>
              <a:t>элиминации</a:t>
            </a:r>
            <a:endParaRPr lang="ru-RU" dirty="0">
              <a:latin typeface="Arial" pitchFamily="34" charset="0"/>
              <a:cs typeface="Arial" pitchFamily="34" charset="0"/>
            </a:endParaRPr>
          </a:p>
        </p:txBody>
      </p:sp>
      <p:sp>
        <p:nvSpPr>
          <p:cNvPr id="7" name="Прямоугольник 6"/>
          <p:cNvSpPr/>
          <p:nvPr/>
        </p:nvSpPr>
        <p:spPr>
          <a:xfrm>
            <a:off x="-67335" y="1340768"/>
            <a:ext cx="9219063" cy="830997"/>
          </a:xfrm>
          <a:prstGeom prst="rect">
            <a:avLst/>
          </a:prstGeom>
          <a:noFill/>
        </p:spPr>
        <p:txBody>
          <a:bodyPr wrap="none" lIns="91440" tIns="45720" rIns="91440" bIns="45720">
            <a:spAutoFit/>
          </a:bodyPr>
          <a:lstStyle/>
          <a:p>
            <a:pPr algn="ctr"/>
            <a:r>
              <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Абсолютная </a:t>
            </a:r>
            <a:r>
              <a:rPr lang="ru-RU" sz="48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биодостУпность</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80382586"/>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609600" indent="-609600">
              <a:lnSpc>
                <a:spcPct val="80000"/>
              </a:lnSpc>
            </a:pPr>
            <a:r>
              <a:rPr lang="uk-UA" sz="2800" dirty="0">
                <a:latin typeface="Arial" pitchFamily="34" charset="0"/>
                <a:cs typeface="Arial" pitchFamily="34" charset="0"/>
              </a:rPr>
              <a:t>1. </a:t>
            </a:r>
            <a:r>
              <a:rPr lang="ru-RU" sz="2800" dirty="0">
                <a:latin typeface="Arial" pitchFamily="34" charset="0"/>
                <a:cs typeface="Arial" pitchFamily="34" charset="0"/>
              </a:rPr>
              <a:t>Понятие биологической доступности</a:t>
            </a:r>
            <a:r>
              <a:rPr lang="uk-UA" sz="2800" dirty="0">
                <a:latin typeface="Arial" pitchFamily="34" charset="0"/>
                <a:cs typeface="Arial" pitchFamily="34" charset="0"/>
              </a:rPr>
              <a:t>.</a:t>
            </a:r>
          </a:p>
        </p:txBody>
      </p:sp>
      <p:sp>
        <p:nvSpPr>
          <p:cNvPr id="6" name="Овал 5"/>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6</a:t>
            </a:fld>
            <a:endParaRPr lang="ru-RU" dirty="0">
              <a:solidFill>
                <a:schemeClr val="tx1"/>
              </a:solidFill>
            </a:endParaRPr>
          </a:p>
        </p:txBody>
      </p:sp>
      <p:sp>
        <p:nvSpPr>
          <p:cNvPr id="3" name="Прямоугольник 2"/>
          <p:cNvSpPr/>
          <p:nvPr/>
        </p:nvSpPr>
        <p:spPr>
          <a:xfrm>
            <a:off x="185711" y="2085601"/>
            <a:ext cx="8742923" cy="2831544"/>
          </a:xfrm>
          <a:prstGeom prst="rect">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latin typeface="Arial" pitchFamily="34" charset="0"/>
                <a:cs typeface="Arial" pitchFamily="34" charset="0"/>
              </a:rPr>
              <a:t>Относительная БД (ОБД) определяет степень всасывания исследуемого лекарственного препарата к препарату сравнения</a:t>
            </a:r>
            <a:r>
              <a:rPr lang="uk-UA" b="1" dirty="0">
                <a:latin typeface="Arial" pitchFamily="34" charset="0"/>
                <a:cs typeface="Arial" pitchFamily="34" charset="0"/>
              </a:rPr>
              <a:t>. </a:t>
            </a:r>
            <a:r>
              <a:rPr lang="ru-RU" sz="2000" dirty="0">
                <a:latin typeface="Arial" pitchFamily="34" charset="0"/>
                <a:cs typeface="Arial" pitchFamily="34" charset="0"/>
              </a:rPr>
              <a:t>Для определения ОБД используют данные об уровне содержания лекарственного вещества в крови или его экскреции с мочой после однократного или многократного введения. Достоверность полученных результатов значительно увели-</a:t>
            </a:r>
            <a:r>
              <a:rPr lang="ru-RU" sz="2000" dirty="0" err="1">
                <a:latin typeface="Arial" pitchFamily="34" charset="0"/>
                <a:cs typeface="Arial" pitchFamily="34" charset="0"/>
              </a:rPr>
              <a:t>чивается</a:t>
            </a:r>
            <a:r>
              <a:rPr lang="ru-RU" sz="2000" dirty="0">
                <a:latin typeface="Arial" pitchFamily="34" charset="0"/>
                <a:cs typeface="Arial" pitchFamily="34" charset="0"/>
              </a:rPr>
              <a:t> при использовании перекрестного метода исследования, что позволяет устранить разницу, связанную с влиянием физиологического и патологического состояния организма на </a:t>
            </a:r>
            <a:r>
              <a:rPr lang="ru-RU" sz="2000" dirty="0" err="1">
                <a:latin typeface="Arial" pitchFamily="34" charset="0"/>
                <a:cs typeface="Arial" pitchFamily="34" charset="0"/>
              </a:rPr>
              <a:t>биодоступность</a:t>
            </a:r>
            <a:r>
              <a:rPr lang="ru-RU" sz="2000" dirty="0">
                <a:latin typeface="Arial" pitchFamily="34" charset="0"/>
                <a:cs typeface="Arial" pitchFamily="34" charset="0"/>
              </a:rPr>
              <a:t> лекарственного вещества</a:t>
            </a:r>
            <a:r>
              <a:rPr lang="uk-UA" sz="2000" dirty="0">
                <a:latin typeface="Arial" pitchFamily="34" charset="0"/>
                <a:cs typeface="Arial" pitchFamily="34" charset="0"/>
              </a:rPr>
              <a:t>.</a:t>
            </a:r>
            <a:endParaRPr lang="ru-RU" sz="2000" dirty="0">
              <a:latin typeface="Arial" pitchFamily="34" charset="0"/>
              <a:cs typeface="Arial" pitchFamily="34" charset="0"/>
            </a:endParaRPr>
          </a:p>
        </p:txBody>
      </p:sp>
      <p:sp>
        <p:nvSpPr>
          <p:cNvPr id="7" name="Прямоугольник 6"/>
          <p:cNvSpPr/>
          <p:nvPr/>
        </p:nvSpPr>
        <p:spPr>
          <a:xfrm>
            <a:off x="-94618" y="1340768"/>
            <a:ext cx="9273628" cy="769441"/>
          </a:xfrm>
          <a:prstGeom prst="rect">
            <a:avLst/>
          </a:prstGeom>
          <a:noFill/>
        </p:spPr>
        <p:txBody>
          <a:bodyPr wrap="none" lIns="91440" tIns="45720" rIns="91440" bIns="45720">
            <a:spAutoFit/>
          </a:bodyPr>
          <a:lstStyle/>
          <a:p>
            <a:pPr algn="ct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относительная</a:t>
            </a:r>
            <a:r>
              <a:rPr lang="ru-RU"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uk-UA" sz="4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биодостУпность</a:t>
            </a:r>
            <a:endParaRPr lang="uk-UA"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Блок-схема: альтернативный процесс 13"/>
          <p:cNvSpPr/>
          <p:nvPr/>
        </p:nvSpPr>
        <p:spPr>
          <a:xfrm>
            <a:off x="165832" y="4917145"/>
            <a:ext cx="8742923" cy="1800200"/>
          </a:xfrm>
          <a:prstGeom prst="flowChartAlternateProcess">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342900" lvl="0" indent="-342900" algn="just">
              <a:buFont typeface="+mj-lt"/>
              <a:buAutoNum type="arabicPeriod"/>
            </a:pPr>
            <a:r>
              <a:rPr lang="ru-RU" sz="1600" b="1" i="1" dirty="0">
                <a:solidFill>
                  <a:schemeClr val="bg2">
                    <a:lumMod val="10000"/>
                  </a:schemeClr>
                </a:solidFill>
                <a:latin typeface="Arial" pitchFamily="34" charset="0"/>
                <a:cs typeface="Arial" pitchFamily="34" charset="0"/>
              </a:rPr>
              <a:t>определяют для </a:t>
            </a:r>
            <a:r>
              <a:rPr lang="ru-RU" sz="1600" b="1" i="1" dirty="0" err="1">
                <a:solidFill>
                  <a:schemeClr val="bg2">
                    <a:lumMod val="10000"/>
                  </a:schemeClr>
                </a:solidFill>
                <a:latin typeface="Arial" pitchFamily="34" charset="0"/>
                <a:cs typeface="Arial" pitchFamily="34" charset="0"/>
              </a:rPr>
              <a:t>генериков</a:t>
            </a:r>
            <a:r>
              <a:rPr lang="ru-RU" sz="1600" b="1" i="1" dirty="0">
                <a:solidFill>
                  <a:schemeClr val="bg2">
                    <a:lumMod val="10000"/>
                  </a:schemeClr>
                </a:solidFill>
                <a:latin typeface="Arial" pitchFamily="34" charset="0"/>
                <a:cs typeface="Arial" pitchFamily="34" charset="0"/>
              </a:rPr>
              <a:t> при изменении технологии производства и для препаратов, произведенных различными фирмами;</a:t>
            </a:r>
          </a:p>
          <a:p>
            <a:pPr marL="342900" lvl="0" indent="-342900" algn="just">
              <a:buFont typeface="+mj-lt"/>
              <a:buAutoNum type="arabicPeriod"/>
            </a:pPr>
            <a:r>
              <a:rPr lang="ru-RU" sz="1600" b="1" i="1" dirty="0">
                <a:solidFill>
                  <a:schemeClr val="bg2">
                    <a:lumMod val="10000"/>
                  </a:schemeClr>
                </a:solidFill>
                <a:latin typeface="Arial" pitchFamily="34" charset="0"/>
                <a:cs typeface="Arial" pitchFamily="34" charset="0"/>
              </a:rPr>
              <a:t>устанавливают для лекарственных препаратов при одном и том же пути введения, но можно определять ОБД и при различных путях введения;</a:t>
            </a:r>
          </a:p>
          <a:p>
            <a:pPr marL="342900" lvl="0" indent="-342900" algn="just">
              <a:buFont typeface="+mj-lt"/>
              <a:buAutoNum type="arabicPeriod"/>
            </a:pPr>
            <a:r>
              <a:rPr lang="ru-RU" sz="1600" b="1" i="1" dirty="0">
                <a:solidFill>
                  <a:schemeClr val="bg2">
                    <a:lumMod val="10000"/>
                  </a:schemeClr>
                </a:solidFill>
                <a:latin typeface="Arial" pitchFamily="34" charset="0"/>
                <a:cs typeface="Arial" pitchFamily="34" charset="0"/>
              </a:rPr>
              <a:t>определяют при сравнении БД двух различных лекарственных форм для </a:t>
            </a:r>
            <a:r>
              <a:rPr lang="ru-RU" sz="1600" b="1" i="1" dirty="0" err="1">
                <a:solidFill>
                  <a:schemeClr val="bg2">
                    <a:lumMod val="10000"/>
                  </a:schemeClr>
                </a:solidFill>
                <a:latin typeface="Arial" pitchFamily="34" charset="0"/>
                <a:cs typeface="Arial" pitchFamily="34" charset="0"/>
              </a:rPr>
              <a:t>несосудистого</a:t>
            </a:r>
            <a:r>
              <a:rPr lang="ru-RU" sz="1600" b="1" i="1" dirty="0">
                <a:solidFill>
                  <a:schemeClr val="bg2">
                    <a:lumMod val="10000"/>
                  </a:schemeClr>
                </a:solidFill>
                <a:latin typeface="Arial" pitchFamily="34" charset="0"/>
                <a:cs typeface="Arial" pitchFamily="34" charset="0"/>
              </a:rPr>
              <a:t> введения одного и того же лекарственного вещества</a:t>
            </a:r>
            <a:r>
              <a:rPr lang="uk-UA" sz="1600" b="1" i="1" dirty="0">
                <a:solidFill>
                  <a:schemeClr val="bg2">
                    <a:lumMod val="10000"/>
                  </a:schemeClr>
                </a:solidFill>
                <a:latin typeface="Arial" pitchFamily="34" charset="0"/>
                <a:cs typeface="Arial" pitchFamily="34" charset="0"/>
              </a:rPr>
              <a:t>.</a:t>
            </a:r>
            <a:endParaRPr lang="ru-RU" sz="1600" b="1" i="1"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77374232"/>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813"/>
            <a:ext cx="7633146" cy="792162"/>
          </a:xfrm>
        </p:spPr>
        <p:txBody>
          <a:bodyPr/>
          <a:lstStyle/>
          <a:p>
            <a:r>
              <a:rPr lang="ru-RU" sz="2800" dirty="0">
                <a:latin typeface="Arial" pitchFamily="34" charset="0"/>
                <a:cs typeface="Arial" pitchFamily="34" charset="0"/>
              </a:rPr>
              <a:t>2. Основные показатели </a:t>
            </a:r>
            <a:r>
              <a:rPr lang="ru-RU" sz="2800" dirty="0" err="1">
                <a:latin typeface="Arial" pitchFamily="34" charset="0"/>
                <a:cs typeface="Arial" pitchFamily="34" charset="0"/>
              </a:rPr>
              <a:t>биодоступности</a:t>
            </a:r>
            <a:r>
              <a:rPr lang="ru-RU" sz="2800" dirty="0">
                <a:latin typeface="Arial" pitchFamily="34" charset="0"/>
                <a:cs typeface="Arial" pitchFamily="34" charset="0"/>
              </a:rPr>
              <a:t> лекарственных веществ.</a:t>
            </a:r>
            <a:endParaRPr lang="ru-RU" sz="2800" dirty="0"/>
          </a:p>
        </p:txBody>
      </p:sp>
      <p:sp>
        <p:nvSpPr>
          <p:cNvPr id="3" name="Объект 2"/>
          <p:cNvSpPr>
            <a:spLocks noGrp="1"/>
          </p:cNvSpPr>
          <p:nvPr>
            <p:ph idx="1"/>
          </p:nvPr>
        </p:nvSpPr>
        <p:spPr>
          <a:xfrm>
            <a:off x="0" y="1268760"/>
            <a:ext cx="9143999" cy="3168352"/>
          </a:xfrm>
        </p:spPr>
        <p:txBody>
          <a:bodyPr/>
          <a:lstStyle/>
          <a:p>
            <a:pPr marL="0" indent="0">
              <a:spcBef>
                <a:spcPts val="0"/>
              </a:spcBef>
              <a:buNone/>
            </a:pPr>
            <a:r>
              <a:rPr lang="ru-RU" sz="2400" dirty="0">
                <a:latin typeface="Arial" pitchFamily="34" charset="0"/>
                <a:cs typeface="Arial" pitchFamily="34" charset="0"/>
              </a:rPr>
              <a:t>При изучении БД лекарственных препаратов наиболее важными являются следующие параметры</a:t>
            </a:r>
            <a:r>
              <a:rPr lang="uk-UA" sz="2400" dirty="0">
                <a:latin typeface="Arial" pitchFamily="34" charset="0"/>
                <a:cs typeface="Arial" pitchFamily="34" charset="0"/>
              </a:rPr>
              <a:t>:</a:t>
            </a:r>
          </a:p>
          <a:p>
            <a:pPr>
              <a:spcBef>
                <a:spcPts val="0"/>
              </a:spcBef>
            </a:pPr>
            <a:r>
              <a:rPr lang="ru-RU" sz="2400" dirty="0">
                <a:latin typeface="Arial" pitchFamily="34" charset="0"/>
                <a:cs typeface="Arial" pitchFamily="34" charset="0"/>
              </a:rPr>
              <a:t>максимум (пик) концентрации лекарственного вещества в биологической жидкости</a:t>
            </a:r>
            <a:r>
              <a:rPr lang="uk-UA" sz="2400" dirty="0">
                <a:latin typeface="Arial" pitchFamily="34" charset="0"/>
                <a:cs typeface="Arial" pitchFamily="34" charset="0"/>
              </a:rPr>
              <a:t> (</a:t>
            </a:r>
            <a:r>
              <a:rPr lang="ru-RU" sz="2000" b="1" dirty="0"/>
              <a:t>С </a:t>
            </a:r>
            <a:r>
              <a:rPr lang="en-US" sz="2000" b="1" baseline="-25000" dirty="0"/>
              <a:t>max</a:t>
            </a:r>
            <a:r>
              <a:rPr lang="uk-UA" sz="2400" dirty="0">
                <a:latin typeface="Arial" pitchFamily="34" charset="0"/>
                <a:cs typeface="Arial" pitchFamily="34" charset="0"/>
              </a:rPr>
              <a:t>);</a:t>
            </a:r>
          </a:p>
          <a:p>
            <a:pPr>
              <a:spcBef>
                <a:spcPts val="0"/>
              </a:spcBef>
            </a:pPr>
            <a:r>
              <a:rPr lang="uk-UA" sz="2400" dirty="0" err="1">
                <a:latin typeface="Arial" pitchFamily="34" charset="0"/>
                <a:cs typeface="Arial" pitchFamily="34" charset="0"/>
              </a:rPr>
              <a:t>время</a:t>
            </a:r>
            <a:r>
              <a:rPr lang="uk-UA" sz="2400" dirty="0">
                <a:latin typeface="Arial" pitchFamily="34" charset="0"/>
                <a:cs typeface="Arial" pitchFamily="34" charset="0"/>
              </a:rPr>
              <a:t> </a:t>
            </a:r>
            <a:r>
              <a:rPr lang="uk-UA" sz="2400" dirty="0" err="1">
                <a:latin typeface="Arial" pitchFamily="34" charset="0"/>
                <a:cs typeface="Arial" pitchFamily="34" charset="0"/>
              </a:rPr>
              <a:t>достижения</a:t>
            </a:r>
            <a:r>
              <a:rPr lang="uk-UA" sz="2400" dirty="0">
                <a:latin typeface="Arial" pitchFamily="34" charset="0"/>
                <a:cs typeface="Arial" pitchFamily="34" charset="0"/>
              </a:rPr>
              <a:t> </a:t>
            </a:r>
            <a:r>
              <a:rPr lang="uk-UA" sz="2400" dirty="0" err="1">
                <a:latin typeface="Arial" pitchFamily="34" charset="0"/>
                <a:cs typeface="Arial" pitchFamily="34" charset="0"/>
              </a:rPr>
              <a:t>максимальной</a:t>
            </a:r>
            <a:r>
              <a:rPr lang="uk-UA" sz="2400" dirty="0">
                <a:latin typeface="Arial" pitchFamily="34" charset="0"/>
                <a:cs typeface="Arial" pitchFamily="34" charset="0"/>
              </a:rPr>
              <a:t> </a:t>
            </a:r>
            <a:r>
              <a:rPr lang="uk-UA" sz="2400" dirty="0" err="1">
                <a:latin typeface="Arial" pitchFamily="34" charset="0"/>
                <a:cs typeface="Arial" pitchFamily="34" charset="0"/>
              </a:rPr>
              <a:t>концентрации</a:t>
            </a:r>
            <a:r>
              <a:rPr lang="uk-UA" sz="2400" dirty="0">
                <a:latin typeface="Arial" pitchFamily="34" charset="0"/>
                <a:cs typeface="Arial" pitchFamily="34" charset="0"/>
              </a:rPr>
              <a:t> (</a:t>
            </a:r>
            <a:r>
              <a:rPr lang="en-US" sz="2000" b="1" dirty="0" err="1"/>
              <a:t>t</a:t>
            </a:r>
            <a:r>
              <a:rPr lang="en-US" sz="2000" b="1" baseline="-25000" dirty="0" err="1"/>
              <a:t>max</a:t>
            </a:r>
            <a:r>
              <a:rPr lang="uk-UA" sz="2400" dirty="0">
                <a:latin typeface="Arial" pitchFamily="34" charset="0"/>
                <a:cs typeface="Arial" pitchFamily="34" charset="0"/>
              </a:rPr>
              <a:t>);</a:t>
            </a:r>
          </a:p>
          <a:p>
            <a:pPr>
              <a:spcBef>
                <a:spcPts val="0"/>
              </a:spcBef>
            </a:pPr>
            <a:r>
              <a:rPr lang="ru-RU" sz="2400" dirty="0">
                <a:latin typeface="Arial" pitchFamily="34" charset="0"/>
                <a:cs typeface="Arial" pitchFamily="34" charset="0"/>
              </a:rPr>
              <a:t>площадь под кривой изменения концентрации лекарственного вещества в плазме или сыворотке крови во времени </a:t>
            </a:r>
            <a:r>
              <a:rPr lang="uk-UA" sz="2400" dirty="0">
                <a:latin typeface="Arial" pitchFamily="34" charset="0"/>
                <a:cs typeface="Arial" pitchFamily="34" charset="0"/>
              </a:rPr>
              <a:t>(</a:t>
            </a:r>
            <a:r>
              <a:rPr lang="en-US" sz="2400" b="1" dirty="0"/>
              <a:t>AUC</a:t>
            </a:r>
            <a:r>
              <a:rPr lang="uk-UA" sz="2400" dirty="0">
                <a:latin typeface="Arial" pitchFamily="34" charset="0"/>
                <a:cs typeface="Arial" pitchFamily="34" charset="0"/>
              </a:rPr>
              <a:t>).</a:t>
            </a:r>
            <a:endParaRPr lang="uk-UA" sz="2800" dirty="0"/>
          </a:p>
        </p:txBody>
      </p:sp>
      <p:sp>
        <p:nvSpPr>
          <p:cNvPr id="5" name="Rectangle 8"/>
          <p:cNvSpPr>
            <a:spLocks noChangeArrowheads="1"/>
          </p:cNvSpPr>
          <p:nvPr/>
        </p:nvSpPr>
        <p:spPr bwMode="auto">
          <a:xfrm>
            <a:off x="107504" y="4365104"/>
            <a:ext cx="8928992" cy="2276872"/>
          </a:xfrm>
          <a:prstGeom prst="rect">
            <a:avLst/>
          </a:prstGeom>
          <a:solidFill>
            <a:srgbClr val="FF7C80">
              <a:alpha val="50196"/>
            </a:srgbClr>
          </a:solidFill>
          <a:ln w="9525" algn="ctr">
            <a:solidFill>
              <a:schemeClr val="tx1"/>
            </a:solidFill>
            <a:miter lim="800000"/>
            <a:headEnd/>
            <a:tailEnd/>
          </a:ln>
          <a:effectLst/>
          <a:scene3d>
            <a:camera prst="orthographicFront"/>
            <a:lightRig rig="threePt" dir="t"/>
          </a:scene3d>
          <a:sp3d>
            <a:bevelT/>
          </a:sp3d>
        </p:spPr>
        <p:txBody>
          <a:bodyPr/>
          <a:lstStyle/>
          <a:p>
            <a:r>
              <a:rPr lang="ru-RU" b="1" dirty="0">
                <a:latin typeface="Arial" pitchFamily="34" charset="0"/>
                <a:cs typeface="Arial" pitchFamily="34" charset="0"/>
              </a:rPr>
              <a:t>Для описания фармакокинетических процессов применяют ряд параметров, к основным из которых можно отнести </a:t>
            </a:r>
            <a:r>
              <a:rPr lang="uk-UA" b="1" dirty="0">
                <a:latin typeface="Arial" pitchFamily="34" charset="0"/>
                <a:cs typeface="Arial" pitchFamily="34" charset="0"/>
              </a:rPr>
              <a:t>:</a:t>
            </a:r>
          </a:p>
          <a:p>
            <a:r>
              <a:rPr lang="uk-UA" b="1" dirty="0">
                <a:latin typeface="Arial" pitchFamily="34" charset="0"/>
                <a:cs typeface="Arial" pitchFamily="34" charset="0"/>
              </a:rPr>
              <a:t>Т</a:t>
            </a:r>
            <a:r>
              <a:rPr lang="uk-UA" b="1" baseline="-25000" dirty="0">
                <a:latin typeface="Arial" pitchFamily="34" charset="0"/>
                <a:cs typeface="Arial" pitchFamily="34" charset="0"/>
              </a:rPr>
              <a:t>0,5</a:t>
            </a:r>
            <a:r>
              <a:rPr lang="uk-UA" b="1" dirty="0">
                <a:latin typeface="Arial" pitchFamily="34" charset="0"/>
                <a:cs typeface="Arial" pitchFamily="34" charset="0"/>
              </a:rPr>
              <a:t> – </a:t>
            </a:r>
            <a:r>
              <a:rPr lang="uk-UA" b="1" dirty="0" err="1">
                <a:latin typeface="Arial" pitchFamily="34" charset="0"/>
                <a:cs typeface="Arial" pitchFamily="34" charset="0"/>
              </a:rPr>
              <a:t>период</a:t>
            </a:r>
            <a:r>
              <a:rPr lang="uk-UA" b="1" dirty="0">
                <a:latin typeface="Arial" pitchFamily="34" charset="0"/>
                <a:cs typeface="Arial" pitchFamily="34" charset="0"/>
              </a:rPr>
              <a:t> </a:t>
            </a:r>
            <a:r>
              <a:rPr lang="uk-UA" b="1" dirty="0" err="1">
                <a:latin typeface="Arial" pitchFamily="34" charset="0"/>
                <a:cs typeface="Arial" pitchFamily="34" charset="0"/>
              </a:rPr>
              <a:t>полувыведения</a:t>
            </a:r>
            <a:r>
              <a:rPr lang="uk-UA" b="1" dirty="0">
                <a:latin typeface="Arial" pitchFamily="34" charset="0"/>
                <a:cs typeface="Arial" pitchFamily="34" charset="0"/>
              </a:rPr>
              <a:t> </a:t>
            </a:r>
            <a:r>
              <a:rPr lang="uk-UA" b="1" dirty="0" err="1">
                <a:latin typeface="Arial" pitchFamily="34" charset="0"/>
                <a:cs typeface="Arial" pitchFamily="34" charset="0"/>
              </a:rPr>
              <a:t>препарата</a:t>
            </a:r>
            <a:r>
              <a:rPr lang="uk-UA" b="1" dirty="0">
                <a:latin typeface="Arial" pitchFamily="34" charset="0"/>
                <a:cs typeface="Arial" pitchFamily="34" charset="0"/>
              </a:rPr>
              <a:t>;</a:t>
            </a:r>
          </a:p>
          <a:p>
            <a:pPr algn="l"/>
            <a:r>
              <a:rPr lang="uk-UA" b="1" dirty="0" err="1">
                <a:latin typeface="Arial" pitchFamily="34" charset="0"/>
                <a:cs typeface="Arial" pitchFamily="34" charset="0"/>
              </a:rPr>
              <a:t>Кel</a:t>
            </a:r>
            <a:r>
              <a:rPr lang="uk-UA" b="1" dirty="0">
                <a:latin typeface="Arial" pitchFamily="34" charset="0"/>
                <a:cs typeface="Arial" pitchFamily="34" charset="0"/>
              </a:rPr>
              <a:t> – константа </a:t>
            </a:r>
            <a:r>
              <a:rPr lang="uk-UA" b="1" dirty="0" err="1">
                <a:latin typeface="Arial" pitchFamily="34" charset="0"/>
                <a:cs typeface="Arial" pitchFamily="34" charset="0"/>
              </a:rPr>
              <a:t>элиминации</a:t>
            </a:r>
            <a:r>
              <a:rPr lang="uk-UA" b="1" dirty="0">
                <a:latin typeface="Arial" pitchFamily="34" charset="0"/>
                <a:cs typeface="Arial" pitchFamily="34" charset="0"/>
              </a:rPr>
              <a:t>;</a:t>
            </a:r>
          </a:p>
          <a:p>
            <a:pPr algn="l"/>
            <a:r>
              <a:rPr lang="uk-UA" b="1" dirty="0" err="1">
                <a:latin typeface="Arial" pitchFamily="34" charset="0"/>
                <a:cs typeface="Arial" pitchFamily="34" charset="0"/>
              </a:rPr>
              <a:t>Cl</a:t>
            </a:r>
            <a:r>
              <a:rPr lang="uk-UA" b="1" baseline="-25000" dirty="0" err="1">
                <a:latin typeface="Arial" pitchFamily="34" charset="0"/>
                <a:cs typeface="Arial" pitchFamily="34" charset="0"/>
              </a:rPr>
              <a:t>t</a:t>
            </a:r>
            <a:r>
              <a:rPr lang="uk-UA" b="1" dirty="0">
                <a:latin typeface="Arial" pitchFamily="34" charset="0"/>
                <a:cs typeface="Arial" pitchFamily="34" charset="0"/>
              </a:rPr>
              <a:t> – </a:t>
            </a:r>
            <a:r>
              <a:rPr lang="uk-UA" b="1" dirty="0" err="1">
                <a:latin typeface="Arial" pitchFamily="34" charset="0"/>
                <a:cs typeface="Arial" pitchFamily="34" charset="0"/>
              </a:rPr>
              <a:t>общий</a:t>
            </a:r>
            <a:r>
              <a:rPr lang="uk-UA" b="1" dirty="0">
                <a:latin typeface="Arial" pitchFamily="34" charset="0"/>
                <a:cs typeface="Arial" pitchFamily="34" charset="0"/>
              </a:rPr>
              <a:t> </a:t>
            </a:r>
            <a:r>
              <a:rPr lang="uk-UA" b="1" dirty="0" err="1">
                <a:latin typeface="Arial" pitchFamily="34" charset="0"/>
                <a:cs typeface="Arial" pitchFamily="34" charset="0"/>
              </a:rPr>
              <a:t>клиренс</a:t>
            </a:r>
            <a:r>
              <a:rPr lang="uk-UA" b="1" dirty="0">
                <a:latin typeface="Arial" pitchFamily="34" charset="0"/>
                <a:cs typeface="Arial" pitchFamily="34" charset="0"/>
              </a:rPr>
              <a:t>;</a:t>
            </a:r>
          </a:p>
          <a:p>
            <a:pPr algn="l"/>
            <a:r>
              <a:rPr lang="uk-UA" b="1" dirty="0" err="1">
                <a:latin typeface="Arial" pitchFamily="34" charset="0"/>
                <a:cs typeface="Arial" pitchFamily="34" charset="0"/>
              </a:rPr>
              <a:t>V</a:t>
            </a:r>
            <a:r>
              <a:rPr lang="uk-UA" b="1" baseline="-25000" dirty="0" err="1">
                <a:latin typeface="Arial" pitchFamily="34" charset="0"/>
                <a:cs typeface="Arial" pitchFamily="34" charset="0"/>
              </a:rPr>
              <a:t>d</a:t>
            </a:r>
            <a:r>
              <a:rPr lang="uk-UA" b="1" dirty="0">
                <a:latin typeface="Arial" pitchFamily="34" charset="0"/>
                <a:cs typeface="Arial" pitchFamily="34" charset="0"/>
              </a:rPr>
              <a:t> – </a:t>
            </a:r>
            <a:r>
              <a:rPr lang="uk-UA" b="1" dirty="0" err="1">
                <a:latin typeface="Arial" pitchFamily="34" charset="0"/>
                <a:cs typeface="Arial" pitchFamily="34" charset="0"/>
              </a:rPr>
              <a:t>объём</a:t>
            </a:r>
            <a:r>
              <a:rPr lang="uk-UA" b="1" dirty="0">
                <a:latin typeface="Arial" pitchFamily="34" charset="0"/>
                <a:cs typeface="Arial" pitchFamily="34" charset="0"/>
              </a:rPr>
              <a:t> </a:t>
            </a:r>
            <a:r>
              <a:rPr lang="uk-UA" b="1" dirty="0" err="1">
                <a:latin typeface="Arial" pitchFamily="34" charset="0"/>
                <a:cs typeface="Arial" pitchFamily="34" charset="0"/>
              </a:rPr>
              <a:t>распределения</a:t>
            </a:r>
            <a:r>
              <a:rPr lang="uk-UA" b="1" dirty="0">
                <a:latin typeface="Arial" pitchFamily="34" charset="0"/>
                <a:cs typeface="Arial" pitchFamily="34" charset="0"/>
              </a:rPr>
              <a:t>;</a:t>
            </a:r>
          </a:p>
          <a:p>
            <a:r>
              <a:rPr lang="uk-UA" b="1" dirty="0">
                <a:latin typeface="Arial" pitchFamily="34" charset="0"/>
                <a:cs typeface="Arial" pitchFamily="34" charset="0"/>
              </a:rPr>
              <a:t>МКТ – </a:t>
            </a:r>
            <a:r>
              <a:rPr lang="ru-RU" b="1" dirty="0">
                <a:latin typeface="Arial" pitchFamily="34" charset="0"/>
                <a:cs typeface="Arial" pitchFamily="34" charset="0"/>
              </a:rPr>
              <a:t>среднее время удержания препарата в крови</a:t>
            </a:r>
            <a:r>
              <a:rPr lang="uk-UA" b="1" dirty="0">
                <a:latin typeface="Arial" pitchFamily="34" charset="0"/>
                <a:cs typeface="Arial" pitchFamily="34" charset="0"/>
              </a:rPr>
              <a:t>;</a:t>
            </a:r>
          </a:p>
          <a:p>
            <a:r>
              <a:rPr lang="uk-UA" b="1" dirty="0">
                <a:latin typeface="Arial" pitchFamily="34" charset="0"/>
                <a:cs typeface="Arial" pitchFamily="34" charset="0"/>
              </a:rPr>
              <a:t>АБД, ОБД  (</a:t>
            </a:r>
            <a:r>
              <a:rPr lang="uk-UA" b="1" dirty="0" err="1">
                <a:latin typeface="Arial" pitchFamily="34" charset="0"/>
                <a:cs typeface="Arial" pitchFamily="34" charset="0"/>
              </a:rPr>
              <a:t>или</a:t>
            </a:r>
            <a:r>
              <a:rPr lang="uk-UA" b="1" dirty="0">
                <a:latin typeface="Arial" pitchFamily="34" charset="0"/>
                <a:cs typeface="Arial" pitchFamily="34" charset="0"/>
              </a:rPr>
              <a:t> f) – </a:t>
            </a:r>
            <a:r>
              <a:rPr lang="uk-UA" b="1" dirty="0" err="1">
                <a:latin typeface="Arial" pitchFamily="34" charset="0"/>
                <a:cs typeface="Arial" pitchFamily="34" charset="0"/>
              </a:rPr>
              <a:t>абсолютная</a:t>
            </a:r>
            <a:r>
              <a:rPr lang="uk-UA" b="1" dirty="0">
                <a:latin typeface="Arial" pitchFamily="34" charset="0"/>
                <a:cs typeface="Arial" pitchFamily="34" charset="0"/>
              </a:rPr>
              <a:t> </a:t>
            </a:r>
            <a:r>
              <a:rPr lang="uk-UA" b="1" dirty="0" err="1">
                <a:latin typeface="Arial" pitchFamily="34" charset="0"/>
                <a:cs typeface="Arial" pitchFamily="34" charset="0"/>
              </a:rPr>
              <a:t>или</a:t>
            </a:r>
            <a:r>
              <a:rPr lang="uk-UA" b="1" dirty="0">
                <a:latin typeface="Arial" pitchFamily="34" charset="0"/>
                <a:cs typeface="Arial" pitchFamily="34" charset="0"/>
              </a:rPr>
              <a:t> </a:t>
            </a:r>
            <a:r>
              <a:rPr lang="uk-UA" b="1" dirty="0" err="1">
                <a:latin typeface="Arial" pitchFamily="34" charset="0"/>
                <a:cs typeface="Arial" pitchFamily="34" charset="0"/>
              </a:rPr>
              <a:t>относительная</a:t>
            </a:r>
            <a:r>
              <a:rPr lang="uk-UA" b="1" dirty="0">
                <a:latin typeface="Arial" pitchFamily="34" charset="0"/>
                <a:cs typeface="Arial" pitchFamily="34" charset="0"/>
              </a:rPr>
              <a:t> </a:t>
            </a:r>
            <a:r>
              <a:rPr lang="uk-UA" b="1" dirty="0" err="1">
                <a:latin typeface="Arial" pitchFamily="34" charset="0"/>
                <a:cs typeface="Arial" pitchFamily="34" charset="0"/>
              </a:rPr>
              <a:t>биодоступность</a:t>
            </a:r>
            <a:r>
              <a:rPr lang="uk-UA" b="1" dirty="0">
                <a:latin typeface="Arial" pitchFamily="34" charset="0"/>
                <a:cs typeface="Arial" pitchFamily="34" charset="0"/>
              </a:rPr>
              <a:t>.</a:t>
            </a:r>
            <a:endParaRPr lang="ru-RU" b="1" dirty="0">
              <a:latin typeface="Arial" pitchFamily="34" charset="0"/>
              <a:cs typeface="Arial" pitchFamily="34" charset="0"/>
            </a:endParaRPr>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7</a:t>
            </a:fld>
            <a:endParaRPr lang="ru-RU" dirty="0">
              <a:solidFill>
                <a:schemeClr val="tx1"/>
              </a:solidFill>
            </a:endParaRPr>
          </a:p>
        </p:txBody>
      </p:sp>
    </p:spTree>
    <p:extLst>
      <p:ext uri="{BB962C8B-B14F-4D97-AF65-F5344CB8AC3E}">
        <p14:creationId xmlns:p14="http://schemas.microsoft.com/office/powerpoint/2010/main" val="3905831230"/>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latin typeface="Arial" pitchFamily="34" charset="0"/>
                <a:cs typeface="Arial" pitchFamily="34" charset="0"/>
              </a:rPr>
              <a:t>3. Фармацевтические факторы.</a:t>
            </a:r>
            <a:endParaRPr lang="ru-RU"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8</a:t>
            </a:fld>
            <a:endParaRPr lang="ru-RU" dirty="0">
              <a:solidFill>
                <a:schemeClr val="tx1"/>
              </a:solidFill>
            </a:endParaRPr>
          </a:p>
        </p:txBody>
      </p:sp>
      <p:sp>
        <p:nvSpPr>
          <p:cNvPr id="6" name="Прямоугольник 5"/>
          <p:cNvSpPr/>
          <p:nvPr/>
        </p:nvSpPr>
        <p:spPr>
          <a:xfrm>
            <a:off x="0" y="1484784"/>
            <a:ext cx="9144000" cy="5016758"/>
          </a:xfrm>
          <a:prstGeom prst="rect">
            <a:avLst/>
          </a:prstGeom>
        </p:spPr>
        <p:txBody>
          <a:bodyPr wrap="square">
            <a:spAutoFit/>
          </a:bodyPr>
          <a:lstStyle/>
          <a:p>
            <a:pPr algn="just"/>
            <a:r>
              <a:rPr lang="ru-RU" sz="2000" b="1" cap="all" dirty="0">
                <a:latin typeface="Arial" pitchFamily="34" charset="0"/>
                <a:cs typeface="Arial" pitchFamily="34" charset="0"/>
              </a:rPr>
              <a:t>Фармацевтические факторы</a:t>
            </a:r>
            <a:r>
              <a:rPr lang="ru-RU" sz="2000" b="1" dirty="0">
                <a:latin typeface="Arial" pitchFamily="34" charset="0"/>
                <a:cs typeface="Arial" pitchFamily="34" charset="0"/>
              </a:rPr>
              <a:t>, </a:t>
            </a:r>
            <a:r>
              <a:rPr lang="ru-RU" sz="2000" dirty="0">
                <a:latin typeface="Arial" pitchFamily="34" charset="0"/>
                <a:cs typeface="Arial" pitchFamily="34" charset="0"/>
              </a:rPr>
              <a:t>влияющие на степень и продолжительность фармакологического действия лекарственных препаратов, разделяют на 5 основных групп</a:t>
            </a:r>
            <a:r>
              <a:rPr lang="ru-RU" sz="2000" b="1" dirty="0">
                <a:latin typeface="Arial" pitchFamily="34" charset="0"/>
                <a:cs typeface="Arial" pitchFamily="34" charset="0"/>
              </a:rPr>
              <a:t>: </a:t>
            </a:r>
            <a:r>
              <a:rPr lang="ru-RU" sz="2000" i="1" u="sng" dirty="0">
                <a:latin typeface="Arial" pitchFamily="34" charset="0"/>
                <a:cs typeface="Arial" pitchFamily="34" charset="0"/>
              </a:rPr>
              <a:t>физическое состояние лекарственных веществ, простая химическая модификация, вспомогательные вещества, вид лекарственной формы и пути ее введения в организм, технологические процессы</a:t>
            </a:r>
            <a:r>
              <a:rPr lang="ru-RU" sz="2000" b="1" dirty="0">
                <a:latin typeface="Arial" pitchFamily="34" charset="0"/>
                <a:cs typeface="Arial" pitchFamily="34" charset="0"/>
              </a:rPr>
              <a:t>. </a:t>
            </a:r>
            <a:r>
              <a:rPr lang="ru-RU" sz="2000" dirty="0">
                <a:latin typeface="Arial" pitchFamily="34" charset="0"/>
                <a:cs typeface="Arial" pitchFamily="34" charset="0"/>
              </a:rPr>
              <a:t>Все эти факторы существенно изменяют степень терапевтического эффекта лекарственного препарата. Они могут усиливать или, наоборот, уменьшать его. Кроме того, фармацевтические факторы могут устранять побочное действие лекарственного препарата или способствовать его проявлениям. От фармацевтических факторов зависят процессы всасывания, </a:t>
            </a:r>
            <a:r>
              <a:rPr lang="ru-RU" sz="2000" dirty="0" err="1">
                <a:latin typeface="Arial" pitchFamily="34" charset="0"/>
                <a:cs typeface="Arial" pitchFamily="34" charset="0"/>
              </a:rPr>
              <a:t>биотрансформации</a:t>
            </a:r>
            <a:r>
              <a:rPr lang="ru-RU" sz="2000" dirty="0">
                <a:latin typeface="Arial" pitchFamily="34" charset="0"/>
                <a:cs typeface="Arial" pitchFamily="34" charset="0"/>
              </a:rPr>
              <a:t> и элиминации препаратов из организма. Поэтому при разработке состава и технологии новых лекарственных препаратов и совершенствовании существующих необходимо учитывать возможное влияние фармацевтических факторов на их </a:t>
            </a:r>
            <a:r>
              <a:rPr lang="ru-RU" sz="2000" dirty="0" err="1">
                <a:latin typeface="Arial" pitchFamily="34" charset="0"/>
                <a:cs typeface="Arial" pitchFamily="34" charset="0"/>
              </a:rPr>
              <a:t>фармакодинамику</a:t>
            </a:r>
            <a:r>
              <a:rPr lang="ru-RU" sz="2000" dirty="0">
                <a:latin typeface="Arial" pitchFamily="34" charset="0"/>
                <a:cs typeface="Arial" pitchFamily="34" charset="0"/>
              </a:rPr>
              <a:t> и </a:t>
            </a:r>
            <a:r>
              <a:rPr lang="ru-RU" sz="2000" dirty="0" err="1">
                <a:latin typeface="Arial" pitchFamily="34" charset="0"/>
                <a:cs typeface="Arial" pitchFamily="34" charset="0"/>
              </a:rPr>
              <a:t>фармакокинетику</a:t>
            </a:r>
            <a:r>
              <a:rPr lang="uk-UA" sz="2000" dirty="0">
                <a:latin typeface="Arial" pitchFamily="34" charset="0"/>
                <a:cs typeface="Arial" pitchFamily="34" charset="0"/>
              </a:rPr>
              <a:t>.</a:t>
            </a:r>
          </a:p>
        </p:txBody>
      </p:sp>
      <p:sp>
        <p:nvSpPr>
          <p:cNvPr id="14" name="Овальная выноска 13"/>
          <p:cNvSpPr/>
          <p:nvPr/>
        </p:nvSpPr>
        <p:spPr>
          <a:xfrm>
            <a:off x="2411760" y="6084200"/>
            <a:ext cx="6732240" cy="773800"/>
          </a:xfrm>
          <a:prstGeom prst="wedgeEllipseCallout">
            <a:avLst>
              <a:gd name="adj1" fmla="val -35605"/>
              <a:gd name="adj2" fmla="val -526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http://www.pharmencyclopedia.com.ua/article/335/farmacevtichni-chinniki</a:t>
            </a:r>
            <a:endParaRPr lang="uk-UA" dirty="0"/>
          </a:p>
        </p:txBody>
      </p:sp>
    </p:spTree>
    <p:extLst>
      <p:ext uri="{BB962C8B-B14F-4D97-AF65-F5344CB8AC3E}">
        <p14:creationId xmlns:p14="http://schemas.microsoft.com/office/powerpoint/2010/main" val="2902002823"/>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atin typeface="Arial" pitchFamily="34" charset="0"/>
                <a:cs typeface="Arial" pitchFamily="34" charset="0"/>
              </a:rPr>
              <a:t>3.</a:t>
            </a:r>
            <a:r>
              <a:rPr lang="ru-RU" sz="2800" dirty="0">
                <a:latin typeface="Arial" pitchFamily="34" charset="0"/>
                <a:cs typeface="Arial" pitchFamily="34" charset="0"/>
              </a:rPr>
              <a:t> Фармацевтические факторы</a:t>
            </a:r>
            <a:r>
              <a:rPr lang="uk-UA" sz="2800" dirty="0">
                <a:latin typeface="Arial" pitchFamily="34" charset="0"/>
                <a:cs typeface="Arial" pitchFamily="34" charset="0"/>
              </a:rPr>
              <a:t>.</a:t>
            </a:r>
            <a:endParaRPr lang="uk-UA" sz="2800" dirty="0"/>
          </a:p>
        </p:txBody>
      </p:sp>
      <p:sp>
        <p:nvSpPr>
          <p:cNvPr id="7" name="Овал 6"/>
          <p:cNvSpPr/>
          <p:nvPr/>
        </p:nvSpPr>
        <p:spPr>
          <a:xfrm>
            <a:off x="8100392" y="260648"/>
            <a:ext cx="1043608" cy="10801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2DAB42B-C330-46B4-9AD1-E7C586AC2477}" type="slidenum">
              <a:rPr lang="ru-RU" smtClean="0">
                <a:solidFill>
                  <a:schemeClr val="tx1"/>
                </a:solidFill>
              </a:rPr>
              <a:t>9</a:t>
            </a:fld>
            <a:endParaRPr lang="ru-RU" dirty="0">
              <a:solidFill>
                <a:schemeClr val="tx1"/>
              </a:solidFill>
            </a:endParaRPr>
          </a:p>
        </p:txBody>
      </p:sp>
      <p:sp>
        <p:nvSpPr>
          <p:cNvPr id="6" name="Прямоугольник 5"/>
          <p:cNvSpPr/>
          <p:nvPr/>
        </p:nvSpPr>
        <p:spPr>
          <a:xfrm>
            <a:off x="0" y="1340768"/>
            <a:ext cx="9144000" cy="5078313"/>
          </a:xfrm>
          <a:prstGeom prst="rect">
            <a:avLst/>
          </a:prstGeom>
        </p:spPr>
        <p:txBody>
          <a:bodyPr wrap="square">
            <a:spAutoFit/>
          </a:bodyPr>
          <a:lstStyle/>
          <a:p>
            <a:pPr algn="just"/>
            <a:r>
              <a:rPr lang="ru-RU" u="sng" dirty="0">
                <a:latin typeface="Arial" pitchFamily="34" charset="0"/>
                <a:cs typeface="Arial" pitchFamily="34" charset="0"/>
              </a:rPr>
              <a:t>Физическое состояние</a:t>
            </a:r>
            <a:r>
              <a:rPr lang="ru-RU" dirty="0">
                <a:latin typeface="Arial" pitchFamily="34" charset="0"/>
                <a:cs typeface="Arial" pitchFamily="34" charset="0"/>
              </a:rPr>
              <a:t> лекарственного вещества содержит такие факторы, как размер частиц (дисперсность), агрегатное состояние, оптическая активность, поверхностное натяжение, рН раствора, полиморфизм и др. </a:t>
            </a:r>
            <a:r>
              <a:rPr lang="ru-RU" u="sng" dirty="0">
                <a:latin typeface="Arial" pitchFamily="34" charset="0"/>
                <a:cs typeface="Arial" pitchFamily="34" charset="0"/>
              </a:rPr>
              <a:t>Простая химическая модификация лекарственного вещества</a:t>
            </a:r>
            <a:r>
              <a:rPr lang="ru-RU" dirty="0">
                <a:latin typeface="Arial" pitchFamily="34" charset="0"/>
                <a:cs typeface="Arial" pitchFamily="34" charset="0"/>
              </a:rPr>
              <a:t> - состояние, при котором одно и </a:t>
            </a:r>
            <a:r>
              <a:rPr lang="ru-RU" dirty="0" err="1">
                <a:latin typeface="Arial" pitchFamily="34" charset="0"/>
                <a:cs typeface="Arial" pitchFamily="34" charset="0"/>
              </a:rPr>
              <a:t>тоа</a:t>
            </a:r>
            <a:r>
              <a:rPr lang="ru-RU" dirty="0">
                <a:latin typeface="Arial" pitchFamily="34" charset="0"/>
                <a:cs typeface="Arial" pitchFamily="34" charset="0"/>
              </a:rPr>
              <a:t> же лекарственное вещество используется в различных химических формах: соль, кислота, основание, эфир, комплексное соединение и др. </a:t>
            </a:r>
            <a:r>
              <a:rPr lang="ru-RU" u="sng" dirty="0">
                <a:latin typeface="Arial" pitchFamily="34" charset="0"/>
                <a:cs typeface="Arial" pitchFamily="34" charset="0"/>
              </a:rPr>
              <a:t>Вспомогательные вещества</a:t>
            </a:r>
            <a:r>
              <a:rPr lang="ru-RU" dirty="0">
                <a:latin typeface="Arial" pitchFamily="34" charset="0"/>
                <a:cs typeface="Arial" pitchFamily="34" charset="0"/>
              </a:rPr>
              <a:t>, применяемые в технологии ЛП, также влияют на фармакологическое действие, при этом не имеет значения их природа и количество. Поэтому из существующего широкого ассортимента вспомогательных веществ их выбор должен быть индивидуальным для каждого препарата. Оптимальная активность ЛП достигается назначением его в </a:t>
            </a:r>
            <a:r>
              <a:rPr lang="ru-RU" u="sng" dirty="0">
                <a:latin typeface="Arial" pitchFamily="34" charset="0"/>
                <a:cs typeface="Arial" pitchFamily="34" charset="0"/>
              </a:rPr>
              <a:t>рациональной лекарственной форме</a:t>
            </a:r>
            <a:r>
              <a:rPr lang="ru-RU" dirty="0">
                <a:latin typeface="Arial" pitchFamily="34" charset="0"/>
                <a:cs typeface="Arial" pitchFamily="34" charset="0"/>
              </a:rPr>
              <a:t>, которая, в свою очередь, определяет путь введения. </a:t>
            </a:r>
            <a:r>
              <a:rPr lang="ru-RU" u="sng" dirty="0">
                <a:latin typeface="Arial" pitchFamily="34" charset="0"/>
                <a:cs typeface="Arial" pitchFamily="34" charset="0"/>
              </a:rPr>
              <a:t>Технологические процессы</a:t>
            </a:r>
            <a:r>
              <a:rPr lang="ru-RU" dirty="0">
                <a:latin typeface="Arial" pitchFamily="34" charset="0"/>
                <a:cs typeface="Arial" pitchFamily="34" charset="0"/>
              </a:rPr>
              <a:t> </a:t>
            </a:r>
            <a:r>
              <a:rPr lang="ru-RU" u="sng" dirty="0">
                <a:latin typeface="Arial" pitchFamily="34" charset="0"/>
                <a:cs typeface="Arial" pitchFamily="34" charset="0"/>
              </a:rPr>
              <a:t>(</a:t>
            </a:r>
            <a:r>
              <a:rPr lang="ru-RU" dirty="0">
                <a:latin typeface="Arial" pitchFamily="34" charset="0"/>
                <a:cs typeface="Arial" pitchFamily="34" charset="0"/>
              </a:rPr>
              <a:t>операции, оборудование), которые применяются при приготовлении ЛП, также изменяют силу его терапевтического действия. Способ получения ЛП определяет его стабильность, то есть длительность хранения и качество, влияет на его </a:t>
            </a:r>
            <a:r>
              <a:rPr lang="ru-RU" dirty="0" err="1">
                <a:latin typeface="Arial" pitchFamily="34" charset="0"/>
                <a:cs typeface="Arial" pitchFamily="34" charset="0"/>
              </a:rPr>
              <a:t>биотрансформацию</a:t>
            </a:r>
            <a:r>
              <a:rPr lang="ru-RU" dirty="0">
                <a:latin typeface="Arial" pitchFamily="34" charset="0"/>
                <a:cs typeface="Arial" pitchFamily="34" charset="0"/>
              </a:rPr>
              <a:t> в организме. Несоблюдение определенных условий технологии производства приводит к возникновению терапевтической неэквивалентности.</a:t>
            </a:r>
            <a:endParaRPr lang="uk-UA" dirty="0">
              <a:latin typeface="Arial" pitchFamily="34" charset="0"/>
              <a:cs typeface="Arial" pitchFamily="34" charset="0"/>
            </a:endParaRPr>
          </a:p>
        </p:txBody>
      </p:sp>
      <p:sp>
        <p:nvSpPr>
          <p:cNvPr id="14" name="Овальная выноска 13"/>
          <p:cNvSpPr/>
          <p:nvPr/>
        </p:nvSpPr>
        <p:spPr>
          <a:xfrm>
            <a:off x="4211961" y="6237312"/>
            <a:ext cx="4954660" cy="620688"/>
          </a:xfrm>
          <a:prstGeom prst="wedgeEllipseCallout">
            <a:avLst>
              <a:gd name="adj1" fmla="val -41208"/>
              <a:gd name="adj2" fmla="val -86862"/>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600" dirty="0"/>
              <a:t>http://www.pharmencyclopedia.com.ua/article/335/farmacevtichni-chinniki</a:t>
            </a:r>
            <a:endParaRPr lang="uk-UA" sz="1600" dirty="0"/>
          </a:p>
        </p:txBody>
      </p:sp>
    </p:spTree>
    <p:extLst>
      <p:ext uri="{BB962C8B-B14F-4D97-AF65-F5344CB8AC3E}">
        <p14:creationId xmlns:p14="http://schemas.microsoft.com/office/powerpoint/2010/main" val="3816597193"/>
      </p:ext>
    </p:extLst>
  </p:cSld>
  <p:clrMapOvr>
    <a:masterClrMapping/>
  </p:clrMapOvr>
  <p:transition spd="slow">
    <p:pull/>
  </p:transition>
</p:sld>
</file>

<file path=ppt/theme/theme1.xml><?xml version="1.0" encoding="utf-8"?>
<a:theme xmlns:a="http://schemas.openxmlformats.org/drawingml/2006/main" name="First_Ai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First_Aid</Template>
  <TotalTime>417</TotalTime>
  <Words>2483</Words>
  <Application>Microsoft Office PowerPoint</Application>
  <PresentationFormat>Екран (4:3)</PresentationFormat>
  <Paragraphs>178</Paragraphs>
  <Slides>24</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24</vt:i4>
      </vt:variant>
    </vt:vector>
  </HeadingPairs>
  <TitlesOfParts>
    <vt:vector size="31" baseType="lpstr">
      <vt:lpstr>Arial</vt:lpstr>
      <vt:lpstr>Arial Black</vt:lpstr>
      <vt:lpstr>Calibri</vt:lpstr>
      <vt:lpstr>Cambria Math</vt:lpstr>
      <vt:lpstr>Symbol</vt:lpstr>
      <vt:lpstr>Wingdings</vt:lpstr>
      <vt:lpstr>First_Aid</vt:lpstr>
      <vt:lpstr>Биологическая доступность лекарственных препаратов. Фармацевтические факторы. Химическое и физическое состояние лекарственных веществ.</vt:lpstr>
      <vt:lpstr>План лекции</vt:lpstr>
      <vt:lpstr>1. Понятие биологической доступности.</vt:lpstr>
      <vt:lpstr>1. Понятие биологической доступности.</vt:lpstr>
      <vt:lpstr>1. Понятие биологической доступности.</vt:lpstr>
      <vt:lpstr>1. Понятие биологической доступности.</vt:lpstr>
      <vt:lpstr>2. Основные показатели биодоступности лекарственных веществ.</vt:lpstr>
      <vt:lpstr>3. Фармацевтические факторы.</vt:lpstr>
      <vt:lpstr>3. Фармацевтические факторы.</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4. Химическое и физическое состояние веществ.</vt:lpstr>
      <vt:lpstr>Литература</vt:lpstr>
      <vt:lpstr>Благодарю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Первая помощь</dc:subject>
  <dc:creator>HOME</dc:creator>
  <dc:description>http://propowerpoint.ru - Бесплатные шаблоны для презентаций. Полезные советы и уроки PowerPoint .</dc:description>
  <cp:lastModifiedBy>Oleg</cp:lastModifiedBy>
  <cp:revision>115</cp:revision>
  <dcterms:created xsi:type="dcterms:W3CDTF">2017-03-12T21:24:09Z</dcterms:created>
  <dcterms:modified xsi:type="dcterms:W3CDTF">2018-03-04T21:12:31Z</dcterms:modified>
</cp:coreProperties>
</file>