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1" r:id="rId4"/>
    <p:sldId id="282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8" r:id="rId19"/>
    <p:sldId id="297" r:id="rId20"/>
    <p:sldId id="299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200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2" autoAdjust="0"/>
    <p:restoredTop sz="94660"/>
  </p:normalViewPr>
  <p:slideViewPr>
    <p:cSldViewPr>
      <p:cViewPr varScale="1">
        <p:scale>
          <a:sx n="101" d="100"/>
          <a:sy n="101" d="100"/>
        </p:scale>
        <p:origin x="28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4B858-3378-4359-A306-AB6041DAD736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</dgm:pt>
    <dgm:pt modelId="{D5507B70-9983-444F-BE34-9CDEEB4C827F}">
      <dgm:prSet phldrT="[Текст]" custT="1"/>
      <dgm:spPr/>
      <dgm:t>
        <a:bodyPr/>
        <a:lstStyle/>
        <a:p>
          <a:r>
            <a:rPr lang="uk-UA" sz="28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Парентеральный</a:t>
          </a:r>
          <a:endParaRPr lang="uk-UA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2F69590-C245-473B-A96B-A5F5BD6CF121}" type="parTrans" cxnId="{CB728596-93AB-4456-A93A-EBCE6EA92F97}">
      <dgm:prSet/>
      <dgm:spPr/>
      <dgm:t>
        <a:bodyPr/>
        <a:lstStyle/>
        <a:p>
          <a:endParaRPr lang="uk-UA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E7D079B-DBED-4CE0-8F35-D3E635E0FD0E}" type="sibTrans" cxnId="{CB728596-93AB-4456-A93A-EBCE6EA92F97}">
      <dgm:prSet/>
      <dgm:spPr/>
      <dgm:t>
        <a:bodyPr/>
        <a:lstStyle/>
        <a:p>
          <a:endParaRPr lang="uk-UA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C2B21C3-DD3F-4081-A0CB-570C64ACDEDD}">
      <dgm:prSet phldrT="[Текст]" custT="1"/>
      <dgm:spPr/>
      <dgm:t>
        <a:bodyPr/>
        <a:lstStyle/>
        <a:p>
          <a:r>
            <a:rPr lang="uk-UA" sz="28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Пероральный</a:t>
          </a:r>
          <a:endParaRPr lang="uk-UA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AD80497-8B83-4774-87BA-7856304A4AD3}" type="parTrans" cxnId="{16AB3F7A-87E5-445C-B824-1A86DBE7D7FF}">
      <dgm:prSet/>
      <dgm:spPr/>
      <dgm:t>
        <a:bodyPr/>
        <a:lstStyle/>
        <a:p>
          <a:endParaRPr lang="uk-UA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65B719D-8EE7-4FEC-BD64-4C74C5B75EE2}" type="sibTrans" cxnId="{16AB3F7A-87E5-445C-B824-1A86DBE7D7FF}">
      <dgm:prSet/>
      <dgm:spPr/>
      <dgm:t>
        <a:bodyPr/>
        <a:lstStyle/>
        <a:p>
          <a:endParaRPr lang="uk-UA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43C59B7-C4A0-4C12-A725-B3D7591DFC4A}">
      <dgm:prSet phldrT="[Текст]" custT="1"/>
      <dgm:spPr/>
      <dgm:t>
        <a:bodyPr/>
        <a:lstStyle/>
        <a:p>
          <a:r>
            <a:rPr lang="uk-UA" sz="28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Ректальный</a:t>
          </a:r>
          <a:endParaRPr lang="uk-UA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9DD2B4D-7E64-487B-9D57-39613A8B7371}" type="parTrans" cxnId="{3E1EBFE8-E9D2-43B4-BBEF-554DCF65AD18}">
      <dgm:prSet/>
      <dgm:spPr/>
      <dgm:t>
        <a:bodyPr/>
        <a:lstStyle/>
        <a:p>
          <a:endParaRPr lang="uk-UA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4CCD644-5059-4823-B130-3EF5A9614BA7}" type="sibTrans" cxnId="{3E1EBFE8-E9D2-43B4-BBEF-554DCF65AD18}">
      <dgm:prSet/>
      <dgm:spPr/>
      <dgm:t>
        <a:bodyPr/>
        <a:lstStyle/>
        <a:p>
          <a:endParaRPr lang="uk-UA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3629AB4-659E-4A00-964A-4A5AC3684B0C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Ингаляционный</a:t>
          </a:r>
          <a:endParaRPr lang="uk-UA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D8EDB83-6120-430B-BECF-E6C4858CBF18}" type="parTrans" cxnId="{16A4A972-2AF5-4BCC-81C1-7FFE0C60041C}">
      <dgm:prSet/>
      <dgm:spPr/>
      <dgm:t>
        <a:bodyPr/>
        <a:lstStyle/>
        <a:p>
          <a:endParaRPr lang="uk-UA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3D65EC0-8EE6-4803-8551-50125C261B62}" type="sibTrans" cxnId="{16A4A972-2AF5-4BCC-81C1-7FFE0C60041C}">
      <dgm:prSet/>
      <dgm:spPr/>
      <dgm:t>
        <a:bodyPr/>
        <a:lstStyle/>
        <a:p>
          <a:endParaRPr lang="uk-UA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4E0A31-CF22-45B0-9BC3-8D22BEFA16ED}" type="pres">
      <dgm:prSet presAssocID="{FDD4B858-3378-4359-A306-AB6041DAD736}" presName="linearFlow" presStyleCnt="0">
        <dgm:presLayoutVars>
          <dgm:dir/>
          <dgm:resizeHandles val="exact"/>
        </dgm:presLayoutVars>
      </dgm:prSet>
      <dgm:spPr/>
    </dgm:pt>
    <dgm:pt modelId="{6275A12F-7912-4658-B2ED-558214B6E370}" type="pres">
      <dgm:prSet presAssocID="{D5507B70-9983-444F-BE34-9CDEEB4C827F}" presName="composite" presStyleCnt="0"/>
      <dgm:spPr/>
    </dgm:pt>
    <dgm:pt modelId="{4216F974-0369-41EE-A542-3B3E0353E20A}" type="pres">
      <dgm:prSet presAssocID="{D5507B70-9983-444F-BE34-9CDEEB4C827F}" presName="imgShp" presStyleLbl="fgImgPlace1" presStyleIdx="0" presStyleCnt="4" custScaleX="144724" custScaleY="13603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0ECE411-7E6F-4BF8-94DF-1D3C5443E456}" type="pres">
      <dgm:prSet presAssocID="{D5507B70-9983-444F-BE34-9CDEEB4C827F}" presName="txShp" presStyleLbl="node1" presStyleIdx="0" presStyleCnt="4">
        <dgm:presLayoutVars>
          <dgm:bulletEnabled val="1"/>
        </dgm:presLayoutVars>
      </dgm:prSet>
      <dgm:spPr/>
    </dgm:pt>
    <dgm:pt modelId="{5EEE5AF9-4547-4841-A355-E9B9FBE774A9}" type="pres">
      <dgm:prSet presAssocID="{2E7D079B-DBED-4CE0-8F35-D3E635E0FD0E}" presName="spacing" presStyleCnt="0"/>
      <dgm:spPr/>
    </dgm:pt>
    <dgm:pt modelId="{00CFADA2-5F72-4367-910A-6E5FEAE95194}" type="pres">
      <dgm:prSet presAssocID="{5C2B21C3-DD3F-4081-A0CB-570C64ACDEDD}" presName="composite" presStyleCnt="0"/>
      <dgm:spPr/>
    </dgm:pt>
    <dgm:pt modelId="{1D44472A-55C0-45BD-BB3A-064C4F9AC94F}" type="pres">
      <dgm:prSet presAssocID="{5C2B21C3-DD3F-4081-A0CB-570C64ACDEDD}" presName="imgShp" presStyleLbl="fgImgPlace1" presStyleIdx="1" presStyleCnt="4" custScaleX="152040" custScaleY="14357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337149D-4D19-421E-AFE5-A463D80E9360}" type="pres">
      <dgm:prSet presAssocID="{5C2B21C3-DD3F-4081-A0CB-570C64ACDEDD}" presName="txShp" presStyleLbl="node1" presStyleIdx="1" presStyleCnt="4">
        <dgm:presLayoutVars>
          <dgm:bulletEnabled val="1"/>
        </dgm:presLayoutVars>
      </dgm:prSet>
      <dgm:spPr/>
    </dgm:pt>
    <dgm:pt modelId="{DB78C3A8-6BB4-47EE-BDD5-6480ECA051A7}" type="pres">
      <dgm:prSet presAssocID="{E65B719D-8EE7-4FEC-BD64-4C74C5B75EE2}" presName="spacing" presStyleCnt="0"/>
      <dgm:spPr/>
    </dgm:pt>
    <dgm:pt modelId="{0DC61ED3-433B-449E-A25B-F5C1A91D526E}" type="pres">
      <dgm:prSet presAssocID="{943C59B7-C4A0-4C12-A725-B3D7591DFC4A}" presName="composite" presStyleCnt="0"/>
      <dgm:spPr/>
    </dgm:pt>
    <dgm:pt modelId="{1471FF65-1609-430E-B209-51A79AA2B8AF}" type="pres">
      <dgm:prSet presAssocID="{943C59B7-C4A0-4C12-A725-B3D7591DFC4A}" presName="imgShp" presStyleLbl="fgImgPlace1" presStyleIdx="2" presStyleCnt="4" custScaleX="155750" custScaleY="1369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68D39BD-21A7-46FA-A000-846A447BC959}" type="pres">
      <dgm:prSet presAssocID="{943C59B7-C4A0-4C12-A725-B3D7591DFC4A}" presName="txShp" presStyleLbl="node1" presStyleIdx="2" presStyleCnt="4">
        <dgm:presLayoutVars>
          <dgm:bulletEnabled val="1"/>
        </dgm:presLayoutVars>
      </dgm:prSet>
      <dgm:spPr/>
    </dgm:pt>
    <dgm:pt modelId="{EEB503F0-5FEE-44AF-8F03-8C194A79A79B}" type="pres">
      <dgm:prSet presAssocID="{E4CCD644-5059-4823-B130-3EF5A9614BA7}" presName="spacing" presStyleCnt="0"/>
      <dgm:spPr/>
    </dgm:pt>
    <dgm:pt modelId="{20492589-77A6-4291-8AA3-BA3EDC1D6A2F}" type="pres">
      <dgm:prSet presAssocID="{13629AB4-659E-4A00-964A-4A5AC3684B0C}" presName="composite" presStyleCnt="0"/>
      <dgm:spPr/>
    </dgm:pt>
    <dgm:pt modelId="{7404C825-6ABA-4505-9676-C3D9BCBF6DB0}" type="pres">
      <dgm:prSet presAssocID="{13629AB4-659E-4A00-964A-4A5AC3684B0C}" presName="imgShp" presStyleLbl="fgImgPlace1" presStyleIdx="3" presStyleCnt="4" custScaleX="159462" custScaleY="13849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B566A3B-DF20-4200-B7FD-74B2973AAF2E}" type="pres">
      <dgm:prSet presAssocID="{13629AB4-659E-4A00-964A-4A5AC3684B0C}" presName="txShp" presStyleLbl="node1" presStyleIdx="3" presStyleCnt="4">
        <dgm:presLayoutVars>
          <dgm:bulletEnabled val="1"/>
        </dgm:presLayoutVars>
      </dgm:prSet>
      <dgm:spPr/>
    </dgm:pt>
  </dgm:ptLst>
  <dgm:cxnLst>
    <dgm:cxn modelId="{E88C781E-4654-4BC4-A6ED-07ED7482DB35}" type="presOf" srcId="{D5507B70-9983-444F-BE34-9CDEEB4C827F}" destId="{E0ECE411-7E6F-4BF8-94DF-1D3C5443E456}" srcOrd="0" destOrd="0" presId="urn:microsoft.com/office/officeart/2005/8/layout/vList3"/>
    <dgm:cxn modelId="{16A4A972-2AF5-4BCC-81C1-7FFE0C60041C}" srcId="{FDD4B858-3378-4359-A306-AB6041DAD736}" destId="{13629AB4-659E-4A00-964A-4A5AC3684B0C}" srcOrd="3" destOrd="0" parTransId="{3D8EDB83-6120-430B-BECF-E6C4858CBF18}" sibTransId="{B3D65EC0-8EE6-4803-8551-50125C261B62}"/>
    <dgm:cxn modelId="{16AB3F7A-87E5-445C-B824-1A86DBE7D7FF}" srcId="{FDD4B858-3378-4359-A306-AB6041DAD736}" destId="{5C2B21C3-DD3F-4081-A0CB-570C64ACDEDD}" srcOrd="1" destOrd="0" parTransId="{5AD80497-8B83-4774-87BA-7856304A4AD3}" sibTransId="{E65B719D-8EE7-4FEC-BD64-4C74C5B75EE2}"/>
    <dgm:cxn modelId="{CFB16882-16B4-4EC4-8374-AD97639293A7}" type="presOf" srcId="{FDD4B858-3378-4359-A306-AB6041DAD736}" destId="{C14E0A31-CF22-45B0-9BC3-8D22BEFA16ED}" srcOrd="0" destOrd="0" presId="urn:microsoft.com/office/officeart/2005/8/layout/vList3"/>
    <dgm:cxn modelId="{CB728596-93AB-4456-A93A-EBCE6EA92F97}" srcId="{FDD4B858-3378-4359-A306-AB6041DAD736}" destId="{D5507B70-9983-444F-BE34-9CDEEB4C827F}" srcOrd="0" destOrd="0" parTransId="{42F69590-C245-473B-A96B-A5F5BD6CF121}" sibTransId="{2E7D079B-DBED-4CE0-8F35-D3E635E0FD0E}"/>
    <dgm:cxn modelId="{853D97B2-37B3-42E2-B5DE-92539F388378}" type="presOf" srcId="{5C2B21C3-DD3F-4081-A0CB-570C64ACDEDD}" destId="{1337149D-4D19-421E-AFE5-A463D80E9360}" srcOrd="0" destOrd="0" presId="urn:microsoft.com/office/officeart/2005/8/layout/vList3"/>
    <dgm:cxn modelId="{1B9F43B7-D5E2-4E51-97E9-4F3271F66F78}" type="presOf" srcId="{13629AB4-659E-4A00-964A-4A5AC3684B0C}" destId="{3B566A3B-DF20-4200-B7FD-74B2973AAF2E}" srcOrd="0" destOrd="0" presId="urn:microsoft.com/office/officeart/2005/8/layout/vList3"/>
    <dgm:cxn modelId="{3E1EBFE8-E9D2-43B4-BBEF-554DCF65AD18}" srcId="{FDD4B858-3378-4359-A306-AB6041DAD736}" destId="{943C59B7-C4A0-4C12-A725-B3D7591DFC4A}" srcOrd="2" destOrd="0" parTransId="{49DD2B4D-7E64-487B-9D57-39613A8B7371}" sibTransId="{E4CCD644-5059-4823-B130-3EF5A9614BA7}"/>
    <dgm:cxn modelId="{91E250F9-3D9C-45F4-BAAD-ECF181F8989F}" type="presOf" srcId="{943C59B7-C4A0-4C12-A725-B3D7591DFC4A}" destId="{168D39BD-21A7-46FA-A000-846A447BC959}" srcOrd="0" destOrd="0" presId="urn:microsoft.com/office/officeart/2005/8/layout/vList3"/>
    <dgm:cxn modelId="{D8045FF9-7D22-4E19-A331-CEE07BA3BE10}" type="presParOf" srcId="{C14E0A31-CF22-45B0-9BC3-8D22BEFA16ED}" destId="{6275A12F-7912-4658-B2ED-558214B6E370}" srcOrd="0" destOrd="0" presId="urn:microsoft.com/office/officeart/2005/8/layout/vList3"/>
    <dgm:cxn modelId="{1A8D3494-7029-4BA0-B155-C195B692BE5D}" type="presParOf" srcId="{6275A12F-7912-4658-B2ED-558214B6E370}" destId="{4216F974-0369-41EE-A542-3B3E0353E20A}" srcOrd="0" destOrd="0" presId="urn:microsoft.com/office/officeart/2005/8/layout/vList3"/>
    <dgm:cxn modelId="{4CD7ADB2-AF9B-4F35-B606-1F5C1CCB7817}" type="presParOf" srcId="{6275A12F-7912-4658-B2ED-558214B6E370}" destId="{E0ECE411-7E6F-4BF8-94DF-1D3C5443E456}" srcOrd="1" destOrd="0" presId="urn:microsoft.com/office/officeart/2005/8/layout/vList3"/>
    <dgm:cxn modelId="{48C4A8DA-FEEB-4A45-9C93-9D0640FDCA48}" type="presParOf" srcId="{C14E0A31-CF22-45B0-9BC3-8D22BEFA16ED}" destId="{5EEE5AF9-4547-4841-A355-E9B9FBE774A9}" srcOrd="1" destOrd="0" presId="urn:microsoft.com/office/officeart/2005/8/layout/vList3"/>
    <dgm:cxn modelId="{CC1AF11E-465F-489A-990F-4131D4409B69}" type="presParOf" srcId="{C14E0A31-CF22-45B0-9BC3-8D22BEFA16ED}" destId="{00CFADA2-5F72-4367-910A-6E5FEAE95194}" srcOrd="2" destOrd="0" presId="urn:microsoft.com/office/officeart/2005/8/layout/vList3"/>
    <dgm:cxn modelId="{872E5CFE-81A5-4FB0-B5F9-F26210BF5355}" type="presParOf" srcId="{00CFADA2-5F72-4367-910A-6E5FEAE95194}" destId="{1D44472A-55C0-45BD-BB3A-064C4F9AC94F}" srcOrd="0" destOrd="0" presId="urn:microsoft.com/office/officeart/2005/8/layout/vList3"/>
    <dgm:cxn modelId="{54660B0F-2FC7-4E0D-B020-F262031D8A62}" type="presParOf" srcId="{00CFADA2-5F72-4367-910A-6E5FEAE95194}" destId="{1337149D-4D19-421E-AFE5-A463D80E9360}" srcOrd="1" destOrd="0" presId="urn:microsoft.com/office/officeart/2005/8/layout/vList3"/>
    <dgm:cxn modelId="{92B3D138-B4E6-412F-8AE6-1F66D718B3B1}" type="presParOf" srcId="{C14E0A31-CF22-45B0-9BC3-8D22BEFA16ED}" destId="{DB78C3A8-6BB4-47EE-BDD5-6480ECA051A7}" srcOrd="3" destOrd="0" presId="urn:microsoft.com/office/officeart/2005/8/layout/vList3"/>
    <dgm:cxn modelId="{5E1A98FD-A19F-4ABA-AC6B-99466C8A2419}" type="presParOf" srcId="{C14E0A31-CF22-45B0-9BC3-8D22BEFA16ED}" destId="{0DC61ED3-433B-449E-A25B-F5C1A91D526E}" srcOrd="4" destOrd="0" presId="urn:microsoft.com/office/officeart/2005/8/layout/vList3"/>
    <dgm:cxn modelId="{4D2A2896-8D93-4440-BA70-1CA1C372286C}" type="presParOf" srcId="{0DC61ED3-433B-449E-A25B-F5C1A91D526E}" destId="{1471FF65-1609-430E-B209-51A79AA2B8AF}" srcOrd="0" destOrd="0" presId="urn:microsoft.com/office/officeart/2005/8/layout/vList3"/>
    <dgm:cxn modelId="{E1B1CCBF-D037-4A99-BAB2-9FFDD47E6451}" type="presParOf" srcId="{0DC61ED3-433B-449E-A25B-F5C1A91D526E}" destId="{168D39BD-21A7-46FA-A000-846A447BC959}" srcOrd="1" destOrd="0" presId="urn:microsoft.com/office/officeart/2005/8/layout/vList3"/>
    <dgm:cxn modelId="{01BE2325-DED3-4C55-8853-672B3971D707}" type="presParOf" srcId="{C14E0A31-CF22-45B0-9BC3-8D22BEFA16ED}" destId="{EEB503F0-5FEE-44AF-8F03-8C194A79A79B}" srcOrd="5" destOrd="0" presId="urn:microsoft.com/office/officeart/2005/8/layout/vList3"/>
    <dgm:cxn modelId="{E8CA96D7-E9AD-4A54-A82A-C3CBAB20DAD4}" type="presParOf" srcId="{C14E0A31-CF22-45B0-9BC3-8D22BEFA16ED}" destId="{20492589-77A6-4291-8AA3-BA3EDC1D6A2F}" srcOrd="6" destOrd="0" presId="urn:microsoft.com/office/officeart/2005/8/layout/vList3"/>
    <dgm:cxn modelId="{414DC407-C8BD-4AA3-9A8A-CBF9982104D8}" type="presParOf" srcId="{20492589-77A6-4291-8AA3-BA3EDC1D6A2F}" destId="{7404C825-6ABA-4505-9676-C3D9BCBF6DB0}" srcOrd="0" destOrd="0" presId="urn:microsoft.com/office/officeart/2005/8/layout/vList3"/>
    <dgm:cxn modelId="{BDF437E8-8930-4A15-A354-A9DA78BD3307}" type="presParOf" srcId="{20492589-77A6-4291-8AA3-BA3EDC1D6A2F}" destId="{3B566A3B-DF20-4200-B7FD-74B2973AAF2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CE411-7E6F-4BF8-94DF-1D3C5443E456}">
      <dsp:nvSpPr>
        <dsp:cNvPr id="0" name=""/>
        <dsp:cNvSpPr/>
      </dsp:nvSpPr>
      <dsp:spPr>
        <a:xfrm rot="10800000">
          <a:off x="1350766" y="151622"/>
          <a:ext cx="4166022" cy="83311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738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Парентеральный</a:t>
          </a:r>
          <a:endParaRPr lang="uk-UA" sz="2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559045" y="151622"/>
        <a:ext cx="3957743" cy="833115"/>
      </dsp:txXfrm>
    </dsp:sp>
    <dsp:sp modelId="{4216F974-0369-41EE-A542-3B3E0353E20A}">
      <dsp:nvSpPr>
        <dsp:cNvPr id="0" name=""/>
        <dsp:cNvSpPr/>
      </dsp:nvSpPr>
      <dsp:spPr>
        <a:xfrm>
          <a:off x="747906" y="1520"/>
          <a:ext cx="1205718" cy="11333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337149D-4D19-421E-AFE5-A463D80E9360}">
      <dsp:nvSpPr>
        <dsp:cNvPr id="0" name=""/>
        <dsp:cNvSpPr/>
      </dsp:nvSpPr>
      <dsp:spPr>
        <a:xfrm rot="10800000">
          <a:off x="1366003" y="1565043"/>
          <a:ext cx="4166022" cy="833115"/>
        </a:xfrm>
        <a:prstGeom prst="homePlat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738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Пероральный</a:t>
          </a:r>
          <a:endParaRPr lang="uk-UA" sz="2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574282" y="1565043"/>
        <a:ext cx="3957743" cy="833115"/>
      </dsp:txXfrm>
    </dsp:sp>
    <dsp:sp modelId="{1D44472A-55C0-45BD-BB3A-064C4F9AC94F}">
      <dsp:nvSpPr>
        <dsp:cNvPr id="0" name=""/>
        <dsp:cNvSpPr/>
      </dsp:nvSpPr>
      <dsp:spPr>
        <a:xfrm>
          <a:off x="732669" y="1383532"/>
          <a:ext cx="1266669" cy="119613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68D39BD-21A7-46FA-A000-846A447BC959}">
      <dsp:nvSpPr>
        <dsp:cNvPr id="0" name=""/>
        <dsp:cNvSpPr/>
      </dsp:nvSpPr>
      <dsp:spPr>
        <a:xfrm rot="10800000">
          <a:off x="1373731" y="2982217"/>
          <a:ext cx="4166022" cy="833115"/>
        </a:xfrm>
        <a:prstGeom prst="homePlat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738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Ректальный</a:t>
          </a:r>
          <a:endParaRPr lang="uk-UA" sz="2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582010" y="2982217"/>
        <a:ext cx="3957743" cy="833115"/>
      </dsp:txXfrm>
    </dsp:sp>
    <dsp:sp modelId="{1471FF65-1609-430E-B209-51A79AA2B8AF}">
      <dsp:nvSpPr>
        <dsp:cNvPr id="0" name=""/>
        <dsp:cNvSpPr/>
      </dsp:nvSpPr>
      <dsp:spPr>
        <a:xfrm>
          <a:off x="724942" y="2828361"/>
          <a:ext cx="1297577" cy="114082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B566A3B-DF20-4200-B7FD-74B2973AAF2E}">
      <dsp:nvSpPr>
        <dsp:cNvPr id="0" name=""/>
        <dsp:cNvSpPr/>
      </dsp:nvSpPr>
      <dsp:spPr>
        <a:xfrm rot="10800000">
          <a:off x="1381462" y="4378229"/>
          <a:ext cx="4166022" cy="833115"/>
        </a:xfrm>
        <a:prstGeom prst="homePlat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738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Ингаляционный</a:t>
          </a:r>
          <a:endParaRPr lang="uk-UA" sz="2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589741" y="4378229"/>
        <a:ext cx="3957743" cy="833115"/>
      </dsp:txXfrm>
    </dsp:sp>
    <dsp:sp modelId="{7404C825-6ABA-4505-9676-C3D9BCBF6DB0}">
      <dsp:nvSpPr>
        <dsp:cNvPr id="0" name=""/>
        <dsp:cNvSpPr/>
      </dsp:nvSpPr>
      <dsp:spPr>
        <a:xfrm>
          <a:off x="717210" y="4217880"/>
          <a:ext cx="1328503" cy="115381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5C31A-8873-463B-8AA8-BFCFDBDBE14B}" type="datetimeFigureOut">
              <a:rPr lang="uk-UA" smtClean="0"/>
              <a:t>04.03.2018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3FDA-B991-4D80-B6C4-F634D66ACE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865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3FDA-B991-4D80-B6C4-F634D66ACE57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574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3FDA-B991-4D80-B6C4-F634D66ACE57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574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3FDA-B991-4D80-B6C4-F634D66ACE57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574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3FDA-B991-4D80-B6C4-F634D66ACE57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57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3FDA-B991-4D80-B6C4-F634D66ACE57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57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3FDA-B991-4D80-B6C4-F634D66ACE57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57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3FDA-B991-4D80-B6C4-F634D66ACE57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574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3FDA-B991-4D80-B6C4-F634D66ACE57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57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3FDA-B991-4D80-B6C4-F634D66ACE57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574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3FDA-B991-4D80-B6C4-F634D66ACE57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574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3FDA-B991-4D80-B6C4-F634D66ACE57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574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3FDA-B991-4D80-B6C4-F634D66ACE57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57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Первая помощь\First_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6103912" cy="1008111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6077272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368997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7119240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Первая помощь\First_Aid_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728345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390525" y="1511300"/>
            <a:ext cx="836295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26988" y="6581775"/>
            <a:ext cx="132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srgbClr val="E6E0EC"/>
                </a:solidFill>
              </a:rPr>
              <a:t>ProPowerPoint.Ru</a:t>
            </a:r>
            <a:endParaRPr lang="ru-RU" sz="1200">
              <a:solidFill>
                <a:srgbClr val="E6E0E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44824"/>
            <a:ext cx="6588224" cy="18722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>
                <a:effectLst/>
              </a:rPr>
              <a:t>Лекарственная форма и пути ее введения в аспекте </a:t>
            </a:r>
            <a:r>
              <a:rPr lang="ru-RU" sz="2400" dirty="0" err="1">
                <a:effectLst/>
              </a:rPr>
              <a:t>биодоступности</a:t>
            </a:r>
            <a:r>
              <a:rPr lang="ru-RU" sz="2400" dirty="0">
                <a:effectLst/>
              </a:rPr>
              <a:t> лекарственных препаратов. Влияние простой химической модификации на </a:t>
            </a:r>
            <a:r>
              <a:rPr lang="ru-RU" sz="2400" dirty="0" err="1">
                <a:effectLst/>
              </a:rPr>
              <a:t>биодоступность</a:t>
            </a:r>
            <a:r>
              <a:rPr lang="ru-RU" sz="2400" dirty="0">
                <a:effectLst/>
              </a:rPr>
              <a:t> лекарственных веществ</a:t>
            </a:r>
            <a:r>
              <a:rPr lang="uk-UA" sz="2400" dirty="0">
                <a:effectLst/>
              </a:rPr>
              <a:t>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8264" y="6137275"/>
            <a:ext cx="2088232" cy="7207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Харьков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2017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648" y="71363"/>
            <a:ext cx="583934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Национальный фармацевтический университет</a:t>
            </a:r>
            <a:b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Кафедра аптечной технологии лекарств</a:t>
            </a:r>
            <a:b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им. Д.П. Сало</a:t>
            </a:r>
          </a:p>
        </p:txBody>
      </p:sp>
      <p:pic>
        <p:nvPicPr>
          <p:cNvPr id="5" name="Picture 13" descr="Пошта Национальный фармацевтический университ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68" y="97557"/>
            <a:ext cx="3706091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363"/>
            <a:ext cx="14954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Лекарственная форма и пути ее введения в аспекте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биодоступности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лекарственных препаратов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2DAB42B-C330-46B4-9AD1-E7C586AC2477}" type="slidenum">
              <a:rPr lang="ru-RU" smtClean="0">
                <a:solidFill>
                  <a:schemeClr val="tx1"/>
                </a:solidFill>
              </a:rPr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AutoShape 4"/>
          <p:cNvSpPr txBox="1">
            <a:spLocks noChangeArrowheads="1"/>
          </p:cNvSpPr>
          <p:nvPr/>
        </p:nvSpPr>
        <p:spPr bwMode="auto">
          <a:xfrm>
            <a:off x="235162" y="1556792"/>
            <a:ext cx="3400734" cy="1224136"/>
          </a:xfrm>
          <a:prstGeom prst="rightArrowCallout">
            <a:avLst>
              <a:gd name="adj1" fmla="val 25000"/>
              <a:gd name="adj2" fmla="val 25000"/>
              <a:gd name="adj3" fmla="val 57734"/>
              <a:gd name="adj4" fmla="val 66667"/>
            </a:avLst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b="1" i="1" dirty="0">
                <a:latin typeface="Arial" pitchFamily="34" charset="0"/>
                <a:cs typeface="Arial" pitchFamily="34" charset="0"/>
              </a:rPr>
              <a:t>Углеводы</a:t>
            </a:r>
            <a:endParaRPr lang="uk-UA" sz="20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(сахар, конфеты, сладости)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664194" y="1512782"/>
            <a:ext cx="5300294" cy="13121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0" rIns="36000" bIns="0"/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Arial" pitchFamily="34" charset="0"/>
                <a:cs typeface="Arial" pitchFamily="34" charset="0"/>
              </a:rPr>
              <a:t>Замедляют моторику желудка, задерживают всасывание в кишечнике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изониазида</a:t>
            </a:r>
            <a:r>
              <a:rPr lang="ru-RU" dirty="0">
                <a:latin typeface="Arial" pitchFamily="34" charset="0"/>
                <a:cs typeface="Arial" pitchFamily="34" charset="0"/>
              </a:rPr>
              <a:t> и кальция хлорида. Влияние углеводов пищи может быть и опосредованным - через промежуточный обмен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50825" y="3068638"/>
            <a:ext cx="3413369" cy="1296466"/>
          </a:xfrm>
          <a:prstGeom prst="rightArrowCallout">
            <a:avLst>
              <a:gd name="adj1" fmla="val 25000"/>
              <a:gd name="adj2" fmla="val 25000"/>
              <a:gd name="adj3" fmla="val 61831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/>
            <a:r>
              <a:rPr lang="ru-RU" sz="2000" b="1" i="1" dirty="0">
                <a:latin typeface="Arial" pitchFamily="34" charset="0"/>
                <a:cs typeface="Arial" pitchFamily="34" charset="0"/>
              </a:rPr>
              <a:t>М</a:t>
            </a:r>
            <a:r>
              <a:rPr lang="uk-UA" sz="2000" b="1" i="1" dirty="0" err="1">
                <a:latin typeface="Arial" pitchFamily="34" charset="0"/>
                <a:cs typeface="Arial" pitchFamily="34" charset="0"/>
              </a:rPr>
              <a:t>инеральные</a:t>
            </a:r>
            <a:r>
              <a:rPr lang="uk-UA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i="1" dirty="0" err="1">
                <a:latin typeface="Arial" pitchFamily="34" charset="0"/>
                <a:cs typeface="Arial" pitchFamily="34" charset="0"/>
              </a:rPr>
              <a:t>вещества</a:t>
            </a:r>
            <a:br>
              <a:rPr lang="ru-RU" sz="2000" b="1" i="1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(сера, ионы тяж. металлов)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664194" y="3177121"/>
            <a:ext cx="5300294" cy="1079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1200"/>
              </a:spcBef>
            </a:pPr>
            <a:r>
              <a:rPr lang="uk-UA" sz="2000" dirty="0" err="1">
                <a:latin typeface="Arial" pitchFamily="34" charset="0"/>
                <a:cs typeface="Arial" pitchFamily="34" charset="0"/>
              </a:rPr>
              <a:t>Замедляют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всасывание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лекарственных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веществ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250825" y="4581524"/>
            <a:ext cx="3413369" cy="2159844"/>
          </a:xfrm>
          <a:prstGeom prst="rightArrowCallout">
            <a:avLst>
              <a:gd name="adj1" fmla="val 25000"/>
              <a:gd name="adj2" fmla="val 25000"/>
              <a:gd name="adj3" fmla="val 41649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/>
            <a:r>
              <a:rPr lang="ru-RU" sz="2000" b="1" i="1" dirty="0" err="1">
                <a:latin typeface="Arial" pitchFamily="34" charset="0"/>
                <a:cs typeface="Arial" pitchFamily="34" charset="0"/>
              </a:rPr>
              <a:t>Низкомолеку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i="1" dirty="0" err="1">
                <a:latin typeface="Arial" pitchFamily="34" charset="0"/>
                <a:cs typeface="Arial" pitchFamily="34" charset="0"/>
              </a:rPr>
              <a:t>лярные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latin typeface="Arial" pitchFamily="34" charset="0"/>
                <a:cs typeface="Arial" pitchFamily="34" charset="0"/>
              </a:rPr>
              <a:t>продук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-ты гидролиза пищевых вещ.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(глюкоза,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амино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-кислоты, глицерин, стерины)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652521" y="5229646"/>
            <a:ext cx="5311967" cy="86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1200"/>
              </a:spcBef>
            </a:pPr>
            <a:r>
              <a:rPr lang="uk-UA" sz="2000" dirty="0" err="1">
                <a:latin typeface="Arial" pitchFamily="34" charset="0"/>
                <a:cs typeface="Arial" pitchFamily="34" charset="0"/>
              </a:rPr>
              <a:t>Замедляют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всасывание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лекарственных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веществ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236296" y="6105453"/>
            <a:ext cx="1907704" cy="7843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dirty="0" err="1">
                <a:latin typeface="Arial" pitchFamily="34" charset="0"/>
                <a:cs typeface="Arial" pitchFamily="34" charset="0"/>
              </a:rPr>
              <a:t>Перораль-ный</a:t>
            </a:r>
            <a:r>
              <a:rPr lang="uk-UA" dirty="0">
                <a:latin typeface="Arial" pitchFamily="34" charset="0"/>
                <a:cs typeface="Arial" pitchFamily="34" charset="0"/>
              </a:rPr>
              <a:t> путь</a:t>
            </a:r>
          </a:p>
        </p:txBody>
      </p:sp>
    </p:spTree>
    <p:extLst>
      <p:ext uri="{BB962C8B-B14F-4D97-AF65-F5344CB8AC3E}">
        <p14:creationId xmlns:p14="http://schemas.microsoft.com/office/powerpoint/2010/main" val="213880529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hurom-russia.ru/images/vse_soki_frukt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002" y="2012654"/>
            <a:ext cx="4370998" cy="42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Лекарственная форма и пути ее введения в аспекте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биодоступности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лекарственных препаратов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2DAB42B-C330-46B4-9AD1-E7C586AC2477}" type="slidenum">
              <a:rPr lang="ru-RU" smtClean="0">
                <a:solidFill>
                  <a:schemeClr val="tx1"/>
                </a:solidFill>
              </a:rPr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07704" y="1292574"/>
            <a:ext cx="568863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err="1">
                <a:latin typeface="Arial" pitchFamily="34" charset="0"/>
                <a:cs typeface="Arial" pitchFamily="34" charset="0"/>
              </a:rPr>
              <a:t>Фруктовые</a:t>
            </a:r>
            <a:r>
              <a:rPr lang="uk-UA" sz="2400" b="1" i="1" dirty="0">
                <a:latin typeface="Arial" pitchFamily="34" charset="0"/>
                <a:cs typeface="Arial" pitchFamily="34" charset="0"/>
              </a:rPr>
              <a:t> соки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86" y="2178498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Разрушают кислотонеустойчивые соединения: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ампициллина натриевую соль</a:t>
            </a: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циклосерин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эритромицин (основа)</a:t>
            </a: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бензилпенициллина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калиевую соль</a:t>
            </a:r>
          </a:p>
          <a:p>
            <a:r>
              <a:rPr lang="uk-UA" sz="2000" b="1" dirty="0" err="1">
                <a:latin typeface="Arial" pitchFamily="34" charset="0"/>
                <a:cs typeface="Arial" pitchFamily="34" charset="0"/>
              </a:rPr>
              <a:t>Замедляют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err="1">
                <a:latin typeface="Arial" pitchFamily="34" charset="0"/>
                <a:cs typeface="Arial" pitchFamily="34" charset="0"/>
              </a:rPr>
              <a:t>всасывание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SchoolBook" charset="0"/>
              <a:buChar char="-"/>
            </a:pPr>
            <a:r>
              <a:rPr lang="uk-UA" sz="2000" dirty="0" err="1">
                <a:latin typeface="Arial" pitchFamily="34" charset="0"/>
                <a:cs typeface="Arial" pitchFamily="34" charset="0"/>
              </a:rPr>
              <a:t>ибупрофена</a:t>
            </a:r>
            <a:endParaRPr lang="uk-UA" sz="2000" dirty="0">
              <a:latin typeface="Arial" pitchFamily="34" charset="0"/>
              <a:cs typeface="Arial" pitchFamily="34" charset="0"/>
            </a:endParaRPr>
          </a:p>
          <a:p>
            <a:pPr>
              <a:buFont typeface="SchoolBook" charset="0"/>
              <a:buChar char="-"/>
            </a:pPr>
            <a:r>
              <a:rPr lang="uk-UA" sz="2000" dirty="0" err="1">
                <a:latin typeface="Arial" pitchFamily="34" charset="0"/>
                <a:cs typeface="Arial" pitchFamily="34" charset="0"/>
              </a:rPr>
              <a:t>Фуросемида</a:t>
            </a:r>
            <a:endParaRPr lang="uk-UA" sz="2000" dirty="0">
              <a:latin typeface="Arial" pitchFamily="34" charset="0"/>
              <a:cs typeface="Arial" pitchFamily="34" charset="0"/>
            </a:endParaRPr>
          </a:p>
          <a:p>
            <a:pPr>
              <a:buFont typeface="SchoolBook" charset="0"/>
              <a:buChar char="-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Усиливают фармакологический эффект :</a:t>
            </a:r>
          </a:p>
          <a:p>
            <a:pPr>
              <a:buFont typeface="SchoolBook" charset="0"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барбитуратов</a:t>
            </a:r>
          </a:p>
          <a:p>
            <a:pPr>
              <a:buFont typeface="SchoolBook" charset="0"/>
              <a:buChar char="-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диакарба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Font typeface="SchoolBook" charset="0"/>
              <a:buChar char="-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невиграмона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Дубильные вещества, содержащиеся в соках, осаждают:</a:t>
            </a:r>
          </a:p>
          <a:p>
            <a:pPr>
              <a:buFont typeface="SchoolBook" charset="0"/>
              <a:buChar char="-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дигитоксин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Font typeface="SchoolBook" charset="0"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кофеин-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бензоат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натрия.</a:t>
            </a:r>
          </a:p>
        </p:txBody>
      </p:sp>
      <p:sp>
        <p:nvSpPr>
          <p:cNvPr id="10" name="Овал 9"/>
          <p:cNvSpPr/>
          <p:nvPr/>
        </p:nvSpPr>
        <p:spPr>
          <a:xfrm>
            <a:off x="0" y="1308992"/>
            <a:ext cx="1907704" cy="7843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dirty="0" err="1">
                <a:latin typeface="Arial" pitchFamily="34" charset="0"/>
                <a:cs typeface="Arial" pitchFamily="34" charset="0"/>
              </a:rPr>
              <a:t>Перораль-ный</a:t>
            </a:r>
            <a:r>
              <a:rPr lang="uk-UA" dirty="0">
                <a:latin typeface="Arial" pitchFamily="34" charset="0"/>
                <a:cs typeface="Arial" pitchFamily="34" charset="0"/>
              </a:rPr>
              <a:t> путь</a:t>
            </a:r>
          </a:p>
        </p:txBody>
      </p:sp>
    </p:spTree>
    <p:extLst>
      <p:ext uri="{BB962C8B-B14F-4D97-AF65-F5344CB8AC3E}">
        <p14:creationId xmlns:p14="http://schemas.microsoft.com/office/powerpoint/2010/main" val="4132540085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elibo.ru/media/upload/board/d9a/b6/kofe-kola-bezalkogolnyj-toniziruyuschij-napitok_3763317_1762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78498"/>
            <a:ext cx="2012719" cy="22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Лекарственная форма и пути ее введения в аспекте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биодоступности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лекарственных препаратов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2DAB42B-C330-46B4-9AD1-E7C586AC2477}" type="slidenum">
              <a:rPr lang="ru-RU" smtClean="0">
                <a:solidFill>
                  <a:schemeClr val="tx1"/>
                </a:solidFill>
              </a:r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07704" y="1341148"/>
            <a:ext cx="568863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err="1">
                <a:latin typeface="Arial" pitchFamily="34" charset="0"/>
                <a:cs typeface="Arial" pitchFamily="34" charset="0"/>
              </a:rPr>
              <a:t>Тонизирующие</a:t>
            </a:r>
            <a:r>
              <a:rPr lang="uk-UA" sz="2400" b="1" i="1" dirty="0">
                <a:latin typeface="Arial" pitchFamily="34" charset="0"/>
                <a:cs typeface="Arial" pitchFamily="34" charset="0"/>
              </a:rPr>
              <a:t> напитки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85" y="2178498"/>
            <a:ext cx="90046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Ионы железа, содержащиеся в напитках, образуют нерастворимые в ЖКТ комплексы, которые замедляют всасывание ЛР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SchoolBook" charset="0"/>
              <a:buChar char="-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линкомицина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гидрохлорида</a:t>
            </a:r>
          </a:p>
          <a:p>
            <a:pPr>
              <a:buFont typeface="SchoolBook" charset="0"/>
              <a:buChar char="-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олеандометацину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фосфата</a:t>
            </a:r>
          </a:p>
          <a:p>
            <a:pPr>
              <a:buFont typeface="SchoolBook" charset="0"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тетрациклина гидрохлорид</a:t>
            </a:r>
          </a:p>
          <a:p>
            <a:pPr>
              <a:buFont typeface="SchoolBook" charset="0"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натрия тиосульфата</a:t>
            </a:r>
          </a:p>
          <a:p>
            <a:pPr>
              <a:buFont typeface="SchoolBook" charset="0"/>
              <a:buChar char="-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унитиола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7704" y="4263574"/>
            <a:ext cx="568863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latin typeface="Arial" pitchFamily="34" charset="0"/>
                <a:cs typeface="Arial" pitchFamily="34" charset="0"/>
              </a:rPr>
              <a:t>Молоко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01317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Уменьшает БД многих антибиотиков и сульфаниламидных ЛП, в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т.ч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бензилпенициллина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цефалексину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тетрациклина гидрохлорид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окситетрациклина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метациклина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гидрохлорида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доксициклина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гидрохлорида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s://agropolit.com/media/news/original/00/02/2150/000211-35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23414"/>
            <a:ext cx="2113464" cy="14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0" y="1308992"/>
            <a:ext cx="1907704" cy="7843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dirty="0" err="1">
                <a:latin typeface="Arial" pitchFamily="34" charset="0"/>
                <a:cs typeface="Arial" pitchFamily="34" charset="0"/>
              </a:rPr>
              <a:t>Перораль-ный</a:t>
            </a:r>
            <a:r>
              <a:rPr lang="uk-UA" dirty="0">
                <a:latin typeface="Arial" pitchFamily="34" charset="0"/>
                <a:cs typeface="Arial" pitchFamily="34" charset="0"/>
              </a:rPr>
              <a:t> путь</a:t>
            </a:r>
          </a:p>
        </p:txBody>
      </p:sp>
    </p:spTree>
    <p:extLst>
      <p:ext uri="{BB962C8B-B14F-4D97-AF65-F5344CB8AC3E}">
        <p14:creationId xmlns:p14="http://schemas.microsoft.com/office/powerpoint/2010/main" val="3531039155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voesp.ru/files/e54/e5454250cd29e54c3ec54007b852e2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5793462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Лекарственная форма и пути ее введения в аспекте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биодоступности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лекарственных препаратов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2DAB42B-C330-46B4-9AD1-E7C586AC2477}" type="slidenum">
              <a:rPr lang="ru-RU" smtClean="0">
                <a:solidFill>
                  <a:schemeClr val="tx1"/>
                </a:solidFill>
              </a:r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18396" y="1308992"/>
            <a:ext cx="568863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latin typeface="Arial" pitchFamily="34" charset="0"/>
                <a:cs typeface="Arial" pitchFamily="34" charset="0"/>
              </a:rPr>
              <a:t>Чай и кофе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86" y="2178498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Содержат кофеин, теофиллин, танин, дубильные вещества и т.д.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uk-UA" sz="2000" i="1" dirty="0" err="1">
                <a:latin typeface="Arial" pitchFamily="34" charset="0"/>
                <a:cs typeface="Arial" pitchFamily="34" charset="0"/>
              </a:rPr>
              <a:t>Потенцируют</a:t>
            </a:r>
            <a:r>
              <a:rPr lang="uk-UA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i="1" dirty="0" err="1">
                <a:latin typeface="Arial" pitchFamily="34" charset="0"/>
                <a:cs typeface="Arial" pitchFamily="34" charset="0"/>
              </a:rPr>
              <a:t>фармакологический</a:t>
            </a:r>
            <a:r>
              <a:rPr lang="uk-UA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i="1" dirty="0" err="1">
                <a:latin typeface="Arial" pitchFamily="34" charset="0"/>
                <a:cs typeface="Arial" pitchFamily="34" charset="0"/>
              </a:rPr>
              <a:t>эффект</a:t>
            </a:r>
            <a:r>
              <a:rPr lang="uk-UA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парацетамола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ацетилсалициловой кислоты</a:t>
            </a:r>
          </a:p>
          <a:p>
            <a:r>
              <a:rPr lang="uk-UA" sz="2000" i="1" dirty="0" err="1">
                <a:latin typeface="Arial" pitchFamily="34" charset="0"/>
                <a:cs typeface="Arial" pitchFamily="34" charset="0"/>
              </a:rPr>
              <a:t>Образуют</a:t>
            </a:r>
            <a:r>
              <a:rPr lang="uk-UA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i="1" dirty="0" err="1">
                <a:latin typeface="Arial" pitchFamily="34" charset="0"/>
                <a:cs typeface="Arial" pitchFamily="34" charset="0"/>
              </a:rPr>
              <a:t>труднорастворимые</a:t>
            </a:r>
            <a:r>
              <a:rPr lang="uk-UA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i="1" dirty="0" err="1">
                <a:latin typeface="Arial" pitchFamily="34" charset="0"/>
                <a:cs typeface="Arial" pitchFamily="34" charset="0"/>
              </a:rPr>
              <a:t>соединения</a:t>
            </a:r>
            <a:r>
              <a:rPr lang="uk-UA" sz="2000" i="1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аминазина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атропина сульфата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галоперидола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кодеина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морфина гидрохлорида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папаверина гидрохлорида</a:t>
            </a:r>
          </a:p>
        </p:txBody>
      </p:sp>
      <p:sp>
        <p:nvSpPr>
          <p:cNvPr id="8" name="Овал 7"/>
          <p:cNvSpPr/>
          <p:nvPr/>
        </p:nvSpPr>
        <p:spPr>
          <a:xfrm>
            <a:off x="0" y="1308992"/>
            <a:ext cx="1907704" cy="7843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dirty="0" err="1">
                <a:latin typeface="Arial" pitchFamily="34" charset="0"/>
                <a:cs typeface="Arial" pitchFamily="34" charset="0"/>
              </a:rPr>
              <a:t>Перораль-ный</a:t>
            </a:r>
            <a:r>
              <a:rPr lang="uk-UA" dirty="0">
                <a:latin typeface="Arial" pitchFamily="34" charset="0"/>
                <a:cs typeface="Arial" pitchFamily="34" charset="0"/>
              </a:rPr>
              <a:t> путь</a:t>
            </a:r>
          </a:p>
        </p:txBody>
      </p:sp>
    </p:spTree>
    <p:extLst>
      <p:ext uri="{BB962C8B-B14F-4D97-AF65-F5344CB8AC3E}">
        <p14:creationId xmlns:p14="http://schemas.microsoft.com/office/powerpoint/2010/main" val="1893890758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Лекарственная форма и пути ее введения в аспекте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биодоступности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лекарственных препаратов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2DAB42B-C330-46B4-9AD1-E7C586AC2477}" type="slidenum">
              <a:rPr lang="ru-RU" smtClean="0">
                <a:solidFill>
                  <a:schemeClr val="tx1"/>
                </a:solidFill>
              </a:rPr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07704" y="1292574"/>
            <a:ext cx="568863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err="1">
                <a:latin typeface="Arial" pitchFamily="34" charset="0"/>
                <a:cs typeface="Arial" pitchFamily="34" charset="0"/>
              </a:rPr>
              <a:t>Щелочные</a:t>
            </a:r>
            <a:r>
              <a:rPr lang="uk-UA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i="1" dirty="0" err="1">
                <a:latin typeface="Arial" pitchFamily="34" charset="0"/>
                <a:cs typeface="Arial" pitchFamily="34" charset="0"/>
              </a:rPr>
              <a:t>минеральные</a:t>
            </a:r>
            <a:r>
              <a:rPr lang="uk-UA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i="1" dirty="0" err="1">
                <a:latin typeface="Arial" pitchFamily="34" charset="0"/>
                <a:cs typeface="Arial" pitchFamily="34" charset="0"/>
              </a:rPr>
              <a:t>воды</a:t>
            </a:r>
            <a:endParaRPr lang="uk-UA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86" y="1979967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Arial" pitchFamily="34" charset="0"/>
                <a:cs typeface="Arial" pitchFamily="34" charset="0"/>
              </a:rPr>
              <a:t>Не </a:t>
            </a:r>
            <a:r>
              <a:rPr lang="uk-UA" sz="2000" b="1" dirty="0" err="1">
                <a:latin typeface="Arial" pitchFamily="34" charset="0"/>
                <a:cs typeface="Arial" pitchFamily="34" charset="0"/>
              </a:rPr>
              <a:t>рекомендуется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err="1">
                <a:latin typeface="Arial" pitchFamily="34" charset="0"/>
                <a:cs typeface="Arial" pitchFamily="34" charset="0"/>
              </a:rPr>
              <a:t>запивать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: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бисакодил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Панкреатин</a:t>
            </a:r>
          </a:p>
          <a:p>
            <a:r>
              <a:rPr lang="uk-UA" sz="2000" b="1" dirty="0" err="1">
                <a:latin typeface="Arial" pitchFamily="34" charset="0"/>
                <a:cs typeface="Arial" pitchFamily="34" charset="0"/>
              </a:rPr>
              <a:t>Рекомендуется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err="1">
                <a:latin typeface="Arial" pitchFamily="34" charset="0"/>
                <a:cs typeface="Arial" pitchFamily="34" charset="0"/>
              </a:rPr>
              <a:t>запивать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ПАСК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салицилаты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цитрамон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Новоцефалгин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сульфаниламидные препараты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4842289"/>
            <a:ext cx="9144000" cy="201627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latin typeface="Arial" pitchFamily="34" charset="0"/>
                <a:cs typeface="Arial" pitchFamily="34" charset="0"/>
              </a:rPr>
              <a:t>Некоторые больные, принимая ЛП, не запивают его совсем, что не </a:t>
            </a:r>
            <a:r>
              <a:rPr lang="ru-RU" sz="2000" b="1" i="1" dirty="0" err="1">
                <a:latin typeface="Arial" pitchFamily="34" charset="0"/>
                <a:cs typeface="Arial" pitchFamily="34" charset="0"/>
              </a:rPr>
              <a:t>рекомендется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, так как капсулы, таблетки, драже, прилипая к определенным частям внутренней поверхности пищевода и ЖКТ, разрушаются, не достигая места всасывания. Кроме этого, они вызывают раздражение в месте прилипания, а отсутствие достаточного количества жидкости задерживает их всасывание.</a:t>
            </a:r>
          </a:p>
        </p:txBody>
      </p:sp>
      <p:pic>
        <p:nvPicPr>
          <p:cNvPr id="16386" name="Picture 2" descr="http://telemo.ru/img/chem-polezna-mineralnaya-voda-essentu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15753"/>
            <a:ext cx="38957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0" y="1308992"/>
            <a:ext cx="1907704" cy="7843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dirty="0" err="1">
                <a:latin typeface="Arial" pitchFamily="34" charset="0"/>
                <a:cs typeface="Arial" pitchFamily="34" charset="0"/>
              </a:rPr>
              <a:t>Перораль-ный</a:t>
            </a:r>
            <a:r>
              <a:rPr lang="uk-UA" dirty="0">
                <a:latin typeface="Arial" pitchFamily="34" charset="0"/>
                <a:cs typeface="Arial" pitchFamily="34" charset="0"/>
              </a:rPr>
              <a:t> путь</a:t>
            </a:r>
          </a:p>
        </p:txBody>
      </p:sp>
    </p:spTree>
    <p:extLst>
      <p:ext uri="{BB962C8B-B14F-4D97-AF65-F5344CB8AC3E}">
        <p14:creationId xmlns:p14="http://schemas.microsoft.com/office/powerpoint/2010/main" val="2487697705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Лекарственная форма и пути ее введения в аспекте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биодоступности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лекарственных препаратов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2DAB42B-C330-46B4-9AD1-E7C586AC2477}" type="slidenum">
              <a:rPr lang="ru-RU" smtClean="0">
                <a:solidFill>
                  <a:schemeClr val="tx1"/>
                </a:solidFill>
              </a:rPr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343824"/>
            <a:ext cx="9144000" cy="5514176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0"/>
              </a:spcBef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Ректальный путь используют как для местного так и резорбтивного действия. При ректальном пути введения ЛП уже </a:t>
            </a:r>
            <a: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через 5-15 минут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в кровотоке создается минимальная терапевтическая концентрация</a:t>
            </a:r>
            <a:r>
              <a:rPr lang="uk-UA" sz="1800" b="1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  <a:buFont typeface="Monotype Sort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При ректальном пути введения ЛП на БД влияют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индивидуальные особенности кровоснабжения прямой кишки;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состояние ее слизистой оболочки (возраст, систематическое употребления слабительных, систематическая нехватка растительной клетчатки и т.д.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Железы слизистой оболочки толстой кишки выделяют жидкий щелочной секрет (рН иногда превышает 9,0). Изменение рН кишечника, так же, как изменения рН желудка, существенно влияют на степень ионизации и всасывания лекарственных веществ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ts val="0"/>
              </a:spcBef>
              <a:buFont typeface="Monotype Sort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На процесс кишечной абсорбции влияют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uk-UA" sz="2000" dirty="0" err="1">
                <a:latin typeface="Arial" pitchFamily="34" charset="0"/>
                <a:cs typeface="Arial" pitchFamily="34" charset="0"/>
              </a:rPr>
              <a:t>вегетативная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нервная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система; </a:t>
            </a:r>
            <a:endParaRPr lang="uk-UA" sz="20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uk-UA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uk-UA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и </a:t>
            </a:r>
            <a:r>
              <a:rPr lang="uk-UA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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адренергичные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агонисты стимулируют всасывание;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холинергические агонисты стимулируют секрецию;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эндокринная система;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биологически активные пептиды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1465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ackoulpediatrics.com/wp-content/uploads/2015/05/fort-myers-pediatrician-cape-cor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43" y="3327744"/>
            <a:ext cx="2972449" cy="349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Лекарственная форма и пути ее введения в аспекте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биодоступности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лекарственных препаратов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2DAB42B-C330-46B4-9AD1-E7C586AC2477}" type="slidenum">
              <a:rPr lang="ru-RU" smtClean="0">
                <a:solidFill>
                  <a:schemeClr val="tx1"/>
                </a:solidFill>
              </a:rPr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7504" y="1343824"/>
            <a:ext cx="8928992" cy="2085176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spcBef>
                <a:spcPts val="0"/>
              </a:spcBef>
              <a:buNone/>
            </a:pPr>
            <a:r>
              <a:rPr lang="uk-UA" sz="1800" b="1" i="1" dirty="0">
                <a:latin typeface="Arial" pitchFamily="34" charset="0"/>
                <a:cs typeface="Arial" pitchFamily="34" charset="0"/>
              </a:rPr>
              <a:t>При </a:t>
            </a:r>
            <a:r>
              <a:rPr lang="uk-UA" sz="1800" b="1" i="1" dirty="0" err="1">
                <a:latin typeface="Arial" pitchFamily="34" charset="0"/>
                <a:cs typeface="Arial" pitchFamily="34" charset="0"/>
              </a:rPr>
              <a:t>ингаляционном</a:t>
            </a:r>
            <a:r>
              <a:rPr lang="uk-UA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i="1" dirty="0" err="1">
                <a:latin typeface="Arial" pitchFamily="34" charset="0"/>
                <a:cs typeface="Arial" pitchFamily="34" charset="0"/>
              </a:rPr>
              <a:t>пути</a:t>
            </a:r>
            <a:r>
              <a:rPr lang="uk-UA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i="1" dirty="0" err="1">
                <a:latin typeface="Arial" pitchFamily="34" charset="0"/>
                <a:cs typeface="Arial" pitchFamily="34" charset="0"/>
              </a:rPr>
              <a:t>введения</a:t>
            </a:r>
            <a:r>
              <a:rPr lang="uk-UA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ЛП через слизистую оболочку бронхов быстро всасываются в системный кровоток, не поддаваясь первичному метаболизму в печени.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При данном пути введения на БД ЛП могут повлиять сопутствующие заболевания бронхо-легочной системы, курение (как фактор, способствующий развитию хронического бронхита с соответствующей перестройкой структуры стенки бронхов), а также состояние кровообращения в бронхолегочных системе.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http://avimed.com.ua/tmp/cache/images/b6/fe0/b6fe0d4f75c720f2a3fb7494b2280d9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2825615" cy="26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22953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 marL="514350" indent="-514350"/>
            <a:r>
              <a:rPr lang="uk-UA" sz="2400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Влияние простой химической модификации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биодоступность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лекарственных веществ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2DAB42B-C330-46B4-9AD1-E7C586AC2477}" type="slidenum">
              <a:rPr lang="ru-RU" smtClean="0">
                <a:solidFill>
                  <a:schemeClr val="tx1"/>
                </a:solidFill>
              </a:rPr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6" y="132853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Arial" pitchFamily="34" charset="0"/>
                <a:cs typeface="Arial" pitchFamily="34" charset="0"/>
              </a:rPr>
              <a:t>ПРОСТАЯ </a:t>
            </a:r>
            <a:r>
              <a:rPr lang="uk-UA" b="1" dirty="0" err="1">
                <a:latin typeface="Arial" pitchFamily="34" charset="0"/>
                <a:cs typeface="Arial" pitchFamily="34" charset="0"/>
              </a:rPr>
              <a:t>химическая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 модификация</a:t>
            </a:r>
            <a:r>
              <a:rPr lang="uk-UA" dirty="0">
                <a:latin typeface="Arial" pitchFamily="34" charset="0"/>
                <a:cs typeface="Arial" pitchFamily="34" charset="0"/>
              </a:rPr>
              <a:t> —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обобщенное понятие при производстве лекарств; использование лекарственных субстанций в виде кислот, щелочей, солей, эфиров и т.д., в структуре которых не меняется ответственная за фармакологическое действие часть молекулы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.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</a:p>
          <a:p>
            <a:pPr indent="457200" algn="just"/>
            <a:r>
              <a:rPr lang="ru-RU" dirty="0">
                <a:latin typeface="Arial" pitchFamily="34" charset="0"/>
                <a:cs typeface="Arial" pitchFamily="34" charset="0"/>
              </a:rPr>
              <a:t>Примером такого явления могут быть лекарства, в состав которых входят: эритромицин или его эфир -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пропионат</a:t>
            </a:r>
            <a:r>
              <a:rPr lang="ru-RU" dirty="0">
                <a:latin typeface="Arial" pitchFamily="34" charset="0"/>
                <a:cs typeface="Arial" pitchFamily="34" charset="0"/>
              </a:rPr>
              <a:t> эритромицина; кодеин или кодеина фосфат; различные соли хинина; пенициллины 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т.д</a:t>
            </a:r>
            <a:r>
              <a:rPr lang="uk-UA" dirty="0">
                <a:latin typeface="Arial" pitchFamily="34" charset="0"/>
                <a:cs typeface="Arial" pitchFamily="34" charset="0"/>
              </a:rPr>
              <a:t>. </a:t>
            </a:r>
          </a:p>
          <a:p>
            <a:pPr indent="457200" algn="just"/>
            <a:r>
              <a:rPr lang="ru-RU" dirty="0">
                <a:latin typeface="Arial" pitchFamily="34" charset="0"/>
                <a:cs typeface="Arial" pitchFamily="34" charset="0"/>
              </a:rPr>
              <a:t>В основу молекулы всех пенициллинов входит 6-аминопеницилинова кислота, которая приводит к их антимикробное действие, однако в клиническом отношении отдельно взятые пенициллины отличаются фармакокинетическими характеристиками, эффективностью при различных путях введения, способностью накапливаться в различных органах и тканях, а также активностью в отношении различных микроорганизмов</a:t>
            </a:r>
            <a:r>
              <a:rPr lang="uk-UA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20482" name="Picture 2" descr="Картинки по запросу 6-амінопеніциланова кисло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0" r="50000" b="22941"/>
          <a:stretch/>
        </p:blipFill>
        <p:spPr bwMode="auto">
          <a:xfrm>
            <a:off x="5724128" y="5043931"/>
            <a:ext cx="3217048" cy="163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4871794"/>
            <a:ext cx="5303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Более того,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бензилпенициллина</a:t>
            </a:r>
            <a:r>
              <a:rPr lang="ru-RU" dirty="0">
                <a:latin typeface="Arial" pitchFamily="34" charset="0"/>
                <a:cs typeface="Arial" pitchFamily="34" charset="0"/>
              </a:rPr>
              <a:t> калиевая соль, которая оказывает такое же антибактериальное действие и имеет такие же показания к применению и дозы, как 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бензилпенициллина</a:t>
            </a:r>
            <a:r>
              <a:rPr lang="ru-RU" dirty="0">
                <a:latin typeface="Arial" pitchFamily="34" charset="0"/>
                <a:cs typeface="Arial" pitchFamily="34" charset="0"/>
              </a:rPr>
              <a:t> натриевая соль, используется чаще для в/м и подкожного введения и не используется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эндолюмбально</a:t>
            </a:r>
            <a:r>
              <a:rPr lang="uk-UA" dirty="0">
                <a:latin typeface="Arial" pitchFamily="34" charset="0"/>
                <a:cs typeface="Arial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867854490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2.i2g.ru/0/images/diet/dobavki/e3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53" y="301202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ilanfarm.ru/files/upload/goods/a9fee3d59c324bca8d2a4522002f52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72367"/>
            <a:ext cx="2870293" cy="389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 marL="514350" indent="-514350"/>
            <a:r>
              <a:rPr lang="uk-UA" sz="2400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Влияние простой химической модификации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биодоступность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лекарственных веществ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2DAB42B-C330-46B4-9AD1-E7C586AC2477}" type="slidenum">
              <a:rPr lang="ru-RU" smtClean="0">
                <a:solidFill>
                  <a:schemeClr val="tx1"/>
                </a:solidFill>
              </a:r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20112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u="sng" dirty="0">
                <a:latin typeface="Arial" pitchFamily="34" charset="0"/>
                <a:cs typeface="Arial" pitchFamily="34" charset="0"/>
              </a:rPr>
              <a:t>Аскорбиновая кислота и </a:t>
            </a:r>
            <a:r>
              <a:rPr lang="ru-RU" u="sng" dirty="0" err="1">
                <a:latin typeface="Arial" pitchFamily="34" charset="0"/>
                <a:cs typeface="Arial" pitchFamily="34" charset="0"/>
              </a:rPr>
              <a:t>аскорбинат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 натрия</a:t>
            </a:r>
            <a:r>
              <a:rPr lang="ru-RU" dirty="0">
                <a:latin typeface="Arial" pitchFamily="34" charset="0"/>
                <a:cs typeface="Arial" pitchFamily="34" charset="0"/>
              </a:rPr>
              <a:t> хранят основную функцию витамина С, но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аскорбинат</a:t>
            </a:r>
            <a:r>
              <a:rPr lang="ru-RU" dirty="0">
                <a:latin typeface="Arial" pitchFamily="34" charset="0"/>
                <a:cs typeface="Arial" pitchFamily="34" charset="0"/>
              </a:rPr>
              <a:t> натрия имеет свойство больше менять электролитный баланс организма и подавлять функцию инсулярного аппарата у больных сахарным диабетом.</a:t>
            </a:r>
          </a:p>
          <a:p>
            <a:pPr indent="457200" algn="just"/>
            <a:r>
              <a:rPr lang="ru-RU" u="sng" dirty="0">
                <a:latin typeface="Arial" pitchFamily="34" charset="0"/>
                <a:cs typeface="Arial" pitchFamily="34" charset="0"/>
              </a:rPr>
              <a:t>Производство </a:t>
            </a:r>
            <a:r>
              <a:rPr lang="ru-RU" u="sng" dirty="0" err="1">
                <a:latin typeface="Arial" pitchFamily="34" charset="0"/>
                <a:cs typeface="Arial" pitchFamily="34" charset="0"/>
              </a:rPr>
              <a:t>Буровской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 жидкости </a:t>
            </a:r>
            <a:r>
              <a:rPr lang="ru-RU" dirty="0">
                <a:latin typeface="Arial" pitchFamily="34" charset="0"/>
                <a:cs typeface="Arial" pitchFamily="34" charset="0"/>
              </a:rPr>
              <a:t>базируется только на использовании одно- замещенного ацетата алюминия, поскольку другие соли не имеют антисептического действия.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80750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 marL="514350" indent="-514350"/>
            <a:r>
              <a:rPr lang="uk-UA" sz="2400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Влияние простой химической модификации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биодоступность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лекарственных веществ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2DAB42B-C330-46B4-9AD1-E7C586AC2477}" type="slidenum">
              <a:rPr lang="ru-RU" smtClean="0">
                <a:solidFill>
                  <a:schemeClr val="tx1"/>
                </a:solidFill>
              </a:r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40768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i="1" dirty="0">
                <a:latin typeface="Arial" pitchFamily="34" charset="0"/>
                <a:cs typeface="Arial" pitchFamily="34" charset="0"/>
              </a:rPr>
              <a:t>Итак, незначительное отличие по химическому составу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П.х.м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. лекарственных субстанций может существенно изменять не только фармакокинетические характеристики ЛП, но и их активность и стабильность. Влияние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П.х.м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. на различные аспекты фармакотерапии не позволяет замены одной лекарственной субстанции на другую при производстве лекарств, особенно когда она продиктована технологическими или экономическими обстоятельствами. С точки зрения биофармации, изучение влияния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П.х.м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. на действие лекарств позволяет значительно повысить эффективность фармакотерапии, улучшить ее </a:t>
            </a:r>
            <a:r>
              <a:rPr lang="ru-RU" b="1" i="1" dirty="0" err="1">
                <a:latin typeface="Arial" pitchFamily="34" charset="0"/>
                <a:cs typeface="Arial" pitchFamily="34" charset="0"/>
              </a:rPr>
              <a:t>фармакоэкономические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показатели, а также повысить стабильность многих ЛП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9462" name="Picture 6" descr="http://dayswoman.ru/misc/i/gallery/44266/1505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79" y="4480089"/>
            <a:ext cx="5890034" cy="222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09416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 </a:t>
            </a:r>
            <a:r>
              <a:rPr lang="uk-UA" dirty="0" err="1"/>
              <a:t>лекции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0768"/>
            <a:ext cx="9143999" cy="20162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Лекарственная форма и пути ее введения в аспекте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биодоступности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лекарственных препаратов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Влияние простой химической модификации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биодоступность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лекарственных веществ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Овал 4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2DAB42B-C330-46B4-9AD1-E7C586AC2477}" type="slidenum">
              <a:rPr lang="ru-RU" smtClean="0">
                <a:solidFill>
                  <a:schemeClr val="tx1"/>
                </a:solidFill>
              </a:r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fs00.infourok.ru/images/doc/275/280137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5331" r="2680" b="6631"/>
          <a:stretch/>
        </p:blipFill>
        <p:spPr bwMode="auto">
          <a:xfrm>
            <a:off x="569078" y="3284984"/>
            <a:ext cx="7963362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680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/>
              <a:t>Литература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341438"/>
            <a:ext cx="8785225" cy="5400675"/>
          </a:xfrm>
        </p:spPr>
        <p:txBody>
          <a:bodyPr/>
          <a:lstStyle/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Биофармация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Учеб. для студ.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фармац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вузов и фак. / А. И. Тихонов, Т. Г. Ярных, А. И.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Зупанец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О. С.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Данькевич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Е. Е. </a:t>
            </a:r>
            <a:r>
              <a:rPr lang="ru-RU" sz="1200">
                <a:latin typeface="Arial" panose="020B0604020202020204" pitchFamily="34" charset="0"/>
                <a:cs typeface="Arial" panose="020B0604020202020204" pitchFamily="34" charset="0"/>
              </a:rPr>
              <a:t>Богуцкая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Н. В. Бездетко, Ю. Н. Азаренко; Под ред. А.И. Тихонова. – Х.: Изд-во НФаУ; Золотые страницы, 2003. – 240 с.</a:t>
            </a:r>
            <a:endParaRPr lang="uk-UA" alt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Biopharmaceutics</a:t>
            </a:r>
            <a:r>
              <a:rPr lang="uk-UA" alt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Lectures for English students of the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speciality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«Pharmacy»: a handbook for the out-of-class work of students / A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Tikhonov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Yarnykh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Yuryeva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Podorozhna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Zuykina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; Edited by A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Tikhonov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Kharkiv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NUPh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; Original, 2011. – 140 p.</a:t>
            </a:r>
            <a:endParaRPr lang="uk-UA" alt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Современное состояние и перспективы развития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биофармации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Лекция для студентов специальностей «Фармация» и «Клиническая фармация»: Учеб.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пособ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внеаудит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работы студ. / Тихонов А.И., Ярных Т.Г.,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Богуцкая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Е.Е., Азаренко Ю.Н. – Х.: Изд-во НФАУ, 2006. – 32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Влияние фармацевтических факторов на терапевтическую эффективность лекарственных препаратов. Лекция для студентов специальностей «Фармация» и «Клиническая фармация»: Учеб.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пособ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внеаудит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работы студ. / Тихонов А.И., Ярных Т.Г.,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Богуцкая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Е.Е., Азаренко Ю.Н. – Х.: Изд-во НФАУ, 2007; Ч. 1 – 32 с.; Ч. 2 – 32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Фармако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-технологические методы оценки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распадаемости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, растворения и высвобождения лекарственных веществ из лекарственных препаратов. Лекция для студентов специальностей «Фармация» и «Клиническая фармация»: Учеб.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пособ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внеаудит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работы студ. / Тихонов А.И., Ярных Т.Г.,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Богуцкая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Е.Е., Азаренко Ю.Н. – Х.: Изд-во НФАУ, 2006. – 44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Биологическая доступность лекарственных препаратов и методы ее определения. Лекция для студентов специальности «Клиническая фармация»: Учеб.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пособ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внеаудит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работы студ. / Тихонов А.И., Ярных Т.Г.,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Чушенко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В.Н., Азаренко Ю.Н. – Х.: Изд-во НФАУ, 2008. – 32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Биоэквивалентность. Ее роль в оценке качества лекарственных средств. Бренды.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Генерики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Лекция для студентов специальности «Клиническая фармация»: Учеб.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пособ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внеаудит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работы студ. / Тихонов А.И., Ярных Т.Г.,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Чушенко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В.Н., Азаренко Ю.Н. – Х.: Изд-во НФАУ, 2008. – 36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Роль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биофармации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в разработке лекарственных препаратов. Современные требования к оценке качества лекарственных препаратов. Лекция для студентов специальности «Клиническая фармация»: Учеб.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пособ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внеаудит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работы студ. / Тихонов А.И., Ярных Т.Г.,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Чушенко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В.Н., Азаренко Ю.Н. – Х.: Изд-во НФАУ, 2008. – 40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Перцев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І.М., </a:t>
            </a:r>
            <a:r>
              <a:rPr lang="uk-UA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Пімінов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О.Х., Слободянюк М.М. та ін. Фармацевтичні та медико-біологічні аспекти ліків. Навчальний посібник / За ред. І.М. Перцева / Видання друге, перероблене та доповнене. – Вінниця: НОВА КНИГА, 2007. – 728 с.</a:t>
            </a:r>
            <a:endParaRPr lang="ru-RU" alt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Перцев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І.М., </a:t>
            </a:r>
            <a:r>
              <a:rPr lang="uk-UA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Пімінов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О.Х., Слободянюк М.М. та ін. Фармацевтичні та медико-біологічні аспекти ліків. Навчальний посібник / За ред. І.М. Перцева / Видання друге, перероблене та доповнене. – Вінниця: НОВА КНИГА, 2007. – 728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Тенцова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А.И.,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Ажгихин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И.С. Лекарственная форма и терапевтическая эффективность лекарств (Введение в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биофармацию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– М.: Медицина, 1974. – 334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Половко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Н.П., Вишневська Л.І., Шпичак О.С. Оцінка біофармацевтичних факторів при розробці та виробництві нових лікарських засобів // Сучасні досягнення фармацевтичної технології і біотехнології : збірник наукових праць, випуск 2. – X.: Вид-во НФаУ, 2017. – С. 155-160.</a:t>
            </a:r>
            <a:endParaRPr lang="ru-RU" alt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101013" y="260350"/>
            <a:ext cx="1042987" cy="1081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fld id="{5CDD7EB9-C3CC-4B65-ABCC-A057A0B8A660}" type="slidenum">
              <a:rPr lang="ru-RU">
                <a:solidFill>
                  <a:schemeClr val="tx1"/>
                </a:solidFill>
              </a:rPr>
              <a:pPr algn="ctr" eaLnBrk="1" hangingPunct="1">
                <a:defRPr/>
              </a:p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236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6103912" cy="194421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5400" i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Благодарю</a:t>
            </a:r>
            <a:r>
              <a:rPr lang="uk-UA" sz="5400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за </a:t>
            </a:r>
            <a:r>
              <a:rPr lang="uk-UA" sz="5400" i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внимание</a:t>
            </a:r>
            <a:r>
              <a:rPr lang="uk-UA" sz="5400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!</a:t>
            </a:r>
            <a:endParaRPr lang="ru-RU" sz="5400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62734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Картинки по запросу лекарственные формы парацетам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78" y="4909542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Лекарственная форма и пути ее введения в аспекте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биодоступности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лекарственных препаратов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2DAB42B-C330-46B4-9AD1-E7C586AC2477}" type="slidenum">
              <a:rPr lang="ru-RU" smtClean="0">
                <a:solidFill>
                  <a:schemeClr val="tx1"/>
                </a:solidFill>
              </a:r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8784976" cy="12961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Лекарственная форма (ЛФ) - </a:t>
            </a:r>
            <a:r>
              <a:rPr lang="ru-RU" dirty="0">
                <a:latin typeface="Arial" pitchFamily="34" charset="0"/>
                <a:cs typeface="Arial" pitchFamily="34" charset="0"/>
              </a:rPr>
              <a:t>это рациональная с фармакологической точки зрения, удобная для применения и хранения форма лекарственного вещества, которая обеспечивает его оптимальный терапевтический эффект при минимальной вероятности побочных эффектов.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173738" y="2924944"/>
            <a:ext cx="2886467" cy="2184588"/>
          </a:xfrm>
          <a:prstGeom prst="wedgeRoundRectCallout">
            <a:avLst>
              <a:gd name="adj1" fmla="val 39072"/>
              <a:gd name="adj2" fmla="val -8510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ЛФ должна обеспечивать оптимальные условия для высвобождения и последующего всасывания действующей субстанции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Картинки по запросу лекарственные формы парацетамо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6" y="2924944"/>
            <a:ext cx="2655666" cy="242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лекарственные формы парацетамо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71132"/>
            <a:ext cx="2609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лекарственные формы парацетамол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24" y="4816757"/>
            <a:ext cx="1905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828277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Лекарственная форма и пути ее введения в аспекте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биодоступности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лекарственных препаратов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2DAB42B-C330-46B4-9AD1-E7C586AC2477}" type="slidenum">
              <a:rPr lang="ru-RU" smtClean="0">
                <a:solidFill>
                  <a:schemeClr val="tx1"/>
                </a:solidFill>
              </a:r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1340768"/>
            <a:ext cx="46085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>
                <a:latin typeface="Arial" pitchFamily="34" charset="0"/>
                <a:cs typeface="Arial" pitchFamily="34" charset="0"/>
              </a:rPr>
              <a:t>Классификация лекарственных форм: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I. По типу носителя (агрегатному состоянию):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газообразные;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жидкие;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мягкие;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твердые;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композитные;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вариативные.</a:t>
            </a:r>
          </a:p>
          <a:p>
            <a:r>
              <a:rPr lang="uk-UA" sz="1600" b="1" dirty="0">
                <a:latin typeface="Arial" pitchFamily="34" charset="0"/>
                <a:cs typeface="Arial" pitchFamily="34" charset="0"/>
              </a:rPr>
              <a:t>ІІ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По способу введения: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Для внутреннего применения: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Пероральные.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Для наружного применения: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Arial" pitchFamily="34" charset="0"/>
                <a:cs typeface="Arial" pitchFamily="34" charset="0"/>
              </a:rPr>
              <a:t>аппликационные;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Arial" pitchFamily="34" charset="0"/>
                <a:cs typeface="Arial" pitchFamily="34" charset="0"/>
              </a:rPr>
              <a:t>ингаляционные;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Arial" pitchFamily="34" charset="0"/>
                <a:cs typeface="Arial" pitchFamily="34" charset="0"/>
              </a:rPr>
              <a:t>имплантационные;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Arial" pitchFamily="34" charset="0"/>
                <a:cs typeface="Arial" pitchFamily="34" charset="0"/>
              </a:rPr>
              <a:t>ректальные;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Arial" pitchFamily="34" charset="0"/>
                <a:cs typeface="Arial" pitchFamily="34" charset="0"/>
              </a:rPr>
              <a:t>вагинальные;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Arial" pitchFamily="34" charset="0"/>
                <a:cs typeface="Arial" pitchFamily="34" charset="0"/>
              </a:rPr>
              <a:t>парентеральные.</a:t>
            </a:r>
            <a:endParaRPr lang="uk-UA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сублингвальные</a:t>
            </a:r>
            <a:r>
              <a:rPr lang="ru-RU" dirty="0">
                <a:latin typeface="Arial" pitchFamily="34" charset="0"/>
                <a:cs typeface="Arial" pitchFamily="34" charset="0"/>
              </a:rPr>
              <a:t> тому подобное.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1" y="1388189"/>
            <a:ext cx="49320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Arial" pitchFamily="34" charset="0"/>
                <a:cs typeface="Arial" pitchFamily="34" charset="0"/>
              </a:rPr>
              <a:t>ІІІ.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 типу дисперсной системы: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Свободно дисперсные;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Связано дисперсные.</a:t>
            </a:r>
            <a:endParaRPr lang="uk-UA" dirty="0">
              <a:latin typeface="Arial" pitchFamily="34" charset="0"/>
              <a:cs typeface="Arial" pitchFamily="34" charset="0"/>
            </a:endParaRP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І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V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 характеру высвобождения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С обычным высвобождением;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С модифицированным высвобождением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V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 распределению на дозы: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latin typeface="Arial" pitchFamily="34" charset="0"/>
                <a:cs typeface="Arial" pitchFamily="34" charset="0"/>
              </a:rPr>
              <a:t>Дозированные;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Недозированные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VI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. П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 характеру изготовления: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>
                <a:latin typeface="Arial" pitchFamily="34" charset="0"/>
                <a:cs typeface="Arial" pitchFamily="34" charset="0"/>
              </a:rPr>
              <a:t>Экстемпоральные (аптечные)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>
                <a:latin typeface="Arial" pitchFamily="34" charset="0"/>
                <a:cs typeface="Arial" pitchFamily="34" charset="0"/>
              </a:rPr>
              <a:t>Готовые (промышленные).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://drpozvonkov.ru/wp-content/uploads/2016/02/136160_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9753" r="3408" b="3876"/>
          <a:stretch/>
        </p:blipFill>
        <p:spPr bwMode="auto">
          <a:xfrm>
            <a:off x="4211961" y="4804509"/>
            <a:ext cx="4932039" cy="20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14344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Лекарственная форма и пути ее введения в аспекте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биодоступности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лекарственных препаратов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2DAB42B-C330-46B4-9AD1-E7C586AC2477}" type="slidenum">
              <a:rPr lang="ru-RU" smtClean="0">
                <a:solidFill>
                  <a:schemeClr val="tx1"/>
                </a:solidFill>
              </a:r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63131348"/>
              </p:ext>
            </p:extLst>
          </p:nvPr>
        </p:nvGraphicFramePr>
        <p:xfrm>
          <a:off x="-252536" y="1340768"/>
          <a:ext cx="6264696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5508104" y="1484784"/>
            <a:ext cx="3443408" cy="792088"/>
          </a:xfrm>
          <a:prstGeom prst="wedgeRoundRectCallout">
            <a:avLst>
              <a:gd name="adj1" fmla="val -60440"/>
              <a:gd name="adj2" fmla="val -4186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>
                <a:latin typeface="Arial" pitchFamily="34" charset="0"/>
                <a:cs typeface="Arial" pitchFamily="34" charset="0"/>
              </a:rPr>
              <a:t>Обеспечивает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абсолютную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биодоступность</a:t>
            </a:r>
            <a:r>
              <a:rPr lang="uk-UA" dirty="0">
                <a:latin typeface="Arial" pitchFamily="34" charset="0"/>
                <a:cs typeface="Arial" pitchFamily="34" charset="0"/>
              </a:rPr>
              <a:t> (БД)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497738" y="2564904"/>
            <a:ext cx="3443409" cy="1368152"/>
          </a:xfrm>
          <a:prstGeom prst="wedgeRoundRectCallout">
            <a:avLst>
              <a:gd name="adj1" fmla="val -60440"/>
              <a:gd name="adj2" fmla="val -1897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БД зависит от диеты пациента, жидкости, которой запивали препарат, воздействия ферментов ЖКТ и т.д.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508104" y="4149080"/>
            <a:ext cx="3456384" cy="1440160"/>
          </a:xfrm>
          <a:prstGeom prst="wedgeRoundRectCallout">
            <a:avLst>
              <a:gd name="adj1" fmla="val -58733"/>
              <a:gd name="adj2" fmla="val -25931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БД зависит от состояния прямой кишки. Скорость наступления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терапев-тического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эффекта варьирует от 7 до 15 мин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487375" y="5733256"/>
            <a:ext cx="3464137" cy="792088"/>
          </a:xfrm>
          <a:prstGeom prst="wedgeRoundRectCallout">
            <a:avLst>
              <a:gd name="adj1" fmla="val -60440"/>
              <a:gd name="adj2" fmla="val -4186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БД зависит от состояния слизистой бронхов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37913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Лекарственная форма и пути ее введения в аспекте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биодоступности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лекарственных препаратов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2DAB42B-C330-46B4-9AD1-E7C586AC2477}" type="slidenum">
              <a:rPr lang="ru-RU" smtClean="0">
                <a:solidFill>
                  <a:schemeClr val="tx1"/>
                </a:solidFill>
              </a:r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356" y="1347245"/>
            <a:ext cx="7546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Arial" pitchFamily="34" charset="0"/>
                <a:cs typeface="Arial" pitchFamily="34" charset="0"/>
              </a:rPr>
              <a:t>Ферменты ЖКТ имеют первостепенное значение</a:t>
            </a:r>
          </a:p>
          <a:p>
            <a:pPr algn="ctr"/>
            <a:r>
              <a:rPr lang="ru-RU" sz="2000" b="1" i="1" dirty="0">
                <a:latin typeface="Arial" pitchFamily="34" charset="0"/>
                <a:cs typeface="Arial" pitchFamily="34" charset="0"/>
              </a:rPr>
              <a:t>при пероральном пути введения</a:t>
            </a:r>
            <a:r>
              <a:rPr lang="uk-UA" sz="2000" b="1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4270" y="2093384"/>
            <a:ext cx="51898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225">
              <a:buFont typeface="Monotype Sorts" pitchFamily="2" charset="2"/>
              <a:buNone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ЖЕЛУДОЧНЫЙ СОК</a:t>
            </a:r>
            <a:endParaRPr lang="uk-UA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indent="22225">
              <a:buFont typeface="Monotype Sorts" pitchFamily="2" charset="2"/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Под действием кислой среды и ферментов желудка инактивируются эритромицин,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бензилпенициллин</a:t>
            </a:r>
            <a:r>
              <a:rPr lang="ru-RU" dirty="0">
                <a:latin typeface="Arial" pitchFamily="34" charset="0"/>
                <a:cs typeface="Arial" pitchFamily="34" charset="0"/>
              </a:rPr>
              <a:t>, панкреатин, питуитрин, инсулин и целый ряд других препаратов. Препараты сердечных гликозидов (ландыши, строфанта, морского лука) полностью разрушаются, а в наиболее устойчивых из них - препаратов наперстянки - существенно снижается активность под действием ферментов ЖКТ.</a:t>
            </a:r>
          </a:p>
          <a:p>
            <a:pPr indent="22225">
              <a:buFont typeface="Monotype Sorts" pitchFamily="2" charset="2"/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Однако, при наличии протеолитических ферментов быстрее всасываются тетрациклин 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изониазид</a:t>
            </a:r>
            <a:r>
              <a:rPr lang="ru-RU" dirty="0">
                <a:latin typeface="Arial" pitchFamily="34" charset="0"/>
                <a:cs typeface="Arial" pitchFamily="34" charset="0"/>
              </a:rPr>
              <a:t>. Желудочный сок стимулирует всасывание 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ацетилирование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(переход в неактивную форму) сульфаниламидных препаратов.</a:t>
            </a:r>
          </a:p>
        </p:txBody>
      </p:sp>
      <p:pic>
        <p:nvPicPr>
          <p:cNvPr id="10242" name="Picture 2" descr="https://www.ilady.in.ua/wp-content/uploads/2016/01/jak-znyzyty-kislotnist-shlunk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53" y="3129553"/>
            <a:ext cx="3424705" cy="228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0" y="1308992"/>
            <a:ext cx="1907704" cy="7843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dirty="0" err="1">
                <a:latin typeface="Arial" pitchFamily="34" charset="0"/>
                <a:cs typeface="Arial" pitchFamily="34" charset="0"/>
              </a:rPr>
              <a:t>Перораль-ный</a:t>
            </a:r>
            <a:r>
              <a:rPr lang="uk-UA" dirty="0">
                <a:latin typeface="Arial" pitchFamily="34" charset="0"/>
                <a:cs typeface="Arial" pitchFamily="34" charset="0"/>
              </a:rPr>
              <a:t> путь</a:t>
            </a:r>
          </a:p>
        </p:txBody>
      </p:sp>
    </p:spTree>
    <p:extLst>
      <p:ext uri="{BB962C8B-B14F-4D97-AF65-F5344CB8AC3E}">
        <p14:creationId xmlns:p14="http://schemas.microsoft.com/office/powerpoint/2010/main" val="2827850633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Лекарственная форма и пути ее введения в аспекте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биодоступности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лекарственных препаратов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2DAB42B-C330-46B4-9AD1-E7C586AC2477}" type="slidenum">
              <a:rPr lang="ru-RU" smtClean="0">
                <a:solidFill>
                  <a:schemeClr val="tx1"/>
                </a:solidFill>
              </a:r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347245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Arial" pitchFamily="34" charset="0"/>
                <a:cs typeface="Arial" pitchFamily="34" charset="0"/>
              </a:rPr>
              <a:t>Ферменты ЖКТ имеют первостепенное значение</a:t>
            </a:r>
          </a:p>
          <a:p>
            <a:pPr algn="ctr"/>
            <a:r>
              <a:rPr lang="ru-RU" sz="2000" b="1" i="1" dirty="0">
                <a:latin typeface="Arial" pitchFamily="34" charset="0"/>
                <a:cs typeface="Arial" pitchFamily="34" charset="0"/>
              </a:rPr>
              <a:t>при пероральном пути введения</a:t>
            </a:r>
            <a:r>
              <a:rPr lang="uk-UA" sz="2000" b="1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055131"/>
            <a:ext cx="38884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22225">
              <a:buFont typeface="Monotype Sorts" pitchFamily="2" charset="2"/>
              <a:buNone/>
            </a:pPr>
            <a:r>
              <a:rPr lang="uk-UA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МУЦИН</a:t>
            </a:r>
          </a:p>
          <a:p>
            <a:pPr marL="6350" indent="22225">
              <a:buFont typeface="Monotype Sorts" pitchFamily="2" charset="2"/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Серьезным препятствием для всасывания многих ЛР является муцин, который  выделяется после приема пищи и выстилает тонкой, высоковязкой пленкой слизистую оболочку рта, желудка и кишечника. Стрептомицина сульфат, атропина сульфат, препараты красавки,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скополамина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гидробромида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платифиллина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гидротартрата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спазмолитина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апрофен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метацин</a:t>
            </a:r>
            <a:r>
              <a:rPr lang="ru-RU" dirty="0">
                <a:latin typeface="Arial" pitchFamily="34" charset="0"/>
                <a:cs typeface="Arial" pitchFamily="34" charset="0"/>
              </a:rPr>
              <a:t> образуют с муцином комплексы, которые плохо всасываются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lechigastrit.ru/wp-content/uploads/2015/10/1423504151_slizistaya-zheludka-giperemirova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35"/>
          <a:stretch/>
        </p:blipFill>
        <p:spPr bwMode="auto">
          <a:xfrm>
            <a:off x="4045422" y="2055131"/>
            <a:ext cx="4991073" cy="221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40201" y="4437112"/>
            <a:ext cx="4996295" cy="22768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err="1">
                <a:latin typeface="Arial" pitchFamily="34" charset="0"/>
                <a:cs typeface="Arial" pitchFamily="34" charset="0"/>
              </a:rPr>
              <a:t>Функции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err="1">
                <a:latin typeface="Arial" pitchFamily="34" charset="0"/>
                <a:cs typeface="Arial" pitchFamily="34" charset="0"/>
              </a:rPr>
              <a:t>муцина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indent="176213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Защищает желудок от механического и химического воздействия;</a:t>
            </a:r>
          </a:p>
          <a:p>
            <a:pPr indent="176213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Присоединяет витамины В и С, защищая их от переваривания желудочным соком</a:t>
            </a:r>
          </a:p>
          <a:p>
            <a:pPr indent="176213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Адсорбирует ферменты, способствуя их задержке и работе в желудке.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0" y="1308992"/>
            <a:ext cx="1907704" cy="7843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dirty="0" err="1">
                <a:latin typeface="Arial" pitchFamily="34" charset="0"/>
                <a:cs typeface="Arial" pitchFamily="34" charset="0"/>
              </a:rPr>
              <a:t>Перораль-ный</a:t>
            </a:r>
            <a:r>
              <a:rPr lang="uk-UA" dirty="0">
                <a:latin typeface="Arial" pitchFamily="34" charset="0"/>
                <a:cs typeface="Arial" pitchFamily="34" charset="0"/>
              </a:rPr>
              <a:t> путь</a:t>
            </a:r>
          </a:p>
        </p:txBody>
      </p:sp>
    </p:spTree>
    <p:extLst>
      <p:ext uri="{BB962C8B-B14F-4D97-AF65-F5344CB8AC3E}">
        <p14:creationId xmlns:p14="http://schemas.microsoft.com/office/powerpoint/2010/main" val="4151817280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Лекарственная форма и пути ее введения в аспекте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биодоступности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лекарственных препаратов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2DAB42B-C330-46B4-9AD1-E7C586AC2477}" type="slidenum">
              <a:rPr lang="ru-RU" smtClean="0">
                <a:solidFill>
                  <a:schemeClr val="tx1"/>
                </a:solidFill>
              </a:r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347245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Arial" pitchFamily="34" charset="0"/>
                <a:cs typeface="Arial" pitchFamily="34" charset="0"/>
              </a:rPr>
              <a:t>Ферменты ЖКТ имеют первостепенное значение</a:t>
            </a:r>
          </a:p>
          <a:p>
            <a:pPr algn="ctr"/>
            <a:r>
              <a:rPr lang="ru-RU" sz="2000" b="1" i="1" dirty="0">
                <a:latin typeface="Arial" pitchFamily="34" charset="0"/>
                <a:cs typeface="Arial" pitchFamily="34" charset="0"/>
              </a:rPr>
              <a:t>при пероральном пути введения</a:t>
            </a:r>
            <a:r>
              <a:rPr lang="uk-UA" sz="2000" b="1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2226907"/>
            <a:ext cx="29523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22225">
              <a:buFont typeface="Monotype Sorts" pitchFamily="2" charset="2"/>
              <a:buNone/>
            </a:pPr>
            <a:r>
              <a:rPr lang="uk-UA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ЖЕЛЧЬ</a:t>
            </a:r>
          </a:p>
          <a:p>
            <a:pPr>
              <a:buFont typeface="Monotype Sorts" pitchFamily="2" charset="2"/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Повышает растворимость жирорастворимых витаминов.</a:t>
            </a:r>
          </a:p>
          <a:p>
            <a:pPr>
              <a:buFont typeface="Monotype Sorts" pitchFamily="2" charset="2"/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Желчные кислоты могут связываться с натрия пара-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аминосалицилатом</a:t>
            </a:r>
            <a:r>
              <a:rPr lang="ru-RU" dirty="0">
                <a:latin typeface="Arial" pitchFamily="34" charset="0"/>
                <a:cs typeface="Arial" pitchFamily="34" charset="0"/>
              </a:rPr>
              <a:t>, активированным углем, белой глиной и др., а их дефицит приводит к нарушению всасывания таких лекарств: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дифенина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рифампицина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бутадиона</a:t>
            </a:r>
            <a:r>
              <a:rPr lang="ru-RU" dirty="0">
                <a:latin typeface="Arial" pitchFamily="34" charset="0"/>
                <a:cs typeface="Arial" pitchFamily="34" charset="0"/>
              </a:rPr>
              <a:t> и др.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storehealth.ru/wp-content/uploads/2017/01/zhjolchnyj-puzyr-598x4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19" y="2207053"/>
            <a:ext cx="4261064" cy="342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0" y="1308992"/>
            <a:ext cx="1907704" cy="7843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dirty="0" err="1">
                <a:latin typeface="Arial" pitchFamily="34" charset="0"/>
                <a:cs typeface="Arial" pitchFamily="34" charset="0"/>
              </a:rPr>
              <a:t>Перораль-ный</a:t>
            </a:r>
            <a:r>
              <a:rPr lang="uk-UA" dirty="0">
                <a:latin typeface="Arial" pitchFamily="34" charset="0"/>
                <a:cs typeface="Arial" pitchFamily="34" charset="0"/>
              </a:rPr>
              <a:t> путь</a:t>
            </a:r>
          </a:p>
        </p:txBody>
      </p:sp>
    </p:spTree>
    <p:extLst>
      <p:ext uri="{BB962C8B-B14F-4D97-AF65-F5344CB8AC3E}">
        <p14:creationId xmlns:p14="http://schemas.microsoft.com/office/powerpoint/2010/main" val="4151817280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60432" cy="10801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Лекарственная форма и пути ее введения в аспекте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биодоступности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лекарственных препаратов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2DAB42B-C330-46B4-9AD1-E7C586AC2477}" type="slidenum">
              <a:rPr lang="ru-RU" smtClean="0">
                <a:solidFill>
                  <a:schemeClr val="tx1"/>
                </a:solidFill>
              </a:r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AutoShape 4"/>
          <p:cNvSpPr txBox="1">
            <a:spLocks noChangeArrowheads="1"/>
          </p:cNvSpPr>
          <p:nvPr/>
        </p:nvSpPr>
        <p:spPr bwMode="auto">
          <a:xfrm>
            <a:off x="179388" y="1412875"/>
            <a:ext cx="3024187" cy="1368425"/>
          </a:xfrm>
          <a:prstGeom prst="rightArrowCallout">
            <a:avLst>
              <a:gd name="adj1" fmla="val 25000"/>
              <a:gd name="adj2" fmla="val 25000"/>
              <a:gd name="adj3" fmla="val 36833"/>
              <a:gd name="adj4" fmla="val 66667"/>
            </a:avLst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0" bIns="36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b="1" i="1" dirty="0">
                <a:latin typeface="Arial" pitchFamily="34" charset="0"/>
                <a:cs typeface="Arial" pitchFamily="34" charset="0"/>
              </a:rPr>
              <a:t>Белковая пища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(мясо,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яйц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творог, молоко, горох, фасоль)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19773" y="1412875"/>
            <a:ext cx="5666736" cy="1368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снижает фармакологический эффект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дигиток-сина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хинидина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кофеина, теофиллина, преп. тетрациклина и пенициллина,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антикоагулян-тов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серд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гликозидов и сульфаниламидов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79388" y="3140968"/>
            <a:ext cx="3019108" cy="1656432"/>
          </a:xfrm>
          <a:prstGeom prst="rightArrowCallout">
            <a:avLst>
              <a:gd name="adj1" fmla="val 25000"/>
              <a:gd name="adj2" fmla="val 25000"/>
              <a:gd name="adj3" fmla="val 31179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0" rIns="36000" bIns="0"/>
          <a:lstStyle/>
          <a:p>
            <a:r>
              <a:rPr lang="ru-RU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Жир</a:t>
            </a:r>
            <a:r>
              <a:rPr lang="uk-UA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(особенно, содержащие высшие жирные кислоты)</a:t>
            </a: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19773" y="2924944"/>
            <a:ext cx="5688013" cy="37449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0" rIns="36000" bIns="0"/>
          <a:lstStyle/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уменьшают выделение желудочного сока, замедляют перистальтику желудка, что приводит к задержке пищеварительных процессов и транспортировки пищевой массы.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Под влиянием пищи, богатой жирами,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значи-тельно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увеличивается всасывание многих АФИ, особенно жирорастворимых, например, антигельминтных, антикоагулянтов,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сульфа-ниламидов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гризеофульвина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анаприлина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дифенина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жирорастворимых витаминов А, D, Е, К,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карбамазепина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препаратов лития, седуксена,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метронидазола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 т.д.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0" y="5913379"/>
            <a:ext cx="1907704" cy="7843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dirty="0" err="1">
                <a:latin typeface="Arial" pitchFamily="34" charset="0"/>
                <a:cs typeface="Arial" pitchFamily="34" charset="0"/>
              </a:rPr>
              <a:t>Перораль-ный</a:t>
            </a:r>
            <a:r>
              <a:rPr lang="uk-UA" dirty="0">
                <a:latin typeface="Arial" pitchFamily="34" charset="0"/>
                <a:cs typeface="Arial" pitchFamily="34" charset="0"/>
              </a:rPr>
              <a:t> путь</a:t>
            </a:r>
          </a:p>
        </p:txBody>
      </p:sp>
    </p:spTree>
    <p:extLst>
      <p:ext uri="{BB962C8B-B14F-4D97-AF65-F5344CB8AC3E}">
        <p14:creationId xmlns:p14="http://schemas.microsoft.com/office/powerpoint/2010/main" val="1963790110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First_Ai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First_Aid</Template>
  <TotalTime>2016</TotalTime>
  <Words>1607</Words>
  <Application>Microsoft Office PowerPoint</Application>
  <PresentationFormat>Екран (4:3)</PresentationFormat>
  <Paragraphs>222</Paragraphs>
  <Slides>21</Slides>
  <Notes>12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Courier New</vt:lpstr>
      <vt:lpstr>Monotype Sorts</vt:lpstr>
      <vt:lpstr>SchoolBook</vt:lpstr>
      <vt:lpstr>Symbol</vt:lpstr>
      <vt:lpstr>Wingdings</vt:lpstr>
      <vt:lpstr>First_Aid</vt:lpstr>
      <vt:lpstr>Лекарственная форма и пути ее введения в аспекте биодоступности лекарственных препаратов. Влияние простой химической модификации на биодоступность лекарственных веществ.</vt:lpstr>
      <vt:lpstr>План лекции</vt:lpstr>
      <vt:lpstr>1. Лекарственная форма и пути ее введения в аспекте биодоступности лекарственных препаратов.</vt:lpstr>
      <vt:lpstr>1. Лекарственная форма и пути ее введения в аспекте биодоступности лекарственных препаратов.</vt:lpstr>
      <vt:lpstr>1. Лекарственная форма и пути ее введения в аспекте биодоступности лекарственных препаратов.</vt:lpstr>
      <vt:lpstr>1. Лекарственная форма и пути ее введения в аспекте биодоступности лекарственных препаратов.</vt:lpstr>
      <vt:lpstr>1. Лекарственная форма и пути ее введения в аспекте биодоступности лекарственных препаратов.</vt:lpstr>
      <vt:lpstr>1. Лекарственная форма и пути ее введения в аспекте биодоступности лекарственных препаратов.</vt:lpstr>
      <vt:lpstr>1. Лекарственная форма и пути ее введения в аспекте биодоступности лекарственных препаратов.</vt:lpstr>
      <vt:lpstr>1. Лекарственная форма и пути ее введения в аспекте биодоступности лекарственных препаратов.</vt:lpstr>
      <vt:lpstr>1. Лекарственная форма и пути ее введения в аспекте биодоступности лекарственных препаратов.</vt:lpstr>
      <vt:lpstr>1. Лекарственная форма и пути ее введения в аспекте биодоступности лекарственных препаратов.</vt:lpstr>
      <vt:lpstr>1. Лекарственная форма и пути ее введения в аспекте биодоступности лекарственных препаратов.</vt:lpstr>
      <vt:lpstr>1. Лекарственная форма и пути ее введения в аспекте биодоступности лекарственных препаратов.</vt:lpstr>
      <vt:lpstr>1. Лекарственная форма и пути ее введения в аспекте биодоступности лекарственных препаратов.</vt:lpstr>
      <vt:lpstr>1. Лекарственная форма и пути ее введения в аспекте биодоступности лекарственных препаратов.</vt:lpstr>
      <vt:lpstr>2. Влияние простой химической модификации на биодоступность лекарственных веществ.</vt:lpstr>
      <vt:lpstr>2. Влияние простой химической модификации на биодоступность лекарственных веществ.</vt:lpstr>
      <vt:lpstr>2. Влияние простой химической модификации на биодоступность лекарственных веществ.</vt:lpstr>
      <vt:lpstr>Литература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Первая помощь</dc:subject>
  <dc:creator>HOME</dc:creator>
  <dc:description>http://propowerpoint.ru - Бесплатные шаблоны для презентаций. Полезные советы и уроки PowerPoint .</dc:description>
  <cp:lastModifiedBy>Oleg</cp:lastModifiedBy>
  <cp:revision>186</cp:revision>
  <dcterms:created xsi:type="dcterms:W3CDTF">2017-03-12T21:24:09Z</dcterms:created>
  <dcterms:modified xsi:type="dcterms:W3CDTF">2018-03-04T21:12:01Z</dcterms:modified>
</cp:coreProperties>
</file>