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81" r:id="rId4"/>
    <p:sldId id="293" r:id="rId5"/>
    <p:sldId id="282" r:id="rId6"/>
    <p:sldId id="283" r:id="rId7"/>
    <p:sldId id="284" r:id="rId8"/>
    <p:sldId id="289" r:id="rId9"/>
    <p:sldId id="285" r:id="rId10"/>
    <p:sldId id="286" r:id="rId11"/>
    <p:sldId id="290" r:id="rId12"/>
    <p:sldId id="287" r:id="rId13"/>
    <p:sldId id="291" r:id="rId14"/>
    <p:sldId id="288" r:id="rId15"/>
    <p:sldId id="292" r:id="rId16"/>
    <p:sldId id="294" r:id="rId17"/>
    <p:sldId id="275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2003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52" autoAdjust="0"/>
    <p:restoredTop sz="94660"/>
  </p:normalViewPr>
  <p:slideViewPr>
    <p:cSldViewPr>
      <p:cViewPr varScale="1">
        <p:scale>
          <a:sx n="101" d="100"/>
          <a:sy n="101" d="100"/>
        </p:scale>
        <p:origin x="282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9D9C1B3-91D9-4C9E-9A65-79C77B52FD37}" type="doc">
      <dgm:prSet loTypeId="urn:microsoft.com/office/officeart/2005/8/layout/chevron2" loCatId="list" qsTypeId="urn:microsoft.com/office/officeart/2005/8/quickstyle/3d2" qsCatId="3D" csTypeId="urn:microsoft.com/office/officeart/2005/8/colors/accent2_2" csCatId="accent2" phldr="1"/>
      <dgm:spPr/>
      <dgm:t>
        <a:bodyPr/>
        <a:lstStyle/>
        <a:p>
          <a:endParaRPr lang="uk-UA"/>
        </a:p>
      </dgm:t>
    </dgm:pt>
    <dgm:pt modelId="{2BA59EED-58A4-4A3F-BA23-138CBA4B429F}">
      <dgm:prSet phldrT="[Текст]" phldr="1" custT="1"/>
      <dgm:spPr/>
      <dgm:t>
        <a:bodyPr/>
        <a:lstStyle/>
        <a:p>
          <a:pPr>
            <a:lnSpc>
              <a:spcPct val="100000"/>
            </a:lnSpc>
          </a:pPr>
          <a:endParaRPr lang="uk-UA" sz="1800" b="0" i="0" dirty="0">
            <a:latin typeface="Arial" pitchFamily="34" charset="0"/>
            <a:cs typeface="Arial" pitchFamily="34" charset="0"/>
          </a:endParaRPr>
        </a:p>
      </dgm:t>
    </dgm:pt>
    <dgm:pt modelId="{B2AFD05D-13E6-4471-8621-09ECD59D985E}" type="parTrans" cxnId="{22C8BA79-5369-48D9-A7E4-F58D9B0CB8B3}">
      <dgm:prSet/>
      <dgm:spPr/>
      <dgm:t>
        <a:bodyPr/>
        <a:lstStyle/>
        <a:p>
          <a:pPr>
            <a:lnSpc>
              <a:spcPct val="100000"/>
            </a:lnSpc>
          </a:pPr>
          <a:endParaRPr lang="uk-UA" sz="2000" b="0" i="0">
            <a:latin typeface="Arial" pitchFamily="34" charset="0"/>
            <a:cs typeface="Arial" pitchFamily="34" charset="0"/>
          </a:endParaRPr>
        </a:p>
      </dgm:t>
    </dgm:pt>
    <dgm:pt modelId="{0C24C152-0F19-4520-A552-BD0E03A8EFD7}" type="sibTrans" cxnId="{22C8BA79-5369-48D9-A7E4-F58D9B0CB8B3}">
      <dgm:prSet/>
      <dgm:spPr/>
      <dgm:t>
        <a:bodyPr/>
        <a:lstStyle/>
        <a:p>
          <a:pPr>
            <a:lnSpc>
              <a:spcPct val="100000"/>
            </a:lnSpc>
          </a:pPr>
          <a:endParaRPr lang="uk-UA" sz="2000" b="0" i="0">
            <a:latin typeface="Arial" pitchFamily="34" charset="0"/>
            <a:cs typeface="Arial" pitchFamily="34" charset="0"/>
          </a:endParaRPr>
        </a:p>
      </dgm:t>
    </dgm:pt>
    <dgm:pt modelId="{73EF2C5F-310A-4DB2-99E1-E9338FD0B615}">
      <dgm:prSet phldrT="[Текст]" custT="1"/>
      <dgm:spPr/>
      <dgm:t>
        <a:bodyPr/>
        <a:lstStyle/>
        <a:p>
          <a:pPr>
            <a:lnSpc>
              <a:spcPct val="100000"/>
            </a:lnSpc>
          </a:pPr>
          <a:r>
            <a:rPr lang="ru-RU" sz="1600" b="0" i="0" dirty="0">
              <a:latin typeface="Arial" pitchFamily="34" charset="0"/>
              <a:cs typeface="Arial" pitchFamily="34" charset="0"/>
            </a:rPr>
            <a:t>Изменяет возбудимость дыхательного центра, что может вызвать снижение альвеолярной вентиляции и парциального давления кислорода в крови</a:t>
          </a:r>
          <a:endParaRPr lang="uk-UA" sz="1600" b="0" i="0" dirty="0">
            <a:latin typeface="Arial" pitchFamily="34" charset="0"/>
            <a:cs typeface="Arial" pitchFamily="34" charset="0"/>
          </a:endParaRPr>
        </a:p>
      </dgm:t>
    </dgm:pt>
    <dgm:pt modelId="{C1E4B394-60B7-4A89-A94C-81A78D10E205}" type="parTrans" cxnId="{688FF484-3FFC-4CF3-BE4D-EF38569C4398}">
      <dgm:prSet/>
      <dgm:spPr/>
      <dgm:t>
        <a:bodyPr/>
        <a:lstStyle/>
        <a:p>
          <a:pPr>
            <a:lnSpc>
              <a:spcPct val="100000"/>
            </a:lnSpc>
          </a:pPr>
          <a:endParaRPr lang="uk-UA" sz="2000" b="0" i="0">
            <a:latin typeface="Arial" pitchFamily="34" charset="0"/>
            <a:cs typeface="Arial" pitchFamily="34" charset="0"/>
          </a:endParaRPr>
        </a:p>
      </dgm:t>
    </dgm:pt>
    <dgm:pt modelId="{85F8ACC1-9EF3-4793-A08A-7DEE243AF680}" type="sibTrans" cxnId="{688FF484-3FFC-4CF3-BE4D-EF38569C4398}">
      <dgm:prSet/>
      <dgm:spPr/>
      <dgm:t>
        <a:bodyPr/>
        <a:lstStyle/>
        <a:p>
          <a:pPr>
            <a:lnSpc>
              <a:spcPct val="100000"/>
            </a:lnSpc>
          </a:pPr>
          <a:endParaRPr lang="uk-UA" sz="2000" b="0" i="0">
            <a:latin typeface="Arial" pitchFamily="34" charset="0"/>
            <a:cs typeface="Arial" pitchFamily="34" charset="0"/>
          </a:endParaRPr>
        </a:p>
      </dgm:t>
    </dgm:pt>
    <dgm:pt modelId="{C5969183-A27A-42C8-96CB-FAFFCF665D76}">
      <dgm:prSet phldrT="[Текст]" phldr="1" custT="1"/>
      <dgm:spPr/>
      <dgm:t>
        <a:bodyPr/>
        <a:lstStyle/>
        <a:p>
          <a:pPr>
            <a:lnSpc>
              <a:spcPct val="100000"/>
            </a:lnSpc>
          </a:pPr>
          <a:endParaRPr lang="uk-UA" sz="1800" b="0" i="0">
            <a:latin typeface="Arial" pitchFamily="34" charset="0"/>
            <a:cs typeface="Arial" pitchFamily="34" charset="0"/>
          </a:endParaRPr>
        </a:p>
      </dgm:t>
    </dgm:pt>
    <dgm:pt modelId="{74AAFDF8-A6CB-4C91-A55C-2A559A636060}" type="parTrans" cxnId="{89703F4C-4563-4D79-97FC-C067DE3AA402}">
      <dgm:prSet/>
      <dgm:spPr/>
      <dgm:t>
        <a:bodyPr/>
        <a:lstStyle/>
        <a:p>
          <a:pPr>
            <a:lnSpc>
              <a:spcPct val="100000"/>
            </a:lnSpc>
          </a:pPr>
          <a:endParaRPr lang="uk-UA" sz="2000" b="0" i="0">
            <a:latin typeface="Arial" pitchFamily="34" charset="0"/>
            <a:cs typeface="Arial" pitchFamily="34" charset="0"/>
          </a:endParaRPr>
        </a:p>
      </dgm:t>
    </dgm:pt>
    <dgm:pt modelId="{ABFC217C-544F-45F9-A739-8CC4B2000961}" type="sibTrans" cxnId="{89703F4C-4563-4D79-97FC-C067DE3AA402}">
      <dgm:prSet/>
      <dgm:spPr/>
      <dgm:t>
        <a:bodyPr/>
        <a:lstStyle/>
        <a:p>
          <a:pPr>
            <a:lnSpc>
              <a:spcPct val="100000"/>
            </a:lnSpc>
          </a:pPr>
          <a:endParaRPr lang="uk-UA" sz="2000" b="0" i="0">
            <a:latin typeface="Arial" pitchFamily="34" charset="0"/>
            <a:cs typeface="Arial" pitchFamily="34" charset="0"/>
          </a:endParaRPr>
        </a:p>
      </dgm:t>
    </dgm:pt>
    <dgm:pt modelId="{307B9A1D-E53C-4C0E-8A02-EDA7EB7F8883}">
      <dgm:prSet phldrT="[Текст]" custT="1"/>
      <dgm:spPr/>
      <dgm:t>
        <a:bodyPr/>
        <a:lstStyle/>
        <a:p>
          <a:pPr>
            <a:lnSpc>
              <a:spcPct val="100000"/>
            </a:lnSpc>
          </a:pPr>
          <a:r>
            <a:rPr lang="uk-UA" sz="1600" b="0" i="0" dirty="0" err="1">
              <a:latin typeface="Arial" pitchFamily="34" charset="0"/>
              <a:cs typeface="Arial" pitchFamily="34" charset="0"/>
            </a:rPr>
            <a:t>Повышает</a:t>
          </a:r>
          <a:r>
            <a:rPr lang="uk-UA" sz="1600" b="0" i="0" dirty="0">
              <a:latin typeface="Arial" pitchFamily="34" charset="0"/>
              <a:cs typeface="Arial" pitchFamily="34" charset="0"/>
            </a:rPr>
            <a:t> частоту </a:t>
          </a:r>
          <a:r>
            <a:rPr lang="uk-UA" sz="1600" b="0" i="0" dirty="0" err="1">
              <a:latin typeface="Arial" pitchFamily="34" charset="0"/>
              <a:cs typeface="Arial" pitchFamily="34" charset="0"/>
            </a:rPr>
            <a:t>сердечных</a:t>
          </a:r>
          <a:r>
            <a:rPr lang="uk-UA" sz="1600" b="0" i="0" dirty="0">
              <a:latin typeface="Arial" pitchFamily="34" charset="0"/>
              <a:cs typeface="Arial" pitchFamily="34" charset="0"/>
            </a:rPr>
            <a:t> </a:t>
          </a:r>
          <a:r>
            <a:rPr lang="uk-UA" sz="1600" b="0" i="0" dirty="0" err="1">
              <a:latin typeface="Arial" pitchFamily="34" charset="0"/>
              <a:cs typeface="Arial" pitchFamily="34" charset="0"/>
            </a:rPr>
            <a:t>сокращений</a:t>
          </a:r>
          <a:endParaRPr lang="uk-UA" sz="1600" b="0" i="0" dirty="0">
            <a:latin typeface="Arial" pitchFamily="34" charset="0"/>
            <a:cs typeface="Arial" pitchFamily="34" charset="0"/>
          </a:endParaRPr>
        </a:p>
      </dgm:t>
    </dgm:pt>
    <dgm:pt modelId="{9004B61C-B586-4FCB-B5B4-E0D5756D637A}" type="parTrans" cxnId="{F1EA00CF-3C85-4A5B-BE55-3D49CE39FC0D}">
      <dgm:prSet/>
      <dgm:spPr/>
      <dgm:t>
        <a:bodyPr/>
        <a:lstStyle/>
        <a:p>
          <a:pPr>
            <a:lnSpc>
              <a:spcPct val="100000"/>
            </a:lnSpc>
          </a:pPr>
          <a:endParaRPr lang="uk-UA" sz="2000" b="0" i="0">
            <a:latin typeface="Arial" pitchFamily="34" charset="0"/>
            <a:cs typeface="Arial" pitchFamily="34" charset="0"/>
          </a:endParaRPr>
        </a:p>
      </dgm:t>
    </dgm:pt>
    <dgm:pt modelId="{40669DDF-13A4-41D8-970E-0E50A8D71CAA}" type="sibTrans" cxnId="{F1EA00CF-3C85-4A5B-BE55-3D49CE39FC0D}">
      <dgm:prSet/>
      <dgm:spPr/>
      <dgm:t>
        <a:bodyPr/>
        <a:lstStyle/>
        <a:p>
          <a:pPr>
            <a:lnSpc>
              <a:spcPct val="100000"/>
            </a:lnSpc>
          </a:pPr>
          <a:endParaRPr lang="uk-UA" sz="2000" b="0" i="0">
            <a:latin typeface="Arial" pitchFamily="34" charset="0"/>
            <a:cs typeface="Arial" pitchFamily="34" charset="0"/>
          </a:endParaRPr>
        </a:p>
      </dgm:t>
    </dgm:pt>
    <dgm:pt modelId="{C1F1E6D5-75E3-4DDF-8FB2-EDB043E508E2}">
      <dgm:prSet phldrT="[Текст]" phldr="1" custT="1"/>
      <dgm:spPr/>
      <dgm:t>
        <a:bodyPr/>
        <a:lstStyle/>
        <a:p>
          <a:pPr>
            <a:lnSpc>
              <a:spcPct val="100000"/>
            </a:lnSpc>
          </a:pPr>
          <a:endParaRPr lang="uk-UA" sz="1800" b="0" i="0">
            <a:latin typeface="Arial" pitchFamily="34" charset="0"/>
            <a:cs typeface="Arial" pitchFamily="34" charset="0"/>
          </a:endParaRPr>
        </a:p>
      </dgm:t>
    </dgm:pt>
    <dgm:pt modelId="{22CFF5D8-118D-47CE-B71D-980561219775}" type="parTrans" cxnId="{E2756DEE-D87E-4F4F-BD9E-710F9A8ADA36}">
      <dgm:prSet/>
      <dgm:spPr/>
      <dgm:t>
        <a:bodyPr/>
        <a:lstStyle/>
        <a:p>
          <a:pPr>
            <a:lnSpc>
              <a:spcPct val="100000"/>
            </a:lnSpc>
          </a:pPr>
          <a:endParaRPr lang="uk-UA" sz="2000" b="0" i="0">
            <a:latin typeface="Arial" pitchFamily="34" charset="0"/>
            <a:cs typeface="Arial" pitchFamily="34" charset="0"/>
          </a:endParaRPr>
        </a:p>
      </dgm:t>
    </dgm:pt>
    <dgm:pt modelId="{4C096F85-6839-4D4C-B8C6-BD6EF91DCCC8}" type="sibTrans" cxnId="{E2756DEE-D87E-4F4F-BD9E-710F9A8ADA36}">
      <dgm:prSet/>
      <dgm:spPr/>
      <dgm:t>
        <a:bodyPr/>
        <a:lstStyle/>
        <a:p>
          <a:pPr>
            <a:lnSpc>
              <a:spcPct val="100000"/>
            </a:lnSpc>
          </a:pPr>
          <a:endParaRPr lang="uk-UA" sz="2000" b="0" i="0">
            <a:latin typeface="Arial" pitchFamily="34" charset="0"/>
            <a:cs typeface="Arial" pitchFamily="34" charset="0"/>
          </a:endParaRPr>
        </a:p>
      </dgm:t>
    </dgm:pt>
    <dgm:pt modelId="{9BBFB484-AE31-41EE-B48F-CA19D92F4F21}">
      <dgm:prSet phldrT="[Текст]" custT="1"/>
      <dgm:spPr/>
      <dgm:t>
        <a:bodyPr/>
        <a:lstStyle/>
        <a:p>
          <a:pPr>
            <a:lnSpc>
              <a:spcPct val="100000"/>
            </a:lnSpc>
          </a:pPr>
          <a:r>
            <a:rPr lang="ru-RU" sz="1600" b="0" i="0" dirty="0">
              <a:latin typeface="Arial" pitchFamily="34" charset="0"/>
              <a:cs typeface="Arial" pitchFamily="34" charset="0"/>
            </a:rPr>
            <a:t>Увеличивает общее периферическое сосудистое сопротивление крови, вызывает подъем артериального давления</a:t>
          </a:r>
          <a:endParaRPr lang="uk-UA" sz="1600" b="0" i="0" dirty="0">
            <a:latin typeface="Arial" pitchFamily="34" charset="0"/>
            <a:cs typeface="Arial" pitchFamily="34" charset="0"/>
          </a:endParaRPr>
        </a:p>
      </dgm:t>
    </dgm:pt>
    <dgm:pt modelId="{47639BE9-D5A6-40BA-9A7D-2522FDEDE23A}" type="parTrans" cxnId="{8F40F8AB-7FF6-432A-B148-A2F22D0BAB0E}">
      <dgm:prSet/>
      <dgm:spPr/>
      <dgm:t>
        <a:bodyPr/>
        <a:lstStyle/>
        <a:p>
          <a:pPr>
            <a:lnSpc>
              <a:spcPct val="100000"/>
            </a:lnSpc>
          </a:pPr>
          <a:endParaRPr lang="uk-UA" sz="2000" b="0" i="0">
            <a:latin typeface="Arial" pitchFamily="34" charset="0"/>
            <a:cs typeface="Arial" pitchFamily="34" charset="0"/>
          </a:endParaRPr>
        </a:p>
      </dgm:t>
    </dgm:pt>
    <dgm:pt modelId="{2355607A-6150-4ED1-AEEF-4C0FBCB44DB8}" type="sibTrans" cxnId="{8F40F8AB-7FF6-432A-B148-A2F22D0BAB0E}">
      <dgm:prSet/>
      <dgm:spPr/>
      <dgm:t>
        <a:bodyPr/>
        <a:lstStyle/>
        <a:p>
          <a:pPr>
            <a:lnSpc>
              <a:spcPct val="100000"/>
            </a:lnSpc>
          </a:pPr>
          <a:endParaRPr lang="uk-UA" sz="2000" b="0" i="0">
            <a:latin typeface="Arial" pitchFamily="34" charset="0"/>
            <a:cs typeface="Arial" pitchFamily="34" charset="0"/>
          </a:endParaRPr>
        </a:p>
      </dgm:t>
    </dgm:pt>
    <dgm:pt modelId="{4AFD1377-C023-4A35-B9FB-DF4BF1CB5A1A}">
      <dgm:prSet phldrT="[Текст]" custT="1"/>
      <dgm:spPr/>
      <dgm:t>
        <a:bodyPr/>
        <a:lstStyle/>
        <a:p>
          <a:pPr>
            <a:lnSpc>
              <a:spcPct val="100000"/>
            </a:lnSpc>
          </a:pPr>
          <a:r>
            <a:rPr lang="ru-RU" sz="1600" b="0" i="0" dirty="0">
              <a:latin typeface="Arial" pitchFamily="34" charset="0"/>
              <a:cs typeface="Arial" pitchFamily="34" charset="0"/>
            </a:rPr>
            <a:t>Повышает потоотделение и потерю жидкости организмом, во время второй стадии лихорадки давление падает, иногда значительно</a:t>
          </a:r>
          <a:endParaRPr lang="uk-UA" sz="1600" b="0" i="0" dirty="0">
            <a:latin typeface="Arial" pitchFamily="34" charset="0"/>
            <a:cs typeface="Arial" pitchFamily="34" charset="0"/>
          </a:endParaRPr>
        </a:p>
      </dgm:t>
    </dgm:pt>
    <dgm:pt modelId="{9B7B539F-6F00-427E-B6DA-4CB5089EF2CB}" type="parTrans" cxnId="{75981FC7-FE0F-4A11-BB57-BFE6AFA68C0D}">
      <dgm:prSet/>
      <dgm:spPr/>
      <dgm:t>
        <a:bodyPr/>
        <a:lstStyle/>
        <a:p>
          <a:pPr>
            <a:lnSpc>
              <a:spcPct val="100000"/>
            </a:lnSpc>
          </a:pPr>
          <a:endParaRPr lang="uk-UA" sz="2000" b="0" i="0">
            <a:latin typeface="Arial" pitchFamily="34" charset="0"/>
            <a:cs typeface="Arial" pitchFamily="34" charset="0"/>
          </a:endParaRPr>
        </a:p>
      </dgm:t>
    </dgm:pt>
    <dgm:pt modelId="{6F2A23EE-F0A4-47C2-BDB2-137751808044}" type="sibTrans" cxnId="{75981FC7-FE0F-4A11-BB57-BFE6AFA68C0D}">
      <dgm:prSet/>
      <dgm:spPr/>
      <dgm:t>
        <a:bodyPr/>
        <a:lstStyle/>
        <a:p>
          <a:pPr>
            <a:lnSpc>
              <a:spcPct val="100000"/>
            </a:lnSpc>
          </a:pPr>
          <a:endParaRPr lang="uk-UA" sz="2000" b="0" i="0">
            <a:latin typeface="Arial" pitchFamily="34" charset="0"/>
            <a:cs typeface="Arial" pitchFamily="34" charset="0"/>
          </a:endParaRPr>
        </a:p>
      </dgm:t>
    </dgm:pt>
    <dgm:pt modelId="{607109EE-1E53-441D-9C54-887377BBDA16}">
      <dgm:prSet phldrT="[Текст]" custT="1"/>
      <dgm:spPr/>
      <dgm:t>
        <a:bodyPr/>
        <a:lstStyle/>
        <a:p>
          <a:pPr>
            <a:lnSpc>
              <a:spcPct val="100000"/>
            </a:lnSpc>
          </a:pPr>
          <a:endParaRPr lang="uk-UA" sz="2400" b="0" i="0" dirty="0">
            <a:latin typeface="Arial" pitchFamily="34" charset="0"/>
            <a:cs typeface="Arial" pitchFamily="34" charset="0"/>
          </a:endParaRPr>
        </a:p>
      </dgm:t>
    </dgm:pt>
    <dgm:pt modelId="{A5D1CE78-F4F4-44BB-B41F-E94F7831D2A3}" type="parTrans" cxnId="{A32A6286-F53A-4A07-BE6A-722B1B1B5A3C}">
      <dgm:prSet/>
      <dgm:spPr/>
      <dgm:t>
        <a:bodyPr/>
        <a:lstStyle/>
        <a:p>
          <a:pPr>
            <a:lnSpc>
              <a:spcPct val="100000"/>
            </a:lnSpc>
          </a:pPr>
          <a:endParaRPr lang="uk-UA" sz="2000" b="0" i="0">
            <a:latin typeface="Arial" pitchFamily="34" charset="0"/>
            <a:cs typeface="Arial" pitchFamily="34" charset="0"/>
          </a:endParaRPr>
        </a:p>
      </dgm:t>
    </dgm:pt>
    <dgm:pt modelId="{6884F390-EE8B-4B19-AF2C-68BD8CFF5711}" type="sibTrans" cxnId="{A32A6286-F53A-4A07-BE6A-722B1B1B5A3C}">
      <dgm:prSet/>
      <dgm:spPr/>
      <dgm:t>
        <a:bodyPr/>
        <a:lstStyle/>
        <a:p>
          <a:pPr>
            <a:lnSpc>
              <a:spcPct val="100000"/>
            </a:lnSpc>
          </a:pPr>
          <a:endParaRPr lang="uk-UA" sz="2000" b="0" i="0">
            <a:latin typeface="Arial" pitchFamily="34" charset="0"/>
            <a:cs typeface="Arial" pitchFamily="34" charset="0"/>
          </a:endParaRPr>
        </a:p>
      </dgm:t>
    </dgm:pt>
    <dgm:pt modelId="{FFD1BCF5-47D6-4FE9-8DB5-3D73D0FA6857}">
      <dgm:prSet phldrT="[Текст]" custT="1"/>
      <dgm:spPr/>
      <dgm:t>
        <a:bodyPr/>
        <a:lstStyle/>
        <a:p>
          <a:pPr>
            <a:lnSpc>
              <a:spcPct val="100000"/>
            </a:lnSpc>
          </a:pPr>
          <a:r>
            <a:rPr lang="ru-RU" sz="1600" b="0" i="0" dirty="0">
              <a:latin typeface="Arial" pitchFamily="34" charset="0"/>
              <a:cs typeface="Arial" pitchFamily="34" charset="0"/>
            </a:rPr>
            <a:t>Сопровождается также значительными изменениями метаболизма: повышается распад мышечного белка, увеличивается </a:t>
          </a:r>
          <a:r>
            <a:rPr lang="ru-RU" sz="1600" b="0" i="0" dirty="0" err="1">
              <a:latin typeface="Arial" pitchFamily="34" charset="0"/>
              <a:cs typeface="Arial" pitchFamily="34" charset="0"/>
            </a:rPr>
            <a:t>глюконеогенез</a:t>
          </a:r>
          <a:r>
            <a:rPr lang="ru-RU" sz="1600" b="0" i="0" dirty="0">
              <a:latin typeface="Arial" pitchFamily="34" charset="0"/>
              <a:cs typeface="Arial" pitchFamily="34" charset="0"/>
            </a:rPr>
            <a:t>, меняется синтез белков в печени, скорость биохимических процессов в </a:t>
          </a:r>
          <a:r>
            <a:rPr lang="ru-RU" sz="1600" b="0" i="0" dirty="0" err="1">
              <a:latin typeface="Arial" pitchFamily="34" charset="0"/>
              <a:cs typeface="Arial" pitchFamily="34" charset="0"/>
            </a:rPr>
            <a:t>гепатоцитах</a:t>
          </a:r>
          <a:r>
            <a:rPr lang="ru-RU" sz="1600" b="0" i="0" dirty="0">
              <a:latin typeface="Arial" pitchFamily="34" charset="0"/>
              <a:cs typeface="Arial" pitchFamily="34" charset="0"/>
            </a:rPr>
            <a:t>, клетках других органов</a:t>
          </a:r>
          <a:endParaRPr lang="uk-UA" sz="1600" b="0" i="0" dirty="0">
            <a:latin typeface="Arial" pitchFamily="34" charset="0"/>
            <a:cs typeface="Arial" pitchFamily="34" charset="0"/>
          </a:endParaRPr>
        </a:p>
      </dgm:t>
    </dgm:pt>
    <dgm:pt modelId="{90ED91E1-B422-4D6C-9063-5A6B5F7831A7}" type="parTrans" cxnId="{C33073DA-6958-4FBF-B9E2-57809378EC2B}">
      <dgm:prSet/>
      <dgm:spPr/>
      <dgm:t>
        <a:bodyPr/>
        <a:lstStyle/>
        <a:p>
          <a:pPr>
            <a:lnSpc>
              <a:spcPct val="100000"/>
            </a:lnSpc>
          </a:pPr>
          <a:endParaRPr lang="uk-UA" sz="2000" b="0" i="0">
            <a:latin typeface="Arial" pitchFamily="34" charset="0"/>
            <a:cs typeface="Arial" pitchFamily="34" charset="0"/>
          </a:endParaRPr>
        </a:p>
      </dgm:t>
    </dgm:pt>
    <dgm:pt modelId="{62D36CAA-015E-4264-A3D3-A72DB87F581D}" type="sibTrans" cxnId="{C33073DA-6958-4FBF-B9E2-57809378EC2B}">
      <dgm:prSet/>
      <dgm:spPr/>
      <dgm:t>
        <a:bodyPr/>
        <a:lstStyle/>
        <a:p>
          <a:pPr>
            <a:lnSpc>
              <a:spcPct val="100000"/>
            </a:lnSpc>
          </a:pPr>
          <a:endParaRPr lang="uk-UA" sz="2000" b="0" i="0">
            <a:latin typeface="Arial" pitchFamily="34" charset="0"/>
            <a:cs typeface="Arial" pitchFamily="34" charset="0"/>
          </a:endParaRPr>
        </a:p>
      </dgm:t>
    </dgm:pt>
    <dgm:pt modelId="{3CE9A995-10C8-4CFE-8A4B-B6AC7B35237C}">
      <dgm:prSet phldrT="[Текст]" custT="1"/>
      <dgm:spPr/>
      <dgm:t>
        <a:bodyPr/>
        <a:lstStyle/>
        <a:p>
          <a:pPr>
            <a:lnSpc>
              <a:spcPct val="100000"/>
            </a:lnSpc>
          </a:pPr>
          <a:endParaRPr lang="uk-UA" sz="2400" b="0" i="0" dirty="0">
            <a:latin typeface="Arial" pitchFamily="34" charset="0"/>
            <a:cs typeface="Arial" pitchFamily="34" charset="0"/>
          </a:endParaRPr>
        </a:p>
      </dgm:t>
    </dgm:pt>
    <dgm:pt modelId="{99023B67-F065-4E64-B7A5-2115874BE864}" type="parTrans" cxnId="{FB2A9BF5-2914-40B6-B4B1-562BF4C07A5C}">
      <dgm:prSet/>
      <dgm:spPr/>
      <dgm:t>
        <a:bodyPr/>
        <a:lstStyle/>
        <a:p>
          <a:pPr>
            <a:lnSpc>
              <a:spcPct val="100000"/>
            </a:lnSpc>
          </a:pPr>
          <a:endParaRPr lang="uk-UA" sz="2000" b="0" i="0">
            <a:latin typeface="Arial" pitchFamily="34" charset="0"/>
            <a:cs typeface="Arial" pitchFamily="34" charset="0"/>
          </a:endParaRPr>
        </a:p>
      </dgm:t>
    </dgm:pt>
    <dgm:pt modelId="{0014ABF6-C2E6-41E2-BF43-6998EF172332}" type="sibTrans" cxnId="{FB2A9BF5-2914-40B6-B4B1-562BF4C07A5C}">
      <dgm:prSet/>
      <dgm:spPr/>
      <dgm:t>
        <a:bodyPr/>
        <a:lstStyle/>
        <a:p>
          <a:pPr>
            <a:lnSpc>
              <a:spcPct val="100000"/>
            </a:lnSpc>
          </a:pPr>
          <a:endParaRPr lang="uk-UA" sz="2000" b="0" i="0">
            <a:latin typeface="Arial" pitchFamily="34" charset="0"/>
            <a:cs typeface="Arial" pitchFamily="34" charset="0"/>
          </a:endParaRPr>
        </a:p>
      </dgm:t>
    </dgm:pt>
    <dgm:pt modelId="{E3D474FC-A772-45A6-997A-F40D44CE08D0}" type="pres">
      <dgm:prSet presAssocID="{C9D9C1B3-91D9-4C9E-9A65-79C77B52FD37}" presName="linearFlow" presStyleCnt="0">
        <dgm:presLayoutVars>
          <dgm:dir/>
          <dgm:animLvl val="lvl"/>
          <dgm:resizeHandles val="exact"/>
        </dgm:presLayoutVars>
      </dgm:prSet>
      <dgm:spPr/>
    </dgm:pt>
    <dgm:pt modelId="{BFF2441E-91F3-4599-9A4F-6F3A69668397}" type="pres">
      <dgm:prSet presAssocID="{2BA59EED-58A4-4A3F-BA23-138CBA4B429F}" presName="composite" presStyleCnt="0"/>
      <dgm:spPr/>
    </dgm:pt>
    <dgm:pt modelId="{36896F9A-C100-4DCE-8018-C93DF5B22058}" type="pres">
      <dgm:prSet presAssocID="{2BA59EED-58A4-4A3F-BA23-138CBA4B429F}" presName="parentText" presStyleLbl="alignNode1" presStyleIdx="0" presStyleCnt="5">
        <dgm:presLayoutVars>
          <dgm:chMax val="1"/>
          <dgm:bulletEnabled val="1"/>
        </dgm:presLayoutVars>
      </dgm:prSet>
      <dgm:spPr/>
    </dgm:pt>
    <dgm:pt modelId="{9B3C8ADA-DB4E-42C5-A7E0-FFF8525BB96A}" type="pres">
      <dgm:prSet presAssocID="{2BA59EED-58A4-4A3F-BA23-138CBA4B429F}" presName="descendantText" presStyleLbl="alignAcc1" presStyleIdx="0" presStyleCnt="5">
        <dgm:presLayoutVars>
          <dgm:bulletEnabled val="1"/>
        </dgm:presLayoutVars>
      </dgm:prSet>
      <dgm:spPr/>
    </dgm:pt>
    <dgm:pt modelId="{6D621137-C13E-4558-8A60-409C4E997D3D}" type="pres">
      <dgm:prSet presAssocID="{0C24C152-0F19-4520-A552-BD0E03A8EFD7}" presName="sp" presStyleCnt="0"/>
      <dgm:spPr/>
    </dgm:pt>
    <dgm:pt modelId="{55D467E3-4FF3-4E12-8181-4CE66EE4E343}" type="pres">
      <dgm:prSet presAssocID="{C5969183-A27A-42C8-96CB-FAFFCF665D76}" presName="composite" presStyleCnt="0"/>
      <dgm:spPr/>
    </dgm:pt>
    <dgm:pt modelId="{67C0136E-6649-4706-9B8E-96DACD27794F}" type="pres">
      <dgm:prSet presAssocID="{C5969183-A27A-42C8-96CB-FAFFCF665D76}" presName="parentText" presStyleLbl="alignNode1" presStyleIdx="1" presStyleCnt="5">
        <dgm:presLayoutVars>
          <dgm:chMax val="1"/>
          <dgm:bulletEnabled val="1"/>
        </dgm:presLayoutVars>
      </dgm:prSet>
      <dgm:spPr/>
    </dgm:pt>
    <dgm:pt modelId="{F8C2D2D9-59EF-47BC-B608-C74B99ADE597}" type="pres">
      <dgm:prSet presAssocID="{C5969183-A27A-42C8-96CB-FAFFCF665D76}" presName="descendantText" presStyleLbl="alignAcc1" presStyleIdx="1" presStyleCnt="5">
        <dgm:presLayoutVars>
          <dgm:bulletEnabled val="1"/>
        </dgm:presLayoutVars>
      </dgm:prSet>
      <dgm:spPr/>
    </dgm:pt>
    <dgm:pt modelId="{45C91E8B-86D3-4305-962A-EB33E276A1E4}" type="pres">
      <dgm:prSet presAssocID="{ABFC217C-544F-45F9-A739-8CC4B2000961}" presName="sp" presStyleCnt="0"/>
      <dgm:spPr/>
    </dgm:pt>
    <dgm:pt modelId="{7D14EF35-2CFF-4794-B4F3-3FA1FDFB9ED1}" type="pres">
      <dgm:prSet presAssocID="{C1F1E6D5-75E3-4DDF-8FB2-EDB043E508E2}" presName="composite" presStyleCnt="0"/>
      <dgm:spPr/>
    </dgm:pt>
    <dgm:pt modelId="{FEE7CD34-D914-45EA-B7C4-770B5BF82D13}" type="pres">
      <dgm:prSet presAssocID="{C1F1E6D5-75E3-4DDF-8FB2-EDB043E508E2}" presName="parentText" presStyleLbl="alignNode1" presStyleIdx="2" presStyleCnt="5">
        <dgm:presLayoutVars>
          <dgm:chMax val="1"/>
          <dgm:bulletEnabled val="1"/>
        </dgm:presLayoutVars>
      </dgm:prSet>
      <dgm:spPr/>
    </dgm:pt>
    <dgm:pt modelId="{9B13CB44-A1C1-42E3-83E1-DDA1E0518F98}" type="pres">
      <dgm:prSet presAssocID="{C1F1E6D5-75E3-4DDF-8FB2-EDB043E508E2}" presName="descendantText" presStyleLbl="alignAcc1" presStyleIdx="2" presStyleCnt="5">
        <dgm:presLayoutVars>
          <dgm:bulletEnabled val="1"/>
        </dgm:presLayoutVars>
      </dgm:prSet>
      <dgm:spPr/>
    </dgm:pt>
    <dgm:pt modelId="{1C8CFCDE-AF5E-48DE-AF90-DC48D05DCBEF}" type="pres">
      <dgm:prSet presAssocID="{4C096F85-6839-4D4C-B8C6-BD6EF91DCCC8}" presName="sp" presStyleCnt="0"/>
      <dgm:spPr/>
    </dgm:pt>
    <dgm:pt modelId="{A82E69B0-EA89-451C-B946-55EA7D09B7B5}" type="pres">
      <dgm:prSet presAssocID="{607109EE-1E53-441D-9C54-887377BBDA16}" presName="composite" presStyleCnt="0"/>
      <dgm:spPr/>
    </dgm:pt>
    <dgm:pt modelId="{AFB7FABF-9344-478B-9011-F9FEB8F20AAA}" type="pres">
      <dgm:prSet presAssocID="{607109EE-1E53-441D-9C54-887377BBDA16}" presName="parentText" presStyleLbl="alignNode1" presStyleIdx="3" presStyleCnt="5">
        <dgm:presLayoutVars>
          <dgm:chMax val="1"/>
          <dgm:bulletEnabled val="1"/>
        </dgm:presLayoutVars>
      </dgm:prSet>
      <dgm:spPr/>
    </dgm:pt>
    <dgm:pt modelId="{10BC91FB-2797-4095-9775-49165D1680F4}" type="pres">
      <dgm:prSet presAssocID="{607109EE-1E53-441D-9C54-887377BBDA16}" presName="descendantText" presStyleLbl="alignAcc1" presStyleIdx="3" presStyleCnt="5">
        <dgm:presLayoutVars>
          <dgm:bulletEnabled val="1"/>
        </dgm:presLayoutVars>
      </dgm:prSet>
      <dgm:spPr/>
    </dgm:pt>
    <dgm:pt modelId="{04D99DC5-6A8C-4393-A4E4-E367E524698D}" type="pres">
      <dgm:prSet presAssocID="{6884F390-EE8B-4B19-AF2C-68BD8CFF5711}" presName="sp" presStyleCnt="0"/>
      <dgm:spPr/>
    </dgm:pt>
    <dgm:pt modelId="{2211705F-4C95-4810-93C4-2EB1F4AADD99}" type="pres">
      <dgm:prSet presAssocID="{3CE9A995-10C8-4CFE-8A4B-B6AC7B35237C}" presName="composite" presStyleCnt="0"/>
      <dgm:spPr/>
    </dgm:pt>
    <dgm:pt modelId="{EC4D1B1F-4887-4BEE-96BE-87B3B98482F1}" type="pres">
      <dgm:prSet presAssocID="{3CE9A995-10C8-4CFE-8A4B-B6AC7B35237C}" presName="parentText" presStyleLbl="alignNode1" presStyleIdx="4" presStyleCnt="5">
        <dgm:presLayoutVars>
          <dgm:chMax val="1"/>
          <dgm:bulletEnabled val="1"/>
        </dgm:presLayoutVars>
      </dgm:prSet>
      <dgm:spPr/>
    </dgm:pt>
    <dgm:pt modelId="{A79F69FE-0AB9-42FF-BE93-D136A7F622E5}" type="pres">
      <dgm:prSet presAssocID="{3CE9A995-10C8-4CFE-8A4B-B6AC7B35237C}" presName="descendantText" presStyleLbl="alignAcc1" presStyleIdx="4" presStyleCnt="5" custScaleY="173202">
        <dgm:presLayoutVars>
          <dgm:bulletEnabled val="1"/>
        </dgm:presLayoutVars>
      </dgm:prSet>
      <dgm:spPr/>
    </dgm:pt>
  </dgm:ptLst>
  <dgm:cxnLst>
    <dgm:cxn modelId="{24AA1714-B30E-4A9C-BD60-9937C36C1EF8}" type="presOf" srcId="{C1F1E6D5-75E3-4DDF-8FB2-EDB043E508E2}" destId="{FEE7CD34-D914-45EA-B7C4-770B5BF82D13}" srcOrd="0" destOrd="0" presId="urn:microsoft.com/office/officeart/2005/8/layout/chevron2"/>
    <dgm:cxn modelId="{2EA46D28-1884-40F7-9650-002D066F4F61}" type="presOf" srcId="{4AFD1377-C023-4A35-B9FB-DF4BF1CB5A1A}" destId="{10BC91FB-2797-4095-9775-49165D1680F4}" srcOrd="0" destOrd="0" presId="urn:microsoft.com/office/officeart/2005/8/layout/chevron2"/>
    <dgm:cxn modelId="{52C10138-7293-4186-8FE4-B6A78E03F6FA}" type="presOf" srcId="{73EF2C5F-310A-4DB2-99E1-E9338FD0B615}" destId="{9B3C8ADA-DB4E-42C5-A7E0-FFF8525BB96A}" srcOrd="0" destOrd="0" presId="urn:microsoft.com/office/officeart/2005/8/layout/chevron2"/>
    <dgm:cxn modelId="{81132F5B-74E5-454D-8C0F-2D31CE7F7D2F}" type="presOf" srcId="{FFD1BCF5-47D6-4FE9-8DB5-3D73D0FA6857}" destId="{A79F69FE-0AB9-42FF-BE93-D136A7F622E5}" srcOrd="0" destOrd="0" presId="urn:microsoft.com/office/officeart/2005/8/layout/chevron2"/>
    <dgm:cxn modelId="{89703F4C-4563-4D79-97FC-C067DE3AA402}" srcId="{C9D9C1B3-91D9-4C9E-9A65-79C77B52FD37}" destId="{C5969183-A27A-42C8-96CB-FAFFCF665D76}" srcOrd="1" destOrd="0" parTransId="{74AAFDF8-A6CB-4C91-A55C-2A559A636060}" sibTransId="{ABFC217C-544F-45F9-A739-8CC4B2000961}"/>
    <dgm:cxn modelId="{0A98FF4E-1B81-4E6E-ADE9-392E6C1CF744}" type="presOf" srcId="{307B9A1D-E53C-4C0E-8A02-EDA7EB7F8883}" destId="{F8C2D2D9-59EF-47BC-B608-C74B99ADE597}" srcOrd="0" destOrd="0" presId="urn:microsoft.com/office/officeart/2005/8/layout/chevron2"/>
    <dgm:cxn modelId="{22C8BA79-5369-48D9-A7E4-F58D9B0CB8B3}" srcId="{C9D9C1B3-91D9-4C9E-9A65-79C77B52FD37}" destId="{2BA59EED-58A4-4A3F-BA23-138CBA4B429F}" srcOrd="0" destOrd="0" parTransId="{B2AFD05D-13E6-4471-8621-09ECD59D985E}" sibTransId="{0C24C152-0F19-4520-A552-BD0E03A8EFD7}"/>
    <dgm:cxn modelId="{688FF484-3FFC-4CF3-BE4D-EF38569C4398}" srcId="{2BA59EED-58A4-4A3F-BA23-138CBA4B429F}" destId="{73EF2C5F-310A-4DB2-99E1-E9338FD0B615}" srcOrd="0" destOrd="0" parTransId="{C1E4B394-60B7-4A89-A94C-81A78D10E205}" sibTransId="{85F8ACC1-9EF3-4793-A08A-7DEE243AF680}"/>
    <dgm:cxn modelId="{A32A6286-F53A-4A07-BE6A-722B1B1B5A3C}" srcId="{C9D9C1B3-91D9-4C9E-9A65-79C77B52FD37}" destId="{607109EE-1E53-441D-9C54-887377BBDA16}" srcOrd="3" destOrd="0" parTransId="{A5D1CE78-F4F4-44BB-B41F-E94F7831D2A3}" sibTransId="{6884F390-EE8B-4B19-AF2C-68BD8CFF5711}"/>
    <dgm:cxn modelId="{D799699B-DB04-477F-A3E8-591191CC84B0}" type="presOf" srcId="{C9D9C1B3-91D9-4C9E-9A65-79C77B52FD37}" destId="{E3D474FC-A772-45A6-997A-F40D44CE08D0}" srcOrd="0" destOrd="0" presId="urn:microsoft.com/office/officeart/2005/8/layout/chevron2"/>
    <dgm:cxn modelId="{C8D5EF9B-8E3F-40FF-B8A4-741C195617EE}" type="presOf" srcId="{3CE9A995-10C8-4CFE-8A4B-B6AC7B35237C}" destId="{EC4D1B1F-4887-4BEE-96BE-87B3B98482F1}" srcOrd="0" destOrd="0" presId="urn:microsoft.com/office/officeart/2005/8/layout/chevron2"/>
    <dgm:cxn modelId="{8F40F8AB-7FF6-432A-B148-A2F22D0BAB0E}" srcId="{C1F1E6D5-75E3-4DDF-8FB2-EDB043E508E2}" destId="{9BBFB484-AE31-41EE-B48F-CA19D92F4F21}" srcOrd="0" destOrd="0" parTransId="{47639BE9-D5A6-40BA-9A7D-2522FDEDE23A}" sibTransId="{2355607A-6150-4ED1-AEEF-4C0FBCB44DB8}"/>
    <dgm:cxn modelId="{C1AF62B3-2D56-4D8B-8F1F-66650EBE8317}" type="presOf" srcId="{9BBFB484-AE31-41EE-B48F-CA19D92F4F21}" destId="{9B13CB44-A1C1-42E3-83E1-DDA1E0518F98}" srcOrd="0" destOrd="0" presId="urn:microsoft.com/office/officeart/2005/8/layout/chevron2"/>
    <dgm:cxn modelId="{75981FC7-FE0F-4A11-BB57-BFE6AFA68C0D}" srcId="{607109EE-1E53-441D-9C54-887377BBDA16}" destId="{4AFD1377-C023-4A35-B9FB-DF4BF1CB5A1A}" srcOrd="0" destOrd="0" parTransId="{9B7B539F-6F00-427E-B6DA-4CB5089EF2CB}" sibTransId="{6F2A23EE-F0A4-47C2-BDB2-137751808044}"/>
    <dgm:cxn modelId="{F1EA00CF-3C85-4A5B-BE55-3D49CE39FC0D}" srcId="{C5969183-A27A-42C8-96CB-FAFFCF665D76}" destId="{307B9A1D-E53C-4C0E-8A02-EDA7EB7F8883}" srcOrd="0" destOrd="0" parTransId="{9004B61C-B586-4FCB-B5B4-E0D5756D637A}" sibTransId="{40669DDF-13A4-41D8-970E-0E50A8D71CAA}"/>
    <dgm:cxn modelId="{70E6F0D1-4D4A-454D-A098-2FEA1722A3DD}" type="presOf" srcId="{C5969183-A27A-42C8-96CB-FAFFCF665D76}" destId="{67C0136E-6649-4706-9B8E-96DACD27794F}" srcOrd="0" destOrd="0" presId="urn:microsoft.com/office/officeart/2005/8/layout/chevron2"/>
    <dgm:cxn modelId="{F031C5D5-125B-4FAE-9FD2-0A8D00D81B95}" type="presOf" srcId="{2BA59EED-58A4-4A3F-BA23-138CBA4B429F}" destId="{36896F9A-C100-4DCE-8018-C93DF5B22058}" srcOrd="0" destOrd="0" presId="urn:microsoft.com/office/officeart/2005/8/layout/chevron2"/>
    <dgm:cxn modelId="{C33073DA-6958-4FBF-B9E2-57809378EC2B}" srcId="{3CE9A995-10C8-4CFE-8A4B-B6AC7B35237C}" destId="{FFD1BCF5-47D6-4FE9-8DB5-3D73D0FA6857}" srcOrd="0" destOrd="0" parTransId="{90ED91E1-B422-4D6C-9063-5A6B5F7831A7}" sibTransId="{62D36CAA-015E-4264-A3D3-A72DB87F581D}"/>
    <dgm:cxn modelId="{F8D595E0-8831-440E-B0C1-62B5DE9945D3}" type="presOf" srcId="{607109EE-1E53-441D-9C54-887377BBDA16}" destId="{AFB7FABF-9344-478B-9011-F9FEB8F20AAA}" srcOrd="0" destOrd="0" presId="urn:microsoft.com/office/officeart/2005/8/layout/chevron2"/>
    <dgm:cxn modelId="{E2756DEE-D87E-4F4F-BD9E-710F9A8ADA36}" srcId="{C9D9C1B3-91D9-4C9E-9A65-79C77B52FD37}" destId="{C1F1E6D5-75E3-4DDF-8FB2-EDB043E508E2}" srcOrd="2" destOrd="0" parTransId="{22CFF5D8-118D-47CE-B71D-980561219775}" sibTransId="{4C096F85-6839-4D4C-B8C6-BD6EF91DCCC8}"/>
    <dgm:cxn modelId="{FB2A9BF5-2914-40B6-B4B1-562BF4C07A5C}" srcId="{C9D9C1B3-91D9-4C9E-9A65-79C77B52FD37}" destId="{3CE9A995-10C8-4CFE-8A4B-B6AC7B35237C}" srcOrd="4" destOrd="0" parTransId="{99023B67-F065-4E64-B7A5-2115874BE864}" sibTransId="{0014ABF6-C2E6-41E2-BF43-6998EF172332}"/>
    <dgm:cxn modelId="{2130072B-BDB8-4B81-AEE9-26B3A41DA972}" type="presParOf" srcId="{E3D474FC-A772-45A6-997A-F40D44CE08D0}" destId="{BFF2441E-91F3-4599-9A4F-6F3A69668397}" srcOrd="0" destOrd="0" presId="urn:microsoft.com/office/officeart/2005/8/layout/chevron2"/>
    <dgm:cxn modelId="{55F7C29E-3127-472A-B316-0046BEDC75A2}" type="presParOf" srcId="{BFF2441E-91F3-4599-9A4F-6F3A69668397}" destId="{36896F9A-C100-4DCE-8018-C93DF5B22058}" srcOrd="0" destOrd="0" presId="urn:microsoft.com/office/officeart/2005/8/layout/chevron2"/>
    <dgm:cxn modelId="{00F93E8C-017C-4E8E-8EA0-7D00F8FCA861}" type="presParOf" srcId="{BFF2441E-91F3-4599-9A4F-6F3A69668397}" destId="{9B3C8ADA-DB4E-42C5-A7E0-FFF8525BB96A}" srcOrd="1" destOrd="0" presId="urn:microsoft.com/office/officeart/2005/8/layout/chevron2"/>
    <dgm:cxn modelId="{8128DF8D-37AB-4150-8626-E3A15A9EE157}" type="presParOf" srcId="{E3D474FC-A772-45A6-997A-F40D44CE08D0}" destId="{6D621137-C13E-4558-8A60-409C4E997D3D}" srcOrd="1" destOrd="0" presId="urn:microsoft.com/office/officeart/2005/8/layout/chevron2"/>
    <dgm:cxn modelId="{69C23798-221C-4FA8-847B-2D23F4F56F1B}" type="presParOf" srcId="{E3D474FC-A772-45A6-997A-F40D44CE08D0}" destId="{55D467E3-4FF3-4E12-8181-4CE66EE4E343}" srcOrd="2" destOrd="0" presId="urn:microsoft.com/office/officeart/2005/8/layout/chevron2"/>
    <dgm:cxn modelId="{C6CE2133-F4BD-4B42-BDD5-E42E02C376EF}" type="presParOf" srcId="{55D467E3-4FF3-4E12-8181-4CE66EE4E343}" destId="{67C0136E-6649-4706-9B8E-96DACD27794F}" srcOrd="0" destOrd="0" presId="urn:microsoft.com/office/officeart/2005/8/layout/chevron2"/>
    <dgm:cxn modelId="{49120880-C6B2-43BC-8C0A-711EEB3CA65F}" type="presParOf" srcId="{55D467E3-4FF3-4E12-8181-4CE66EE4E343}" destId="{F8C2D2D9-59EF-47BC-B608-C74B99ADE597}" srcOrd="1" destOrd="0" presId="urn:microsoft.com/office/officeart/2005/8/layout/chevron2"/>
    <dgm:cxn modelId="{9C954839-27DA-4A56-A571-40874E15D5C6}" type="presParOf" srcId="{E3D474FC-A772-45A6-997A-F40D44CE08D0}" destId="{45C91E8B-86D3-4305-962A-EB33E276A1E4}" srcOrd="3" destOrd="0" presId="urn:microsoft.com/office/officeart/2005/8/layout/chevron2"/>
    <dgm:cxn modelId="{E1090F8E-8C5B-4C05-8FAB-0BF09A0FBEE6}" type="presParOf" srcId="{E3D474FC-A772-45A6-997A-F40D44CE08D0}" destId="{7D14EF35-2CFF-4794-B4F3-3FA1FDFB9ED1}" srcOrd="4" destOrd="0" presId="urn:microsoft.com/office/officeart/2005/8/layout/chevron2"/>
    <dgm:cxn modelId="{9102DCEB-683A-47CE-A3B8-387AA274CA67}" type="presParOf" srcId="{7D14EF35-2CFF-4794-B4F3-3FA1FDFB9ED1}" destId="{FEE7CD34-D914-45EA-B7C4-770B5BF82D13}" srcOrd="0" destOrd="0" presId="urn:microsoft.com/office/officeart/2005/8/layout/chevron2"/>
    <dgm:cxn modelId="{C2883965-D3D3-4A8A-A5B3-CE9AA9C577D9}" type="presParOf" srcId="{7D14EF35-2CFF-4794-B4F3-3FA1FDFB9ED1}" destId="{9B13CB44-A1C1-42E3-83E1-DDA1E0518F98}" srcOrd="1" destOrd="0" presId="urn:microsoft.com/office/officeart/2005/8/layout/chevron2"/>
    <dgm:cxn modelId="{20AFF1AD-8382-4F2D-8E14-0D48FC473C69}" type="presParOf" srcId="{E3D474FC-A772-45A6-997A-F40D44CE08D0}" destId="{1C8CFCDE-AF5E-48DE-AF90-DC48D05DCBEF}" srcOrd="5" destOrd="0" presId="urn:microsoft.com/office/officeart/2005/8/layout/chevron2"/>
    <dgm:cxn modelId="{AAE26023-D1B3-40ED-8931-6ADC4CB2C786}" type="presParOf" srcId="{E3D474FC-A772-45A6-997A-F40D44CE08D0}" destId="{A82E69B0-EA89-451C-B946-55EA7D09B7B5}" srcOrd="6" destOrd="0" presId="urn:microsoft.com/office/officeart/2005/8/layout/chevron2"/>
    <dgm:cxn modelId="{67D6EF45-E27C-43B3-81CA-5547E4F91740}" type="presParOf" srcId="{A82E69B0-EA89-451C-B946-55EA7D09B7B5}" destId="{AFB7FABF-9344-478B-9011-F9FEB8F20AAA}" srcOrd="0" destOrd="0" presId="urn:microsoft.com/office/officeart/2005/8/layout/chevron2"/>
    <dgm:cxn modelId="{2B8C81A8-54AC-4112-93D1-C2E83B57E97D}" type="presParOf" srcId="{A82E69B0-EA89-451C-B946-55EA7D09B7B5}" destId="{10BC91FB-2797-4095-9775-49165D1680F4}" srcOrd="1" destOrd="0" presId="urn:microsoft.com/office/officeart/2005/8/layout/chevron2"/>
    <dgm:cxn modelId="{AE82A61E-14D0-48AF-89D5-C1C5EBD701CE}" type="presParOf" srcId="{E3D474FC-A772-45A6-997A-F40D44CE08D0}" destId="{04D99DC5-6A8C-4393-A4E4-E367E524698D}" srcOrd="7" destOrd="0" presId="urn:microsoft.com/office/officeart/2005/8/layout/chevron2"/>
    <dgm:cxn modelId="{0A905122-B77D-4443-926A-BD44D0B9EA4E}" type="presParOf" srcId="{E3D474FC-A772-45A6-997A-F40D44CE08D0}" destId="{2211705F-4C95-4810-93C4-2EB1F4AADD99}" srcOrd="8" destOrd="0" presId="urn:microsoft.com/office/officeart/2005/8/layout/chevron2"/>
    <dgm:cxn modelId="{3241571B-06C6-438B-B8ED-ED9C77E1E485}" type="presParOf" srcId="{2211705F-4C95-4810-93C4-2EB1F4AADD99}" destId="{EC4D1B1F-4887-4BEE-96BE-87B3B98482F1}" srcOrd="0" destOrd="0" presId="urn:microsoft.com/office/officeart/2005/8/layout/chevron2"/>
    <dgm:cxn modelId="{4B41751A-FB4A-42B4-BCF5-F7387E86D037}" type="presParOf" srcId="{2211705F-4C95-4810-93C4-2EB1F4AADD99}" destId="{A79F69FE-0AB9-42FF-BE93-D136A7F622E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896F9A-C100-4DCE-8018-C93DF5B22058}">
      <dsp:nvSpPr>
        <dsp:cNvPr id="0" name=""/>
        <dsp:cNvSpPr/>
      </dsp:nvSpPr>
      <dsp:spPr>
        <a:xfrm rot="5400000">
          <a:off x="-142567" y="146093"/>
          <a:ext cx="950452" cy="665316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1800" b="0" i="0" kern="1200" dirty="0">
            <a:latin typeface="Arial" pitchFamily="34" charset="0"/>
            <a:cs typeface="Arial" pitchFamily="34" charset="0"/>
          </a:endParaRPr>
        </a:p>
      </dsp:txBody>
      <dsp:txXfrm rot="-5400000">
        <a:off x="1" y="336183"/>
        <a:ext cx="665316" cy="285136"/>
      </dsp:txXfrm>
    </dsp:sp>
    <dsp:sp modelId="{9B3C8ADA-DB4E-42C5-A7E0-FFF8525BB96A}">
      <dsp:nvSpPr>
        <dsp:cNvPr id="0" name=""/>
        <dsp:cNvSpPr/>
      </dsp:nvSpPr>
      <dsp:spPr>
        <a:xfrm rot="5400000">
          <a:off x="4380245" y="-3711403"/>
          <a:ext cx="617793" cy="804765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b="0" i="0" kern="1200" dirty="0">
              <a:latin typeface="Arial" pitchFamily="34" charset="0"/>
              <a:cs typeface="Arial" pitchFamily="34" charset="0"/>
            </a:rPr>
            <a:t>Изменяет возбудимость дыхательного центра, что может вызвать снижение альвеолярной вентиляции и парциального давления кислорода в крови</a:t>
          </a:r>
          <a:endParaRPr lang="uk-UA" sz="1600" b="0" i="0" kern="1200" dirty="0">
            <a:latin typeface="Arial" pitchFamily="34" charset="0"/>
            <a:cs typeface="Arial" pitchFamily="34" charset="0"/>
          </a:endParaRPr>
        </a:p>
      </dsp:txBody>
      <dsp:txXfrm rot="-5400000">
        <a:off x="665316" y="33684"/>
        <a:ext cx="8017493" cy="557477"/>
      </dsp:txXfrm>
    </dsp:sp>
    <dsp:sp modelId="{67C0136E-6649-4706-9B8E-96DACD27794F}">
      <dsp:nvSpPr>
        <dsp:cNvPr id="0" name=""/>
        <dsp:cNvSpPr/>
      </dsp:nvSpPr>
      <dsp:spPr>
        <a:xfrm rot="5400000">
          <a:off x="-142567" y="984313"/>
          <a:ext cx="950452" cy="665316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1800" b="0" i="0" kern="1200">
            <a:latin typeface="Arial" pitchFamily="34" charset="0"/>
            <a:cs typeface="Arial" pitchFamily="34" charset="0"/>
          </a:endParaRPr>
        </a:p>
      </dsp:txBody>
      <dsp:txXfrm rot="-5400000">
        <a:off x="1" y="1174403"/>
        <a:ext cx="665316" cy="285136"/>
      </dsp:txXfrm>
    </dsp:sp>
    <dsp:sp modelId="{F8C2D2D9-59EF-47BC-B608-C74B99ADE597}">
      <dsp:nvSpPr>
        <dsp:cNvPr id="0" name=""/>
        <dsp:cNvSpPr/>
      </dsp:nvSpPr>
      <dsp:spPr>
        <a:xfrm rot="5400000">
          <a:off x="4380245" y="-2873182"/>
          <a:ext cx="617793" cy="804765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600" b="0" i="0" kern="1200" dirty="0" err="1">
              <a:latin typeface="Arial" pitchFamily="34" charset="0"/>
              <a:cs typeface="Arial" pitchFamily="34" charset="0"/>
            </a:rPr>
            <a:t>Повышает</a:t>
          </a:r>
          <a:r>
            <a:rPr lang="uk-UA" sz="1600" b="0" i="0" kern="1200" dirty="0">
              <a:latin typeface="Arial" pitchFamily="34" charset="0"/>
              <a:cs typeface="Arial" pitchFamily="34" charset="0"/>
            </a:rPr>
            <a:t> частоту </a:t>
          </a:r>
          <a:r>
            <a:rPr lang="uk-UA" sz="1600" b="0" i="0" kern="1200" dirty="0" err="1">
              <a:latin typeface="Arial" pitchFamily="34" charset="0"/>
              <a:cs typeface="Arial" pitchFamily="34" charset="0"/>
            </a:rPr>
            <a:t>сердечных</a:t>
          </a:r>
          <a:r>
            <a:rPr lang="uk-UA" sz="1600" b="0" i="0" kern="1200" dirty="0">
              <a:latin typeface="Arial" pitchFamily="34" charset="0"/>
              <a:cs typeface="Arial" pitchFamily="34" charset="0"/>
            </a:rPr>
            <a:t> </a:t>
          </a:r>
          <a:r>
            <a:rPr lang="uk-UA" sz="1600" b="0" i="0" kern="1200" dirty="0" err="1">
              <a:latin typeface="Arial" pitchFamily="34" charset="0"/>
              <a:cs typeface="Arial" pitchFamily="34" charset="0"/>
            </a:rPr>
            <a:t>сокращений</a:t>
          </a:r>
          <a:endParaRPr lang="uk-UA" sz="1600" b="0" i="0" kern="1200" dirty="0">
            <a:latin typeface="Arial" pitchFamily="34" charset="0"/>
            <a:cs typeface="Arial" pitchFamily="34" charset="0"/>
          </a:endParaRPr>
        </a:p>
      </dsp:txBody>
      <dsp:txXfrm rot="-5400000">
        <a:off x="665316" y="871905"/>
        <a:ext cx="8017493" cy="557477"/>
      </dsp:txXfrm>
    </dsp:sp>
    <dsp:sp modelId="{FEE7CD34-D914-45EA-B7C4-770B5BF82D13}">
      <dsp:nvSpPr>
        <dsp:cNvPr id="0" name=""/>
        <dsp:cNvSpPr/>
      </dsp:nvSpPr>
      <dsp:spPr>
        <a:xfrm rot="5400000">
          <a:off x="-142567" y="1822534"/>
          <a:ext cx="950452" cy="665316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1800" b="0" i="0" kern="1200">
            <a:latin typeface="Arial" pitchFamily="34" charset="0"/>
            <a:cs typeface="Arial" pitchFamily="34" charset="0"/>
          </a:endParaRPr>
        </a:p>
      </dsp:txBody>
      <dsp:txXfrm rot="-5400000">
        <a:off x="1" y="2012624"/>
        <a:ext cx="665316" cy="285136"/>
      </dsp:txXfrm>
    </dsp:sp>
    <dsp:sp modelId="{9B13CB44-A1C1-42E3-83E1-DDA1E0518F98}">
      <dsp:nvSpPr>
        <dsp:cNvPr id="0" name=""/>
        <dsp:cNvSpPr/>
      </dsp:nvSpPr>
      <dsp:spPr>
        <a:xfrm rot="5400000">
          <a:off x="4380245" y="-2034962"/>
          <a:ext cx="617793" cy="804765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b="0" i="0" kern="1200" dirty="0">
              <a:latin typeface="Arial" pitchFamily="34" charset="0"/>
              <a:cs typeface="Arial" pitchFamily="34" charset="0"/>
            </a:rPr>
            <a:t>Увеличивает общее периферическое сосудистое сопротивление крови, вызывает подъем артериального давления</a:t>
          </a:r>
          <a:endParaRPr lang="uk-UA" sz="1600" b="0" i="0" kern="1200" dirty="0">
            <a:latin typeface="Arial" pitchFamily="34" charset="0"/>
            <a:cs typeface="Arial" pitchFamily="34" charset="0"/>
          </a:endParaRPr>
        </a:p>
      </dsp:txBody>
      <dsp:txXfrm rot="-5400000">
        <a:off x="665316" y="1710125"/>
        <a:ext cx="8017493" cy="557477"/>
      </dsp:txXfrm>
    </dsp:sp>
    <dsp:sp modelId="{AFB7FABF-9344-478B-9011-F9FEB8F20AAA}">
      <dsp:nvSpPr>
        <dsp:cNvPr id="0" name=""/>
        <dsp:cNvSpPr/>
      </dsp:nvSpPr>
      <dsp:spPr>
        <a:xfrm rot="5400000">
          <a:off x="-142567" y="2660755"/>
          <a:ext cx="950452" cy="665316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2400" b="0" i="0" kern="1200" dirty="0">
            <a:latin typeface="Arial" pitchFamily="34" charset="0"/>
            <a:cs typeface="Arial" pitchFamily="34" charset="0"/>
          </a:endParaRPr>
        </a:p>
      </dsp:txBody>
      <dsp:txXfrm rot="-5400000">
        <a:off x="1" y="2850845"/>
        <a:ext cx="665316" cy="285136"/>
      </dsp:txXfrm>
    </dsp:sp>
    <dsp:sp modelId="{10BC91FB-2797-4095-9775-49165D1680F4}">
      <dsp:nvSpPr>
        <dsp:cNvPr id="0" name=""/>
        <dsp:cNvSpPr/>
      </dsp:nvSpPr>
      <dsp:spPr>
        <a:xfrm rot="5400000">
          <a:off x="4380245" y="-1196741"/>
          <a:ext cx="617793" cy="804765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b="0" i="0" kern="1200" dirty="0">
              <a:latin typeface="Arial" pitchFamily="34" charset="0"/>
              <a:cs typeface="Arial" pitchFamily="34" charset="0"/>
            </a:rPr>
            <a:t>Повышает потоотделение и потерю жидкости организмом, во время второй стадии лихорадки давление падает, иногда значительно</a:t>
          </a:r>
          <a:endParaRPr lang="uk-UA" sz="1600" b="0" i="0" kern="1200" dirty="0">
            <a:latin typeface="Arial" pitchFamily="34" charset="0"/>
            <a:cs typeface="Arial" pitchFamily="34" charset="0"/>
          </a:endParaRPr>
        </a:p>
      </dsp:txBody>
      <dsp:txXfrm rot="-5400000">
        <a:off x="665316" y="2548346"/>
        <a:ext cx="8017493" cy="557477"/>
      </dsp:txXfrm>
    </dsp:sp>
    <dsp:sp modelId="{EC4D1B1F-4887-4BEE-96BE-87B3B98482F1}">
      <dsp:nvSpPr>
        <dsp:cNvPr id="0" name=""/>
        <dsp:cNvSpPr/>
      </dsp:nvSpPr>
      <dsp:spPr>
        <a:xfrm rot="5400000">
          <a:off x="-142567" y="3725094"/>
          <a:ext cx="950452" cy="665316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2400" b="0" i="0" kern="1200" dirty="0">
            <a:latin typeface="Arial" pitchFamily="34" charset="0"/>
            <a:cs typeface="Arial" pitchFamily="34" charset="0"/>
          </a:endParaRPr>
        </a:p>
      </dsp:txBody>
      <dsp:txXfrm rot="-5400000">
        <a:off x="1" y="3915184"/>
        <a:ext cx="665316" cy="285136"/>
      </dsp:txXfrm>
    </dsp:sp>
    <dsp:sp modelId="{A79F69FE-0AB9-42FF-BE93-D136A7F622E5}">
      <dsp:nvSpPr>
        <dsp:cNvPr id="0" name=""/>
        <dsp:cNvSpPr/>
      </dsp:nvSpPr>
      <dsp:spPr>
        <a:xfrm rot="5400000">
          <a:off x="4154126" y="-132402"/>
          <a:ext cx="1070031" cy="804765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b="0" i="0" kern="1200" dirty="0">
              <a:latin typeface="Arial" pitchFamily="34" charset="0"/>
              <a:cs typeface="Arial" pitchFamily="34" charset="0"/>
            </a:rPr>
            <a:t>Сопровождается также значительными изменениями метаболизма: повышается распад мышечного белка, увеличивается </a:t>
          </a:r>
          <a:r>
            <a:rPr lang="ru-RU" sz="1600" b="0" i="0" kern="1200" dirty="0" err="1">
              <a:latin typeface="Arial" pitchFamily="34" charset="0"/>
              <a:cs typeface="Arial" pitchFamily="34" charset="0"/>
            </a:rPr>
            <a:t>глюконеогенез</a:t>
          </a:r>
          <a:r>
            <a:rPr lang="ru-RU" sz="1600" b="0" i="0" kern="1200" dirty="0">
              <a:latin typeface="Arial" pitchFamily="34" charset="0"/>
              <a:cs typeface="Arial" pitchFamily="34" charset="0"/>
            </a:rPr>
            <a:t>, меняется синтез белков в печени, скорость биохимических процессов в </a:t>
          </a:r>
          <a:r>
            <a:rPr lang="ru-RU" sz="1600" b="0" i="0" kern="1200" dirty="0" err="1">
              <a:latin typeface="Arial" pitchFamily="34" charset="0"/>
              <a:cs typeface="Arial" pitchFamily="34" charset="0"/>
            </a:rPr>
            <a:t>гепатоцитах</a:t>
          </a:r>
          <a:r>
            <a:rPr lang="ru-RU" sz="1600" b="0" i="0" kern="1200" dirty="0">
              <a:latin typeface="Arial" pitchFamily="34" charset="0"/>
              <a:cs typeface="Arial" pitchFamily="34" charset="0"/>
            </a:rPr>
            <a:t>, клетках других органов</a:t>
          </a:r>
          <a:endParaRPr lang="uk-UA" sz="1600" b="0" i="0" kern="1200" dirty="0">
            <a:latin typeface="Arial" pitchFamily="34" charset="0"/>
            <a:cs typeface="Arial" pitchFamily="34" charset="0"/>
          </a:endParaRPr>
        </a:p>
      </dsp:txBody>
      <dsp:txXfrm rot="-5400000">
        <a:off x="665317" y="3408642"/>
        <a:ext cx="7995416" cy="9655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85C31A-8873-463B-8AA8-BFCFDBDBE14B}" type="datetimeFigureOut">
              <a:rPr lang="uk-UA" smtClean="0"/>
              <a:t>04.03.2018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793FDA-B991-4D80-B6C4-F634D66ACE5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08654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:\ProPowerPoint\Шаблоны\В работе\Первая помощь\First_Ai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88640"/>
            <a:ext cx="6103912" cy="1008111"/>
          </a:xfrm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484784"/>
            <a:ext cx="6077272" cy="7200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0368997"/>
      </p:ext>
    </p:extLst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071192404"/>
      </p:ext>
    </p:extLst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:\ProPowerPoint\Шаблоны\В работе\Первая помощь\First_Aid_Slid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813"/>
            <a:ext cx="7283450" cy="7921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390525" y="1511300"/>
            <a:ext cx="8362950" cy="520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29" name="TextBox 6"/>
          <p:cNvSpPr txBox="1">
            <a:spLocks noChangeArrowheads="1"/>
          </p:cNvSpPr>
          <p:nvPr/>
        </p:nvSpPr>
        <p:spPr bwMode="auto">
          <a:xfrm>
            <a:off x="26988" y="6581775"/>
            <a:ext cx="1320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1200">
                <a:solidFill>
                  <a:srgbClr val="E6E0EC"/>
                </a:solidFill>
              </a:rPr>
              <a:t>ProPowerPoint.Ru</a:t>
            </a:r>
            <a:endParaRPr lang="ru-RU" sz="1200">
              <a:solidFill>
                <a:srgbClr val="E6E0EC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</p:sldLayoutIdLst>
  <p:transition spd="slow">
    <p:pull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800" b="1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800" b="1">
          <a:solidFill>
            <a:schemeClr val="bg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800" b="1">
          <a:solidFill>
            <a:schemeClr val="bg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800" b="1">
          <a:solidFill>
            <a:schemeClr val="bg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800" b="1">
          <a:solidFill>
            <a:schemeClr val="bg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800" b="1">
          <a:solidFill>
            <a:schemeClr val="bg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800" b="1">
          <a:solidFill>
            <a:schemeClr val="bg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800" b="1">
          <a:solidFill>
            <a:schemeClr val="bg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800" b="1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844824"/>
            <a:ext cx="6588224" cy="216024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uk-UA" sz="2400" dirty="0">
                <a:effectLst/>
              </a:rPr>
              <a:t>Биологическая неэквивалентность лекарственных препаратов, причины ее возникновения. Биологические и экзогенные факторы.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948264" y="6137275"/>
            <a:ext cx="2088232" cy="720725"/>
          </a:xfrm>
        </p:spPr>
        <p:txBody>
          <a:bodyPr rtlCol="0">
            <a:normAutofit fontScale="70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err="1">
                <a:solidFill>
                  <a:schemeClr val="bg1">
                    <a:lumMod val="95000"/>
                  </a:schemeClr>
                </a:solidFill>
              </a:rPr>
              <a:t>Харьк</a:t>
            </a:r>
            <a:r>
              <a:rPr lang="uk-UA" dirty="0">
                <a:solidFill>
                  <a:schemeClr val="bg1">
                    <a:lumMod val="95000"/>
                  </a:schemeClr>
                </a:solidFill>
              </a:rPr>
              <a:t>о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в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2017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403648" y="71363"/>
            <a:ext cx="5839349" cy="15121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800" b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uk-UA" sz="20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Национальный фармацевтический университет</a:t>
            </a:r>
            <a:br>
              <a:rPr lang="uk-UA" sz="20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</a:br>
            <a:br>
              <a:rPr lang="uk-UA" sz="12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</a:br>
            <a:r>
              <a:rPr lang="uk-UA" sz="18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Кафедра аптечной технологии лекарств</a:t>
            </a:r>
            <a:br>
              <a:rPr lang="uk-UA" sz="18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</a:br>
            <a:r>
              <a:rPr lang="uk-UA" sz="18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им. Д.П. сала</a:t>
            </a:r>
            <a:endParaRPr lang="ru-RU" sz="18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</a:endParaRPr>
          </a:p>
        </p:txBody>
      </p:sp>
      <p:pic>
        <p:nvPicPr>
          <p:cNvPr id="5" name="Picture 13" descr="Пошта Национальный фармацевтический университе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6868" y="97557"/>
            <a:ext cx="3706091" cy="152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Рисунок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1363"/>
            <a:ext cx="1495425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8460432" cy="1080119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uk-UA" sz="2800" dirty="0">
                <a:latin typeface="Arial" pitchFamily="34" charset="0"/>
                <a:cs typeface="Arial" pitchFamily="34" charset="0"/>
              </a:rPr>
              <a:t>3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. </a:t>
            </a:r>
            <a:r>
              <a:rPr lang="uk-UA" sz="2800" dirty="0">
                <a:latin typeface="Arial" pitchFamily="34" charset="0"/>
                <a:cs typeface="Arial" pitchFamily="34" charset="0"/>
              </a:rPr>
              <a:t>Биологические и экзогенные факторы.</a:t>
            </a:r>
          </a:p>
        </p:txBody>
      </p:sp>
      <p:sp>
        <p:nvSpPr>
          <p:cNvPr id="7" name="Овал 6"/>
          <p:cNvSpPr/>
          <p:nvPr/>
        </p:nvSpPr>
        <p:spPr>
          <a:xfrm>
            <a:off x="8100392" y="260648"/>
            <a:ext cx="1043608" cy="108012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>
                <a:solidFill>
                  <a:schemeClr val="tx1"/>
                </a:solidFill>
              </a:rPr>
              <a:t>10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504" y="1340768"/>
            <a:ext cx="9036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uk-UA" sz="2400" b="1" i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Влияние возраста и пола человека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93632" y="1780310"/>
            <a:ext cx="8942863" cy="14773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Aft>
                <a:spcPts val="0"/>
              </a:spcAft>
              <a:buFont typeface="Monotype Sorts" pitchFamily="2" charset="2"/>
              <a:buNone/>
            </a:pPr>
            <a:r>
              <a:rPr lang="uk-UA" dirty="0">
                <a:latin typeface="Arial" pitchFamily="34" charset="0"/>
                <a:cs typeface="Arial" pitchFamily="34" charset="0"/>
              </a:rPr>
              <a:t>возраст человека значительно влияет на биодоступность АФИ:</a:t>
            </a:r>
          </a:p>
          <a:p>
            <a:pPr>
              <a:spcAft>
                <a:spcPts val="0"/>
              </a:spcAft>
            </a:pPr>
            <a:r>
              <a:rPr lang="uk-UA" dirty="0">
                <a:latin typeface="Arial" pitchFamily="34" charset="0"/>
                <a:cs typeface="Arial" pitchFamily="34" charset="0"/>
              </a:rPr>
              <a:t>для </a:t>
            </a:r>
            <a:r>
              <a:rPr lang="uk-UA" i="1" dirty="0">
                <a:latin typeface="Arial" pitchFamily="34" charset="0"/>
                <a:cs typeface="Arial" pitchFamily="34" charset="0"/>
              </a:rPr>
              <a:t>молодых</a:t>
            </a:r>
            <a:r>
              <a:rPr lang="uk-UA" dirty="0">
                <a:latin typeface="Arial" pitchFamily="34" charset="0"/>
                <a:cs typeface="Arial" pitchFamily="34" charset="0"/>
              </a:rPr>
              <a:t> пациентов характерны более высокие показатели всасывания, выведения, наименьшее время достижения максимальной </a:t>
            </a:r>
            <a:r>
              <a:rPr lang="uk-UA" dirty="0" err="1">
                <a:latin typeface="Arial" pitchFamily="34" charset="0"/>
                <a:cs typeface="Arial" pitchFamily="34" charset="0"/>
              </a:rPr>
              <a:t>концентрации</a:t>
            </a:r>
            <a:r>
              <a:rPr lang="uk-UA" dirty="0">
                <a:latin typeface="Arial" pitchFamily="34" charset="0"/>
                <a:cs typeface="Arial" pitchFamily="34" charset="0"/>
              </a:rPr>
              <a:t> </a:t>
            </a:r>
            <a:r>
              <a:rPr lang="uk-UA" dirty="0" err="1">
                <a:latin typeface="Arial" pitchFamily="34" charset="0"/>
                <a:cs typeface="Arial" pitchFamily="34" charset="0"/>
              </a:rPr>
              <a:t>лекарств</a:t>
            </a:r>
            <a:r>
              <a:rPr lang="uk-UA" dirty="0">
                <a:latin typeface="Arial" pitchFamily="34" charset="0"/>
                <a:cs typeface="Arial" pitchFamily="34" charset="0"/>
              </a:rPr>
              <a:t>; для </a:t>
            </a:r>
            <a:r>
              <a:rPr lang="uk-UA" i="1" dirty="0" err="1">
                <a:latin typeface="Arial" pitchFamily="34" charset="0"/>
                <a:cs typeface="Arial" pitchFamily="34" charset="0"/>
              </a:rPr>
              <a:t>пациентов</a:t>
            </a:r>
            <a:r>
              <a:rPr lang="uk-UA" i="1" dirty="0">
                <a:latin typeface="Arial" pitchFamily="34" charset="0"/>
                <a:cs typeface="Arial" pitchFamily="34" charset="0"/>
              </a:rPr>
              <a:t> </a:t>
            </a:r>
            <a:r>
              <a:rPr lang="uk-UA" i="1" dirty="0" err="1">
                <a:latin typeface="Arial" pitchFamily="34" charset="0"/>
                <a:cs typeface="Arial" pitchFamily="34" charset="0"/>
              </a:rPr>
              <a:t>пожилого</a:t>
            </a:r>
            <a:r>
              <a:rPr lang="uk-UA" i="1" dirty="0">
                <a:latin typeface="Arial" pitchFamily="34" charset="0"/>
                <a:cs typeface="Arial" pitchFamily="34" charset="0"/>
              </a:rPr>
              <a:t> </a:t>
            </a:r>
            <a:r>
              <a:rPr lang="uk-UA" i="1" dirty="0" err="1">
                <a:latin typeface="Arial" pitchFamily="34" charset="0"/>
                <a:cs typeface="Arial" pitchFamily="34" charset="0"/>
              </a:rPr>
              <a:t>возраста</a:t>
            </a:r>
            <a:r>
              <a:rPr lang="uk-UA" dirty="0">
                <a:latin typeface="Arial" pitchFamily="34" charset="0"/>
                <a:cs typeface="Arial" pitchFamily="34" charset="0"/>
              </a:rPr>
              <a:t> - более высокое значение периодов </a:t>
            </a:r>
            <a:r>
              <a:rPr lang="uk-UA" dirty="0" err="1">
                <a:latin typeface="Arial" pitchFamily="34" charset="0"/>
                <a:cs typeface="Arial" pitchFamily="34" charset="0"/>
              </a:rPr>
              <a:t>полувыведения</a:t>
            </a:r>
            <a:r>
              <a:rPr lang="uk-UA" dirty="0">
                <a:latin typeface="Arial" pitchFamily="34" charset="0"/>
                <a:cs typeface="Arial" pitchFamily="34" charset="0"/>
              </a:rPr>
              <a:t> лекарств.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3257638"/>
            <a:ext cx="878497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>
                <a:latin typeface="Arial" pitchFamily="34" charset="0"/>
                <a:cs typeface="Arial" pitchFamily="34" charset="0"/>
              </a:rPr>
              <a:t>При назначении ЛП </a:t>
            </a:r>
            <a:r>
              <a:rPr lang="uk-UA" b="1" i="1" dirty="0">
                <a:latin typeface="Arial" pitchFamily="34" charset="0"/>
                <a:cs typeface="Arial" pitchFamily="34" charset="0"/>
              </a:rPr>
              <a:t>детям</a:t>
            </a:r>
            <a:r>
              <a:rPr lang="uk-UA" dirty="0">
                <a:latin typeface="Arial" pitchFamily="34" charset="0"/>
                <a:cs typeface="Arial" pitchFamily="34" charset="0"/>
              </a:rPr>
              <a:t> необходимо помнить, что у детей к 1,5 г. БД препаратов мало чем отличается от таковой у взрослых. Однако всасывание ЛП (и активное, и пассивное) происходит очень медленно. В результате в крови наблюдаются небольшие концентрации ЛП, часто недостаточны для достижения терапевтического эффекта.</a:t>
            </a:r>
          </a:p>
          <a:p>
            <a:r>
              <a:rPr lang="uk-UA" dirty="0">
                <a:latin typeface="Arial" pitchFamily="34" charset="0"/>
                <a:cs typeface="Arial" pitchFamily="34" charset="0"/>
              </a:rPr>
              <a:t>У детей слизистая оболочка прямой кишки нежная, легко раздражается, вследствие чего возникают рефлексы, ведут к быстрому опорожнению кишечника и уменьшение БД ЛП, вводимых </a:t>
            </a:r>
            <a:r>
              <a:rPr lang="uk-UA" dirty="0" err="1">
                <a:latin typeface="Arial" pitchFamily="34" charset="0"/>
                <a:cs typeface="Arial" pitchFamily="34" charset="0"/>
              </a:rPr>
              <a:t>ректально</a:t>
            </a:r>
            <a:r>
              <a:rPr lang="uk-UA" dirty="0">
                <a:latin typeface="Arial" pitchFamily="34" charset="0"/>
                <a:cs typeface="Arial" pitchFamily="34" charset="0"/>
              </a:rPr>
              <a:t>. </a:t>
            </a:r>
          </a:p>
          <a:p>
            <a:r>
              <a:rPr lang="uk-UA" dirty="0">
                <a:latin typeface="Arial" pitchFamily="34" charset="0"/>
                <a:cs typeface="Arial" pitchFamily="34" charset="0"/>
              </a:rPr>
              <a:t>При ингаляционном пути введения слизистая оболочка дыхательных путей также легко поддается раздражению и реагирует на него сильным выделением секрета и отеком, что существенно затрудняет всасывание ЛП. </a:t>
            </a:r>
          </a:p>
          <a:p>
            <a:r>
              <a:rPr lang="uk-UA" dirty="0">
                <a:latin typeface="Arial" pitchFamily="34" charset="0"/>
                <a:cs typeface="Arial" pitchFamily="34" charset="0"/>
              </a:rPr>
              <a:t>В то же время, при нанесении ЛП на кожу у детей значительно легче, чем у взрослых происходит всасывание.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2981206"/>
      </p:ext>
    </p:extLst>
  </p:cSld>
  <p:clrMapOvr>
    <a:masterClrMapping/>
  </p:clrMapOvr>
  <p:transition spd="slow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8460432" cy="1080119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uk-UA" sz="2800" dirty="0">
                <a:latin typeface="Arial" pitchFamily="34" charset="0"/>
                <a:cs typeface="Arial" pitchFamily="34" charset="0"/>
              </a:rPr>
              <a:t>3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. </a:t>
            </a:r>
            <a:r>
              <a:rPr lang="uk-UA" sz="2800" dirty="0">
                <a:latin typeface="Arial" pitchFamily="34" charset="0"/>
                <a:cs typeface="Arial" pitchFamily="34" charset="0"/>
              </a:rPr>
              <a:t>Биологические и экзогенные факторы.</a:t>
            </a:r>
          </a:p>
        </p:txBody>
      </p:sp>
      <p:sp>
        <p:nvSpPr>
          <p:cNvPr id="7" name="Овал 6"/>
          <p:cNvSpPr/>
          <p:nvPr/>
        </p:nvSpPr>
        <p:spPr>
          <a:xfrm>
            <a:off x="8100392" y="260648"/>
            <a:ext cx="1043608" cy="108012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>
                <a:solidFill>
                  <a:schemeClr val="tx1"/>
                </a:solidFill>
              </a:rPr>
              <a:t>11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504" y="1340768"/>
            <a:ext cx="9036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uk-UA" sz="2400" b="1" i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Влияние возраста и пола человека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3752" y="1843077"/>
            <a:ext cx="909024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Monotype Sorts" pitchFamily="2" charset="2"/>
              <a:buNone/>
            </a:pPr>
            <a:r>
              <a:rPr lang="uk-UA" sz="2000" dirty="0">
                <a:latin typeface="Arial" pitchFamily="34" charset="0"/>
                <a:cs typeface="Arial" pitchFamily="34" charset="0"/>
              </a:rPr>
              <a:t>Очевидные различия в действия ЛП, обусловленные полом человека:</a:t>
            </a:r>
          </a:p>
          <a:p>
            <a:pPr marL="176213" indent="-176213"/>
            <a:r>
              <a:rPr lang="uk-UA" sz="2000" dirty="0">
                <a:latin typeface="Arial" pitchFamily="34" charset="0"/>
                <a:cs typeface="Arial" pitchFamily="34" charset="0"/>
              </a:rPr>
              <a:t>- время пребывания ЛП в организме женщин значительно больше, чем у мужчин;</a:t>
            </a:r>
          </a:p>
          <a:p>
            <a:pPr marL="176213" indent="-176213">
              <a:buFontTx/>
              <a:buChar char="-"/>
            </a:pPr>
            <a:r>
              <a:rPr lang="uk-UA" sz="2000" dirty="0">
                <a:latin typeface="Arial" pitchFamily="34" charset="0"/>
                <a:cs typeface="Arial" pitchFamily="34" charset="0"/>
              </a:rPr>
              <a:t>уровень </a:t>
            </a:r>
            <a:r>
              <a:rPr lang="uk-UA" sz="2000" dirty="0" err="1">
                <a:latin typeface="Arial" pitchFamily="34" charset="0"/>
                <a:cs typeface="Arial" pitchFamily="34" charset="0"/>
              </a:rPr>
              <a:t>концентрации</a:t>
            </a:r>
            <a:r>
              <a:rPr lang="uk-UA" sz="2000" dirty="0">
                <a:latin typeface="Arial" pitchFamily="34" charset="0"/>
                <a:cs typeface="Arial" pitchFamily="34" charset="0"/>
              </a:rPr>
              <a:t> ЛВ в крови женщин выше. Считается, что это связано с относительно большим содержанием «инертной» жировой ткани у женщин, </a:t>
            </a:r>
            <a:r>
              <a:rPr lang="uk-UA" sz="2000" dirty="0" err="1">
                <a:latin typeface="Arial" pitchFamily="34" charset="0"/>
                <a:cs typeface="Arial" pitchFamily="34" charset="0"/>
              </a:rPr>
              <a:t>которая</a:t>
            </a:r>
            <a:r>
              <a:rPr lang="uk-UA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uk-UA" sz="2000" dirty="0" err="1">
                <a:latin typeface="Arial" pitchFamily="34" charset="0"/>
                <a:cs typeface="Arial" pitchFamily="34" charset="0"/>
              </a:rPr>
              <a:t>играет</a:t>
            </a:r>
            <a:r>
              <a:rPr lang="uk-UA" sz="2000" dirty="0">
                <a:latin typeface="Arial" pitchFamily="34" charset="0"/>
                <a:cs typeface="Arial" pitchFamily="34" charset="0"/>
              </a:rPr>
              <a:t> роль депо;</a:t>
            </a:r>
          </a:p>
          <a:p>
            <a:pPr marL="176213" indent="-176213">
              <a:buFontTx/>
              <a:buChar char="-"/>
            </a:pPr>
            <a:r>
              <a:rPr lang="uk-UA" sz="2000" dirty="0">
                <a:latin typeface="Arial" pitchFamily="34" charset="0"/>
                <a:cs typeface="Arial" pitchFamily="34" charset="0"/>
              </a:rPr>
              <a:t>значительную роль в фармакокинетике и </a:t>
            </a:r>
            <a:r>
              <a:rPr lang="uk-UA" sz="2000" dirty="0" err="1">
                <a:latin typeface="Arial" pitchFamily="34" charset="0"/>
                <a:cs typeface="Arial" pitchFamily="34" charset="0"/>
              </a:rPr>
              <a:t>фармакодинамике</a:t>
            </a:r>
            <a:r>
              <a:rPr lang="uk-UA" sz="2000" dirty="0">
                <a:latin typeface="Arial" pitchFamily="34" charset="0"/>
                <a:cs typeface="Arial" pitchFamily="34" charset="0"/>
              </a:rPr>
              <a:t> играет гормональный фон, </a:t>
            </a:r>
            <a:r>
              <a:rPr lang="uk-UA" sz="2000" dirty="0" err="1">
                <a:latin typeface="Arial" pitchFamily="34" charset="0"/>
                <a:cs typeface="Arial" pitchFamily="34" charset="0"/>
              </a:rPr>
              <a:t>который</a:t>
            </a:r>
            <a:r>
              <a:rPr lang="uk-UA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uk-UA" sz="2000" dirty="0" err="1">
                <a:latin typeface="Arial" pitchFamily="34" charset="0"/>
                <a:cs typeface="Arial" pitchFamily="34" charset="0"/>
              </a:rPr>
              <a:t>является</a:t>
            </a:r>
            <a:r>
              <a:rPr lang="uk-UA" sz="2000" dirty="0">
                <a:latin typeface="Arial" pitchFamily="34" charset="0"/>
                <a:cs typeface="Arial" pitchFamily="34" charset="0"/>
              </a:rPr>
              <a:t> относительно неизменным у мужчин, но меняется у женщин, согласно их физиологического состояния.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http://images6.cosmopolitan.ru/upload/custom/de3/de3052e744b133726e0517bc2119323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797152"/>
            <a:ext cx="4176464" cy="2060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6582823"/>
      </p:ext>
    </p:extLst>
  </p:cSld>
  <p:clrMapOvr>
    <a:masterClrMapping/>
  </p:clrMapOvr>
  <p:transition spd="slow"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8460432" cy="1080119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uk-UA" sz="2800" dirty="0">
                <a:latin typeface="Arial" pitchFamily="34" charset="0"/>
                <a:cs typeface="Arial" pitchFamily="34" charset="0"/>
              </a:rPr>
              <a:t>3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. </a:t>
            </a:r>
            <a:r>
              <a:rPr lang="uk-UA" sz="2800" dirty="0">
                <a:latin typeface="Arial" pitchFamily="34" charset="0"/>
                <a:cs typeface="Arial" pitchFamily="34" charset="0"/>
              </a:rPr>
              <a:t>Биологические и экзогенные факторы.</a:t>
            </a:r>
          </a:p>
        </p:txBody>
      </p:sp>
      <p:sp>
        <p:nvSpPr>
          <p:cNvPr id="7" name="Овал 6"/>
          <p:cNvSpPr/>
          <p:nvPr/>
        </p:nvSpPr>
        <p:spPr>
          <a:xfrm>
            <a:off x="8100392" y="260648"/>
            <a:ext cx="1043608" cy="108012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>
                <a:solidFill>
                  <a:schemeClr val="tx1"/>
                </a:solidFill>
              </a:rPr>
              <a:t>12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504" y="1224191"/>
            <a:ext cx="9036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uk-UA" sz="2400" b="1" i="1" dirty="0" err="1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Влияние</a:t>
            </a:r>
            <a:r>
              <a:rPr lang="uk-UA" sz="2400" b="1" i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биоритмов</a:t>
            </a:r>
            <a:endParaRPr lang="uk-UA" b="1" i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1571600"/>
            <a:ext cx="2594978" cy="258532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Monotype Sorts" pitchFamily="2" charset="2"/>
              <a:buNone/>
            </a:pPr>
            <a:r>
              <a:rPr lang="uk-UA" dirty="0">
                <a:latin typeface="Arial" pitchFamily="34" charset="0"/>
                <a:cs typeface="Arial" pitchFamily="34" charset="0"/>
              </a:rPr>
              <a:t>Биологические ритмы охватывают широкий диапазон периодов: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uk-UA" dirty="0" err="1">
                <a:latin typeface="Arial" pitchFamily="34" charset="0"/>
                <a:cs typeface="Arial" pitchFamily="34" charset="0"/>
              </a:rPr>
              <a:t>возрастные</a:t>
            </a:r>
            <a:r>
              <a:rPr lang="uk-UA" dirty="0">
                <a:latin typeface="Arial" pitchFamily="34" charset="0"/>
                <a:cs typeface="Arial" pitchFamily="34" charset="0"/>
              </a:rPr>
              <a:t>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uk-UA" dirty="0">
                <a:latin typeface="Arial" pitchFamily="34" charset="0"/>
                <a:cs typeface="Arial" pitchFamily="34" charset="0"/>
              </a:rPr>
              <a:t>годовые;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uk-UA" dirty="0">
                <a:latin typeface="Arial" pitchFamily="34" charset="0"/>
                <a:cs typeface="Arial" pitchFamily="34" charset="0"/>
              </a:rPr>
              <a:t>сезонные;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uk-UA" dirty="0">
                <a:latin typeface="Arial" pitchFamily="34" charset="0"/>
                <a:cs typeface="Arial" pitchFamily="34" charset="0"/>
              </a:rPr>
              <a:t>месячные;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uk-UA" dirty="0">
                <a:latin typeface="Arial" pitchFamily="34" charset="0"/>
                <a:cs typeface="Arial" pitchFamily="34" charset="0"/>
              </a:rPr>
              <a:t>недельные;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uk-UA" dirty="0">
                <a:latin typeface="Arial" pitchFamily="34" charset="0"/>
                <a:cs typeface="Arial" pitchFamily="34" charset="0"/>
              </a:rPr>
              <a:t>суточные.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4359819"/>
            <a:ext cx="2594978" cy="230832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dirty="0">
                <a:latin typeface="Arial" pitchFamily="34" charset="0"/>
                <a:cs typeface="Arial" pitchFamily="34" charset="0"/>
              </a:rPr>
              <a:t>Все они строго координированы. </a:t>
            </a:r>
          </a:p>
          <a:p>
            <a:r>
              <a:rPr lang="uk-UA" i="1" dirty="0" err="1">
                <a:latin typeface="Arial" pitchFamily="34" charset="0"/>
                <a:cs typeface="Arial" pitchFamily="34" charset="0"/>
              </a:rPr>
              <a:t>Циркадный</a:t>
            </a:r>
            <a:r>
              <a:rPr lang="uk-UA" i="1" dirty="0">
                <a:latin typeface="Arial" pitchFamily="34" charset="0"/>
                <a:cs typeface="Arial" pitchFamily="34" charset="0"/>
              </a:rPr>
              <a:t> </a:t>
            </a:r>
            <a:r>
              <a:rPr lang="uk-UA" i="1" dirty="0" err="1">
                <a:latin typeface="Arial" pitchFamily="34" charset="0"/>
                <a:cs typeface="Arial" pitchFamily="34" charset="0"/>
              </a:rPr>
              <a:t>или</a:t>
            </a:r>
            <a:r>
              <a:rPr lang="uk-UA" i="1" dirty="0">
                <a:latin typeface="Arial" pitchFamily="34" charset="0"/>
                <a:cs typeface="Arial" pitchFamily="34" charset="0"/>
              </a:rPr>
              <a:t> суточный </a:t>
            </a:r>
            <a:r>
              <a:rPr lang="uk-UA" dirty="0">
                <a:latin typeface="Arial" pitchFamily="34" charset="0"/>
                <a:cs typeface="Arial" pitchFamily="34" charset="0"/>
              </a:rPr>
              <a:t>ритм у человека проявляется прежде всего в изменении периодов сна и активности.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934942" y="1676347"/>
            <a:ext cx="6120680" cy="275152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uk-UA" dirty="0">
                <a:latin typeface="Arial" pitchFamily="34" charset="0"/>
                <a:cs typeface="Arial" pitchFamily="34" charset="0"/>
              </a:rPr>
              <a:t>В </a:t>
            </a:r>
            <a:r>
              <a:rPr lang="uk-UA" dirty="0" err="1">
                <a:latin typeface="Arial" pitchFamily="34" charset="0"/>
                <a:cs typeface="Arial" pitchFamily="34" charset="0"/>
              </a:rPr>
              <a:t>основе</a:t>
            </a:r>
            <a:r>
              <a:rPr lang="uk-UA" dirty="0">
                <a:latin typeface="Arial" pitchFamily="34" charset="0"/>
                <a:cs typeface="Arial" pitchFamily="34" charset="0"/>
              </a:rPr>
              <a:t> </a:t>
            </a:r>
            <a:r>
              <a:rPr lang="uk-UA" dirty="0" err="1">
                <a:latin typeface="Arial" pitchFamily="34" charset="0"/>
                <a:cs typeface="Arial" pitchFamily="34" charset="0"/>
              </a:rPr>
              <a:t>биологических</a:t>
            </a:r>
            <a:r>
              <a:rPr lang="uk-UA" dirty="0">
                <a:latin typeface="Arial" pitchFamily="34" charset="0"/>
                <a:cs typeface="Arial" pitchFamily="34" charset="0"/>
              </a:rPr>
              <a:t> </a:t>
            </a:r>
            <a:r>
              <a:rPr lang="uk-UA" dirty="0" err="1">
                <a:latin typeface="Arial" pitchFamily="34" charset="0"/>
                <a:cs typeface="Arial" pitchFamily="34" charset="0"/>
              </a:rPr>
              <a:t>ритмов</a:t>
            </a:r>
            <a:r>
              <a:rPr lang="uk-UA" dirty="0">
                <a:latin typeface="Arial" pitchFamily="34" charset="0"/>
                <a:cs typeface="Arial" pitchFamily="34" charset="0"/>
              </a:rPr>
              <a:t> </a:t>
            </a:r>
            <a:r>
              <a:rPr lang="uk-UA" dirty="0" err="1">
                <a:latin typeface="Arial" pitchFamily="34" charset="0"/>
                <a:cs typeface="Arial" pitchFamily="34" charset="0"/>
              </a:rPr>
              <a:t>организма</a:t>
            </a:r>
            <a:r>
              <a:rPr lang="uk-UA" dirty="0">
                <a:latin typeface="Arial" pitchFamily="34" charset="0"/>
                <a:cs typeface="Arial" pitchFamily="34" charset="0"/>
              </a:rPr>
              <a:t> </a:t>
            </a:r>
            <a:r>
              <a:rPr lang="uk-UA" dirty="0" err="1">
                <a:latin typeface="Arial" pitchFamily="34" charset="0"/>
                <a:cs typeface="Arial" pitchFamily="34" charset="0"/>
              </a:rPr>
              <a:t>лежат</a:t>
            </a:r>
            <a:r>
              <a:rPr lang="uk-UA" dirty="0">
                <a:latin typeface="Arial" pitchFamily="34" charset="0"/>
                <a:cs typeface="Arial" pitchFamily="34" charset="0"/>
              </a:rPr>
              <a:t> </a:t>
            </a:r>
            <a:r>
              <a:rPr lang="uk-UA" dirty="0" err="1">
                <a:latin typeface="Arial" pitchFamily="34" charset="0"/>
                <a:cs typeface="Arial" pitchFamily="34" charset="0"/>
              </a:rPr>
              <a:t>ритмы</a:t>
            </a:r>
            <a:r>
              <a:rPr lang="uk-UA" dirty="0">
                <a:latin typeface="Arial" pitchFamily="34" charset="0"/>
                <a:cs typeface="Arial" pitchFamily="34" charset="0"/>
              </a:rPr>
              <a:t> обмена веществ. У человека </a:t>
            </a:r>
            <a:r>
              <a:rPr lang="uk-UA" dirty="0" err="1">
                <a:latin typeface="Arial" pitchFamily="34" charset="0"/>
                <a:cs typeface="Arial" pitchFamily="34" charset="0"/>
              </a:rPr>
              <a:t>обменные</a:t>
            </a:r>
            <a:r>
              <a:rPr lang="uk-UA" dirty="0">
                <a:latin typeface="Arial" pitchFamily="34" charset="0"/>
                <a:cs typeface="Arial" pitchFamily="34" charset="0"/>
              </a:rPr>
              <a:t> </a:t>
            </a:r>
            <a:r>
              <a:rPr lang="uk-UA" dirty="0" err="1">
                <a:latin typeface="Arial" pitchFamily="34" charset="0"/>
                <a:cs typeface="Arial" pitchFamily="34" charset="0"/>
              </a:rPr>
              <a:t>процессы</a:t>
            </a:r>
            <a:r>
              <a:rPr lang="uk-UA" dirty="0">
                <a:latin typeface="Arial" pitchFamily="34" charset="0"/>
                <a:cs typeface="Arial" pitchFamily="34" charset="0"/>
              </a:rPr>
              <a:t>, обеспечивающие биохимическую основу активности, ночью достигают минимума, тогда как биохимические процессы, обеспечивающие </a:t>
            </a:r>
            <a:r>
              <a:rPr lang="uk-UA" dirty="0" err="1">
                <a:latin typeface="Arial" pitchFamily="34" charset="0"/>
                <a:cs typeface="Arial" pitchFamily="34" charset="0"/>
              </a:rPr>
              <a:t>накопление</a:t>
            </a:r>
            <a:r>
              <a:rPr lang="uk-UA" dirty="0">
                <a:latin typeface="Arial" pitchFamily="34" charset="0"/>
                <a:cs typeface="Arial" pitchFamily="34" charset="0"/>
              </a:rPr>
              <a:t> </a:t>
            </a:r>
            <a:r>
              <a:rPr lang="uk-UA" dirty="0" err="1">
                <a:latin typeface="Arial" pitchFamily="34" charset="0"/>
                <a:cs typeface="Arial" pitchFamily="34" charset="0"/>
              </a:rPr>
              <a:t>энергетических</a:t>
            </a:r>
            <a:r>
              <a:rPr lang="uk-UA" dirty="0">
                <a:latin typeface="Arial" pitchFamily="34" charset="0"/>
                <a:cs typeface="Arial" pitchFamily="34" charset="0"/>
              </a:rPr>
              <a:t> ресурсов, достигают максимума. Главным фактором, определяющим биологическую ритмику, есть условия существования организма. Сезонные и особенно суточные ритмы выступают в роли дирижеров всех колебательных процессов организма, и поэтому внимание ученых всего сосредоточена на изучении этих ритмов.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915816" y="4427342"/>
            <a:ext cx="6120680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Monotype Sorts" pitchFamily="2" charset="2"/>
              <a:buNone/>
            </a:pPr>
            <a:r>
              <a:rPr lang="ru-RU" b="1" i="1" dirty="0" err="1">
                <a:latin typeface="Arial" pitchFamily="34" charset="0"/>
                <a:cs typeface="Arial" pitchFamily="34" charset="0"/>
              </a:rPr>
              <a:t>Хронофармаколог</a:t>
            </a:r>
            <a:r>
              <a:rPr lang="uk-UA" b="1" i="1" dirty="0">
                <a:latin typeface="Arial" pitchFamily="34" charset="0"/>
                <a:cs typeface="Arial" pitchFamily="34" charset="0"/>
              </a:rPr>
              <a:t>и</a:t>
            </a:r>
            <a:r>
              <a:rPr lang="ru-RU" b="1" i="1" dirty="0">
                <a:latin typeface="Arial" pitchFamily="34" charset="0"/>
                <a:cs typeface="Arial" pitchFamily="34" charset="0"/>
              </a:rPr>
              <a:t>я - </a:t>
            </a:r>
            <a:r>
              <a:rPr lang="uk-UA" b="1" i="1" dirty="0">
                <a:latin typeface="Arial" pitchFamily="34" charset="0"/>
                <a:cs typeface="Arial" pitchFamily="34" charset="0"/>
              </a:rPr>
              <a:t>изучает вопрос </a:t>
            </a:r>
            <a:r>
              <a:rPr lang="uk-UA" b="1" i="1" dirty="0" err="1">
                <a:latin typeface="Arial" pitchFamily="34" charset="0"/>
                <a:cs typeface="Arial" pitchFamily="34" charset="0"/>
              </a:rPr>
              <a:t>действия</a:t>
            </a:r>
            <a:r>
              <a:rPr lang="ru-RU" b="1" i="1" dirty="0">
                <a:latin typeface="Arial" pitchFamily="34" charset="0"/>
                <a:cs typeface="Arial" pitchFamily="34" charset="0"/>
              </a:rPr>
              <a:t> л</a:t>
            </a:r>
            <a:r>
              <a:rPr lang="uk-UA" b="1" i="1" dirty="0">
                <a:latin typeface="Arial" pitchFamily="34" charset="0"/>
                <a:cs typeface="Arial" pitchFamily="34" charset="0"/>
              </a:rPr>
              <a:t>е</a:t>
            </a:r>
            <a:r>
              <a:rPr lang="ru-RU" b="1" i="1" dirty="0" err="1">
                <a:latin typeface="Arial" pitchFamily="34" charset="0"/>
                <a:cs typeface="Arial" pitchFamily="34" charset="0"/>
              </a:rPr>
              <a:t>карс</a:t>
            </a:r>
            <a:r>
              <a:rPr lang="uk-UA" b="1" i="1" dirty="0" err="1">
                <a:latin typeface="Arial" pitchFamily="34" charset="0"/>
                <a:cs typeface="Arial" pitchFamily="34" charset="0"/>
              </a:rPr>
              <a:t>твенных</a:t>
            </a:r>
            <a:r>
              <a:rPr lang="uk-UA" b="1" i="1" dirty="0">
                <a:latin typeface="Arial" pitchFamily="34" charset="0"/>
                <a:cs typeface="Arial" pitchFamily="34" charset="0"/>
              </a:rPr>
              <a:t> веществ</a:t>
            </a:r>
            <a:r>
              <a:rPr lang="ru-RU" b="1" i="1" dirty="0">
                <a:latin typeface="Arial" pitchFamily="34" charset="0"/>
                <a:cs typeface="Arial" pitchFamily="34" charset="0"/>
              </a:rPr>
              <a:t> в орган</a:t>
            </a:r>
            <a:r>
              <a:rPr lang="uk-UA" b="1" i="1" dirty="0" err="1">
                <a:latin typeface="Arial" pitchFamily="34" charset="0"/>
                <a:cs typeface="Arial" pitchFamily="34" charset="0"/>
              </a:rPr>
              <a:t>изме</a:t>
            </a:r>
            <a:r>
              <a:rPr lang="ru-RU" b="1" i="1" dirty="0">
                <a:latin typeface="Arial" pitchFamily="34" charset="0"/>
                <a:cs typeface="Arial" pitchFamily="34" charset="0"/>
              </a:rPr>
              <a:t> в зависимости </a:t>
            </a:r>
            <a:r>
              <a:rPr lang="uk-UA" b="1" i="1" dirty="0">
                <a:latin typeface="Arial" pitchFamily="34" charset="0"/>
                <a:cs typeface="Arial" pitchFamily="34" charset="0"/>
              </a:rPr>
              <a:t>от </a:t>
            </a:r>
            <a:r>
              <a:rPr lang="uk-UA" b="1" i="1" dirty="0" err="1">
                <a:latin typeface="Arial" pitchFamily="34" charset="0"/>
                <a:cs typeface="Arial" pitchFamily="34" charset="0"/>
              </a:rPr>
              <a:t>времени</a:t>
            </a:r>
            <a:r>
              <a:rPr lang="uk-UA" b="1" i="1" dirty="0">
                <a:latin typeface="Arial" pitchFamily="34" charset="0"/>
                <a:cs typeface="Arial" pitchFamily="34" charset="0"/>
              </a:rPr>
              <a:t> суток</a:t>
            </a:r>
            <a:r>
              <a:rPr lang="ru-RU" b="1" i="1" dirty="0">
                <a:latin typeface="Arial" pitchFamily="34" charset="0"/>
                <a:cs typeface="Arial" pitchFamily="34" charset="0"/>
              </a:rPr>
              <a:t>, </a:t>
            </a:r>
            <a:r>
              <a:rPr lang="uk-UA" b="1" i="1" dirty="0">
                <a:latin typeface="Arial" pitchFamily="34" charset="0"/>
                <a:cs typeface="Arial" pitchFamily="34" charset="0"/>
              </a:rPr>
              <a:t> сезона года</a:t>
            </a:r>
            <a:r>
              <a:rPr lang="ru-RU" b="1" i="1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915816" y="5474960"/>
            <a:ext cx="6120679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i="1" dirty="0" err="1">
                <a:latin typeface="Arial" pitchFamily="34" charset="0"/>
                <a:cs typeface="Arial" pitchFamily="34" charset="0"/>
              </a:rPr>
              <a:t>Хронотерапия</a:t>
            </a:r>
            <a:r>
              <a:rPr lang="ru-RU" b="1" i="1" dirty="0">
                <a:latin typeface="Arial" pitchFamily="34" charset="0"/>
                <a:cs typeface="Arial" pitchFamily="34" charset="0"/>
              </a:rPr>
              <a:t> – организация лечебного процесса, </a:t>
            </a:r>
            <a:r>
              <a:rPr lang="uk-UA" b="1" i="1" dirty="0" err="1">
                <a:latin typeface="Arial" pitchFamily="34" charset="0"/>
                <a:cs typeface="Arial" pitchFamily="34" charset="0"/>
              </a:rPr>
              <a:t>основанная</a:t>
            </a:r>
            <a:r>
              <a:rPr lang="uk-UA" b="1" i="1" dirty="0">
                <a:latin typeface="Arial" pitchFamily="34" charset="0"/>
                <a:cs typeface="Arial" pitchFamily="34" charset="0"/>
              </a:rPr>
              <a:t> на </a:t>
            </a:r>
            <a:r>
              <a:rPr lang="uk-UA" b="1" i="1" dirty="0" err="1">
                <a:latin typeface="Arial" pitchFamily="34" charset="0"/>
                <a:cs typeface="Arial" pitchFamily="34" charset="0"/>
              </a:rPr>
              <a:t>учете</a:t>
            </a:r>
            <a:r>
              <a:rPr lang="uk-UA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uk-UA" b="1" i="1" dirty="0" err="1">
                <a:latin typeface="Arial" pitchFamily="34" charset="0"/>
                <a:cs typeface="Arial" pitchFamily="34" charset="0"/>
              </a:rPr>
              <a:t>индивидуальных</a:t>
            </a:r>
            <a:r>
              <a:rPr lang="ru-RU" b="1" i="1" dirty="0">
                <a:latin typeface="Arial" pitchFamily="34" charset="0"/>
                <a:cs typeface="Arial" pitchFamily="34" charset="0"/>
              </a:rPr>
              <a:t> б</a:t>
            </a:r>
            <a:r>
              <a:rPr lang="uk-UA" b="1" i="1" dirty="0">
                <a:latin typeface="Arial" pitchFamily="34" charset="0"/>
                <a:cs typeface="Arial" pitchFamily="34" charset="0"/>
              </a:rPr>
              <a:t>и</a:t>
            </a:r>
            <a:r>
              <a:rPr lang="ru-RU" b="1" i="1" dirty="0" err="1">
                <a:latin typeface="Arial" pitchFamily="34" charset="0"/>
                <a:cs typeface="Arial" pitchFamily="34" charset="0"/>
              </a:rPr>
              <a:t>оритмолог</a:t>
            </a:r>
            <a:r>
              <a:rPr lang="uk-UA" b="1" i="1" dirty="0">
                <a:latin typeface="Arial" pitchFamily="34" charset="0"/>
                <a:cs typeface="Arial" pitchFamily="34" charset="0"/>
              </a:rPr>
              <a:t>и</a:t>
            </a:r>
            <a:r>
              <a:rPr lang="ru-RU" b="1" i="1" dirty="0" err="1">
                <a:latin typeface="Arial" pitchFamily="34" charset="0"/>
                <a:cs typeface="Arial" pitchFamily="34" charset="0"/>
              </a:rPr>
              <a:t>ческих</a:t>
            </a:r>
            <a:r>
              <a:rPr lang="ru-RU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b="1" i="1" dirty="0" err="1">
                <a:latin typeface="Arial" pitchFamily="34" charset="0"/>
                <a:cs typeface="Arial" pitchFamily="34" charset="0"/>
              </a:rPr>
              <a:t>статусо</a:t>
            </a:r>
            <a:r>
              <a:rPr lang="uk-UA" b="1" i="1" dirty="0">
                <a:latin typeface="Arial" pitchFamily="34" charset="0"/>
                <a:cs typeface="Arial" pitchFamily="34" charset="0"/>
              </a:rPr>
              <a:t>в и </a:t>
            </a:r>
            <a:r>
              <a:rPr lang="uk-UA" b="1" i="1" dirty="0" err="1">
                <a:latin typeface="Arial" pitchFamily="34" charset="0"/>
                <a:cs typeface="Arial" pitchFamily="34" charset="0"/>
              </a:rPr>
              <a:t>его</a:t>
            </a:r>
            <a:r>
              <a:rPr lang="ru-RU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b="1" i="1" dirty="0" err="1">
                <a:latin typeface="Arial" pitchFamily="34" charset="0"/>
                <a:cs typeface="Arial" pitchFamily="34" charset="0"/>
              </a:rPr>
              <a:t>коррекци</a:t>
            </a:r>
            <a:r>
              <a:rPr lang="uk-UA" b="1" i="1" dirty="0">
                <a:latin typeface="Arial" pitchFamily="34" charset="0"/>
                <a:cs typeface="Arial" pitchFamily="34" charset="0"/>
              </a:rPr>
              <a:t>я с помощью всех методик </a:t>
            </a:r>
            <a:r>
              <a:rPr lang="uk-UA" b="1" i="1" dirty="0" err="1">
                <a:latin typeface="Arial" pitchFamily="34" charset="0"/>
                <a:cs typeface="Arial" pitchFamily="34" charset="0"/>
              </a:rPr>
              <a:t>современной</a:t>
            </a:r>
            <a:r>
              <a:rPr lang="uk-UA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uk-UA" b="1" i="1" dirty="0" err="1">
                <a:latin typeface="Arial" pitchFamily="34" charset="0"/>
                <a:cs typeface="Arial" pitchFamily="34" charset="0"/>
              </a:rPr>
              <a:t>медицины</a:t>
            </a:r>
            <a:r>
              <a:rPr lang="uk-UA" b="1" i="1">
                <a:latin typeface="Arial" pitchFamily="34" charset="0"/>
                <a:cs typeface="Arial" pitchFamily="34" charset="0"/>
              </a:rPr>
              <a:t>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uk-UA" b="1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2981206"/>
      </p:ext>
    </p:extLst>
  </p:cSld>
  <p:clrMapOvr>
    <a:masterClrMapping/>
  </p:clrMapOvr>
  <p:transition spd="slow">
    <p:pul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8460432" cy="1080119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uk-UA" sz="2800" dirty="0">
                <a:latin typeface="Arial" pitchFamily="34" charset="0"/>
                <a:cs typeface="Arial" pitchFamily="34" charset="0"/>
              </a:rPr>
              <a:t>3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. </a:t>
            </a:r>
            <a:r>
              <a:rPr lang="uk-UA" sz="2800" dirty="0">
                <a:latin typeface="Arial" pitchFamily="34" charset="0"/>
                <a:cs typeface="Arial" pitchFamily="34" charset="0"/>
              </a:rPr>
              <a:t>Биологические и экзогенные факторы.</a:t>
            </a:r>
          </a:p>
        </p:txBody>
      </p:sp>
      <p:sp>
        <p:nvSpPr>
          <p:cNvPr id="7" name="Овал 6"/>
          <p:cNvSpPr/>
          <p:nvPr/>
        </p:nvSpPr>
        <p:spPr>
          <a:xfrm>
            <a:off x="8100392" y="260648"/>
            <a:ext cx="1043608" cy="108012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>
                <a:solidFill>
                  <a:schemeClr val="tx1"/>
                </a:solidFill>
              </a:rPr>
              <a:t>13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456" y="1196752"/>
            <a:ext cx="9036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uk-UA" sz="2400" b="1" i="1" dirty="0" err="1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Влияние</a:t>
            </a:r>
            <a:r>
              <a:rPr lang="uk-UA" sz="2400" b="1" i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биоритмов</a:t>
            </a:r>
            <a:endParaRPr lang="uk-UA" b="1" i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3571" y="1658417"/>
            <a:ext cx="889517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dirty="0">
                <a:latin typeface="Arial" pitchFamily="34" charset="0"/>
                <a:cs typeface="Arial" pitchFamily="34" charset="0"/>
              </a:rPr>
              <a:t>Опыт фармакотерапии обусловил необходимость применения лекарственных веществ в определенный период времени суток, месяца, сезона и др.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3193" y="2285732"/>
            <a:ext cx="908554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Monotype Sorts" pitchFamily="2" charset="2"/>
              <a:buNone/>
            </a:pPr>
            <a:r>
              <a:rPr lang="uk-UA" dirty="0">
                <a:latin typeface="Arial" pitchFamily="34" charset="0"/>
                <a:cs typeface="Arial" pitchFamily="34" charset="0"/>
              </a:rPr>
              <a:t>В течение суток </a:t>
            </a:r>
            <a:r>
              <a:rPr lang="uk-UA" dirty="0" err="1">
                <a:latin typeface="Arial" pitchFamily="34" charset="0"/>
                <a:cs typeface="Arial" pitchFamily="34" charset="0"/>
              </a:rPr>
              <a:t>наблюдается</a:t>
            </a:r>
            <a:r>
              <a:rPr lang="uk-UA" dirty="0">
                <a:latin typeface="Arial" pitchFamily="34" charset="0"/>
                <a:cs typeface="Arial" pitchFamily="34" charset="0"/>
              </a:rPr>
              <a:t> </a:t>
            </a:r>
            <a:r>
              <a:rPr lang="uk-UA" dirty="0" err="1">
                <a:latin typeface="Arial" pitchFamily="34" charset="0"/>
                <a:cs typeface="Arial" pitchFamily="34" charset="0"/>
              </a:rPr>
              <a:t>неодинаковая</a:t>
            </a:r>
            <a:r>
              <a:rPr lang="uk-UA" dirty="0">
                <a:latin typeface="Arial" pitchFamily="34" charset="0"/>
                <a:cs typeface="Arial" pitchFamily="34" charset="0"/>
              </a:rPr>
              <a:t> чувствительность организма к оптимальным и </a:t>
            </a:r>
            <a:r>
              <a:rPr lang="uk-UA" dirty="0" err="1">
                <a:latin typeface="Arial" pitchFamily="34" charset="0"/>
                <a:cs typeface="Arial" pitchFamily="34" charset="0"/>
              </a:rPr>
              <a:t>токсическим</a:t>
            </a:r>
            <a:r>
              <a:rPr lang="uk-UA" dirty="0">
                <a:latin typeface="Arial" pitchFamily="34" charset="0"/>
                <a:cs typeface="Arial" pitchFamily="34" charset="0"/>
              </a:rPr>
              <a:t> дозам лекарств: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uk-UA" dirty="0" err="1">
                <a:latin typeface="Arial" pitchFamily="34" charset="0"/>
                <a:cs typeface="Arial" pitchFamily="34" charset="0"/>
              </a:rPr>
              <a:t>экспериментально</a:t>
            </a:r>
            <a:r>
              <a:rPr lang="uk-UA" dirty="0">
                <a:latin typeface="Arial" pitchFamily="34" charset="0"/>
                <a:cs typeface="Arial" pitchFamily="34" charset="0"/>
              </a:rPr>
              <a:t> установлена ​​10-кратная разница летальности крыс от </a:t>
            </a:r>
            <a:r>
              <a:rPr lang="uk-UA" dirty="0" err="1">
                <a:latin typeface="Arial" pitchFamily="34" charset="0"/>
                <a:cs typeface="Arial" pitchFamily="34" charset="0"/>
              </a:rPr>
              <a:t>елениума</a:t>
            </a:r>
            <a:r>
              <a:rPr lang="uk-UA" dirty="0">
                <a:latin typeface="Arial" pitchFamily="34" charset="0"/>
                <a:cs typeface="Arial" pitchFamily="34" charset="0"/>
              </a:rPr>
              <a:t> и других препаратов этой группы из 3 ч. ночи по сравнению с 8 ч. утра;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uk-UA" dirty="0">
                <a:latin typeface="Arial" pitchFamily="34" charset="0"/>
                <a:cs typeface="Arial" pitchFamily="34" charset="0"/>
              </a:rPr>
              <a:t>транквилизаторы проявляют максимальную токсичность в активную фазу суток, что совпадает с высокой двигательной активностью. </a:t>
            </a:r>
            <a:r>
              <a:rPr lang="uk-UA" dirty="0" err="1">
                <a:latin typeface="Arial" pitchFamily="34" charset="0"/>
                <a:cs typeface="Arial" pitchFamily="34" charset="0"/>
              </a:rPr>
              <a:t>Их</a:t>
            </a:r>
            <a:r>
              <a:rPr lang="uk-UA" dirty="0">
                <a:latin typeface="Arial" pitchFamily="34" charset="0"/>
                <a:cs typeface="Arial" pitchFamily="34" charset="0"/>
              </a:rPr>
              <a:t> </a:t>
            </a:r>
            <a:r>
              <a:rPr lang="uk-UA" dirty="0" err="1">
                <a:latin typeface="Arial" pitchFamily="34" charset="0"/>
                <a:cs typeface="Arial" pitchFamily="34" charset="0"/>
              </a:rPr>
              <a:t>небольшая</a:t>
            </a:r>
            <a:r>
              <a:rPr lang="uk-UA" dirty="0">
                <a:latin typeface="Arial" pitchFamily="34" charset="0"/>
                <a:cs typeface="Arial" pitchFamily="34" charset="0"/>
              </a:rPr>
              <a:t> токсичность отмечена во время нормального сна;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uk-UA" dirty="0">
                <a:latin typeface="Arial" pitchFamily="34" charset="0"/>
                <a:cs typeface="Arial" pitchFamily="34" charset="0"/>
              </a:rPr>
              <a:t>острая токсичность адреналина </a:t>
            </a:r>
            <a:r>
              <a:rPr lang="uk-UA" dirty="0" err="1">
                <a:latin typeface="Arial" pitchFamily="34" charset="0"/>
                <a:cs typeface="Arial" pitchFamily="34" charset="0"/>
              </a:rPr>
              <a:t>гидрохлорида</a:t>
            </a:r>
            <a:r>
              <a:rPr lang="uk-UA" dirty="0">
                <a:latin typeface="Arial" pitchFamily="34" charset="0"/>
                <a:cs typeface="Arial" pitchFamily="34" charset="0"/>
              </a:rPr>
              <a:t>, эфедрина </a:t>
            </a:r>
            <a:r>
              <a:rPr lang="uk-UA" dirty="0" err="1">
                <a:latin typeface="Arial" pitchFamily="34" charset="0"/>
                <a:cs typeface="Arial" pitchFamily="34" charset="0"/>
              </a:rPr>
              <a:t>гидрохлорида</a:t>
            </a:r>
            <a:r>
              <a:rPr lang="uk-UA" dirty="0">
                <a:latin typeface="Arial" pitchFamily="34" charset="0"/>
                <a:cs typeface="Arial" pitchFamily="34" charset="0"/>
              </a:rPr>
              <a:t>, </a:t>
            </a:r>
            <a:r>
              <a:rPr lang="uk-UA" dirty="0" err="1">
                <a:latin typeface="Arial" pitchFamily="34" charset="0"/>
                <a:cs typeface="Arial" pitchFamily="34" charset="0"/>
              </a:rPr>
              <a:t>мезатона</a:t>
            </a:r>
            <a:r>
              <a:rPr lang="uk-UA" dirty="0">
                <a:latin typeface="Arial" pitchFamily="34" charset="0"/>
                <a:cs typeface="Arial" pitchFamily="34" charset="0"/>
              </a:rPr>
              <a:t> и других </a:t>
            </a:r>
            <a:r>
              <a:rPr lang="uk-UA" dirty="0" err="1">
                <a:latin typeface="Arial" pitchFamily="34" charset="0"/>
                <a:cs typeface="Arial" pitchFamily="34" charset="0"/>
              </a:rPr>
              <a:t>адреномиметиков</a:t>
            </a:r>
            <a:r>
              <a:rPr lang="uk-UA" dirty="0">
                <a:latin typeface="Arial" pitchFamily="34" charset="0"/>
                <a:cs typeface="Arial" pitchFamily="34" charset="0"/>
              </a:rPr>
              <a:t> увеличивается днем ​​и значительно уменьшается ночью,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uk-UA" dirty="0">
                <a:latin typeface="Arial" pitchFamily="34" charset="0"/>
                <a:cs typeface="Arial" pitchFamily="34" charset="0"/>
              </a:rPr>
              <a:t>острая токсичность атропина сульфата, </a:t>
            </a:r>
            <a:r>
              <a:rPr lang="uk-UA" dirty="0" err="1">
                <a:latin typeface="Arial" pitchFamily="34" charset="0"/>
                <a:cs typeface="Arial" pitchFamily="34" charset="0"/>
              </a:rPr>
              <a:t>платифиллина</a:t>
            </a:r>
            <a:r>
              <a:rPr lang="uk-UA" dirty="0">
                <a:latin typeface="Arial" pitchFamily="34" charset="0"/>
                <a:cs typeface="Arial" pitchFamily="34" charset="0"/>
              </a:rPr>
              <a:t> </a:t>
            </a:r>
            <a:r>
              <a:rPr lang="uk-UA" dirty="0" err="1">
                <a:latin typeface="Arial" pitchFamily="34" charset="0"/>
                <a:cs typeface="Arial" pitchFamily="34" charset="0"/>
              </a:rPr>
              <a:t>гидротартрата</a:t>
            </a:r>
            <a:r>
              <a:rPr lang="uk-UA" dirty="0">
                <a:latin typeface="Arial" pitchFamily="34" charset="0"/>
                <a:cs typeface="Arial" pitchFamily="34" charset="0"/>
              </a:rPr>
              <a:t>, мета-цина и др. </a:t>
            </a:r>
            <a:r>
              <a:rPr lang="uk-UA" dirty="0" err="1">
                <a:latin typeface="Arial" pitchFamily="34" charset="0"/>
                <a:cs typeface="Arial" pitchFamily="34" charset="0"/>
              </a:rPr>
              <a:t>холинолитиков</a:t>
            </a:r>
            <a:r>
              <a:rPr lang="uk-UA" dirty="0">
                <a:latin typeface="Arial" pitchFamily="34" charset="0"/>
                <a:cs typeface="Arial" pitchFamily="34" charset="0"/>
              </a:rPr>
              <a:t> значительно выше ночью, в неактивную фазу суток;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uk-UA" dirty="0">
                <a:latin typeface="Arial" pitchFamily="34" charset="0"/>
                <a:cs typeface="Arial" pitchFamily="34" charset="0"/>
              </a:rPr>
              <a:t>большая чувствительность к </a:t>
            </a:r>
            <a:r>
              <a:rPr lang="uk-UA" dirty="0" err="1">
                <a:latin typeface="Arial" pitchFamily="34" charset="0"/>
                <a:cs typeface="Arial" pitchFamily="34" charset="0"/>
              </a:rPr>
              <a:t>снотворным</a:t>
            </a:r>
            <a:r>
              <a:rPr lang="uk-UA" dirty="0">
                <a:latin typeface="Arial" pitchFamily="34" charset="0"/>
                <a:cs typeface="Arial" pitchFamily="34" charset="0"/>
              </a:rPr>
              <a:t> и </a:t>
            </a:r>
            <a:r>
              <a:rPr lang="uk-UA" dirty="0" err="1">
                <a:latin typeface="Arial" pitchFamily="34" charset="0"/>
                <a:cs typeface="Arial" pitchFamily="34" charset="0"/>
              </a:rPr>
              <a:t>наркозным</a:t>
            </a:r>
            <a:r>
              <a:rPr lang="uk-UA" dirty="0">
                <a:latin typeface="Arial" pitchFamily="34" charset="0"/>
                <a:cs typeface="Arial" pitchFamily="34" charset="0"/>
              </a:rPr>
              <a:t> </a:t>
            </a:r>
            <a:r>
              <a:rPr lang="uk-UA" dirty="0" err="1">
                <a:latin typeface="Arial" pitchFamily="34" charset="0"/>
                <a:cs typeface="Arial" pitchFamily="34" charset="0"/>
              </a:rPr>
              <a:t>средствам</a:t>
            </a:r>
            <a:r>
              <a:rPr lang="uk-UA" dirty="0">
                <a:latin typeface="Arial" pitchFamily="34" charset="0"/>
                <a:cs typeface="Arial" pitchFamily="34" charset="0"/>
              </a:rPr>
              <a:t> наблюдается в вечерние часы, а в анестетикам в стоматологии - в 14-15 ч. дня (в настоящее время и рекомендуется удалять зубы).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4157132"/>
      </p:ext>
    </p:extLst>
  </p:cSld>
  <p:clrMapOvr>
    <a:masterClrMapping/>
  </p:clrMapOvr>
  <p:transition spd="slow">
    <p:pul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8460432" cy="1080119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uk-UA" sz="2800" dirty="0">
                <a:latin typeface="Arial" pitchFamily="34" charset="0"/>
                <a:cs typeface="Arial" pitchFamily="34" charset="0"/>
              </a:rPr>
              <a:t>3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. </a:t>
            </a:r>
            <a:r>
              <a:rPr lang="uk-UA" sz="2800" dirty="0">
                <a:latin typeface="Arial" pitchFamily="34" charset="0"/>
                <a:cs typeface="Arial" pitchFamily="34" charset="0"/>
              </a:rPr>
              <a:t>Биологические и экзогенные факторы.</a:t>
            </a:r>
          </a:p>
        </p:txBody>
      </p:sp>
      <p:sp>
        <p:nvSpPr>
          <p:cNvPr id="7" name="Овал 6"/>
          <p:cNvSpPr/>
          <p:nvPr/>
        </p:nvSpPr>
        <p:spPr>
          <a:xfrm>
            <a:off x="8100392" y="260648"/>
            <a:ext cx="1043608" cy="108012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>
                <a:solidFill>
                  <a:schemeClr val="tx1"/>
                </a:solidFill>
              </a:rPr>
              <a:t>14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504" y="1340768"/>
            <a:ext cx="90364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uk-UA" sz="2400" b="1" i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Влияние патологических процессов </a:t>
            </a:r>
            <a:r>
              <a:rPr lang="ru-RU" sz="2400" b="1" i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lang="uk-UA" sz="2400" b="1" i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индивидуальных </a:t>
            </a:r>
            <a:r>
              <a:rPr lang="uk-UA" sz="2400" b="1" i="1" dirty="0" err="1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особенностей</a:t>
            </a:r>
            <a:r>
              <a:rPr lang="uk-UA" sz="2400" b="1" i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2400" b="1" i="1" dirty="0" err="1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организм</a:t>
            </a:r>
            <a:r>
              <a:rPr lang="ru-RU" sz="2400" b="1" i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а</a:t>
            </a:r>
            <a:endParaRPr lang="uk-UA" b="1" i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2205014"/>
            <a:ext cx="9144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5113"/>
            <a:r>
              <a:rPr lang="uk-UA" sz="2000" dirty="0" err="1">
                <a:latin typeface="Arial" pitchFamily="34" charset="0"/>
                <a:cs typeface="Arial" pitchFamily="34" charset="0"/>
              </a:rPr>
              <a:t>Многие</a:t>
            </a:r>
            <a:r>
              <a:rPr lang="uk-UA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uk-UA" sz="2000" dirty="0" err="1">
                <a:latin typeface="Arial" pitchFamily="34" charset="0"/>
                <a:cs typeface="Arial" pitchFamily="34" charset="0"/>
              </a:rPr>
              <a:t>патологические</a:t>
            </a:r>
            <a:r>
              <a:rPr lang="uk-UA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uk-UA" sz="2000" dirty="0" err="1">
                <a:latin typeface="Arial" pitchFamily="34" charset="0"/>
                <a:cs typeface="Arial" pitchFamily="34" charset="0"/>
              </a:rPr>
              <a:t>процессы</a:t>
            </a:r>
            <a:r>
              <a:rPr lang="uk-UA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uk-UA" sz="2000" dirty="0" err="1">
                <a:latin typeface="Arial" pitchFamily="34" charset="0"/>
                <a:cs typeface="Arial" pitchFamily="34" charset="0"/>
              </a:rPr>
              <a:t>приводят</a:t>
            </a:r>
            <a:r>
              <a:rPr lang="uk-UA" sz="2000" dirty="0">
                <a:latin typeface="Arial" pitchFamily="34" charset="0"/>
                <a:cs typeface="Arial" pitchFamily="34" charset="0"/>
              </a:rPr>
              <a:t> к нарушению барьерной функции биологических мембран, </a:t>
            </a:r>
            <a:r>
              <a:rPr lang="uk-UA" sz="2000" dirty="0" err="1">
                <a:latin typeface="Arial" pitchFamily="34" charset="0"/>
                <a:cs typeface="Arial" pitchFamily="34" charset="0"/>
              </a:rPr>
              <a:t>изменению</a:t>
            </a:r>
            <a:r>
              <a:rPr lang="uk-UA" sz="2000" dirty="0">
                <a:latin typeface="Arial" pitchFamily="34" charset="0"/>
                <a:cs typeface="Arial" pitchFamily="34" charset="0"/>
              </a:rPr>
              <a:t> проницаемости биологических барьеров. В первую очередь, </a:t>
            </a:r>
            <a:r>
              <a:rPr lang="uk-UA" sz="2000" dirty="0" err="1">
                <a:latin typeface="Arial" pitchFamily="34" charset="0"/>
                <a:cs typeface="Arial" pitchFamily="34" charset="0"/>
              </a:rPr>
              <a:t>эти</a:t>
            </a:r>
            <a:r>
              <a:rPr lang="uk-UA" sz="2000" dirty="0">
                <a:latin typeface="Arial" pitchFamily="34" charset="0"/>
                <a:cs typeface="Arial" pitchFamily="34" charset="0"/>
              </a:rPr>
              <a:t> патологические процессы, способствуют:</a:t>
            </a:r>
          </a:p>
          <a:p>
            <a:pPr marL="381000" indent="-381000">
              <a:buFont typeface="Arial" pitchFamily="34" charset="0"/>
              <a:buChar char="•"/>
            </a:pPr>
            <a:r>
              <a:rPr lang="uk-UA" sz="2000" dirty="0" err="1">
                <a:latin typeface="Arial" pitchFamily="34" charset="0"/>
                <a:cs typeface="Arial" pitchFamily="34" charset="0"/>
              </a:rPr>
              <a:t>свободнорадикальному</a:t>
            </a:r>
            <a:r>
              <a:rPr lang="uk-UA" sz="2000" dirty="0">
                <a:latin typeface="Arial" pitchFamily="34" charset="0"/>
                <a:cs typeface="Arial" pitchFamily="34" charset="0"/>
              </a:rPr>
              <a:t> (</a:t>
            </a:r>
            <a:r>
              <a:rPr lang="uk-UA" sz="2000" dirty="0" err="1">
                <a:latin typeface="Arial" pitchFamily="34" charset="0"/>
                <a:cs typeface="Arial" pitchFamily="34" charset="0"/>
              </a:rPr>
              <a:t>перекисному</a:t>
            </a:r>
            <a:r>
              <a:rPr lang="uk-UA" sz="2000" dirty="0">
                <a:latin typeface="Arial" pitchFamily="34" charset="0"/>
                <a:cs typeface="Arial" pitchFamily="34" charset="0"/>
              </a:rPr>
              <a:t>) </a:t>
            </a:r>
            <a:r>
              <a:rPr lang="uk-UA" sz="2000" dirty="0" err="1">
                <a:latin typeface="Arial" pitchFamily="34" charset="0"/>
                <a:cs typeface="Arial" pitchFamily="34" charset="0"/>
              </a:rPr>
              <a:t>окислению</a:t>
            </a:r>
            <a:r>
              <a:rPr lang="uk-UA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uk-UA" sz="2000" dirty="0" err="1">
                <a:latin typeface="Arial" pitchFamily="34" charset="0"/>
                <a:cs typeface="Arial" pitchFamily="34" charset="0"/>
              </a:rPr>
              <a:t>липидов</a:t>
            </a:r>
            <a:r>
              <a:rPr lang="uk-UA" sz="2000" dirty="0">
                <a:latin typeface="Arial" pitchFamily="34" charset="0"/>
                <a:cs typeface="Arial" pitchFamily="34" charset="0"/>
              </a:rPr>
              <a:t>;</a:t>
            </a:r>
          </a:p>
          <a:p>
            <a:pPr marL="381000" indent="-381000">
              <a:buFont typeface="Arial" pitchFamily="34" charset="0"/>
              <a:buChar char="•"/>
            </a:pPr>
            <a:r>
              <a:rPr lang="uk-UA" sz="2000" dirty="0" err="1">
                <a:latin typeface="Arial" pitchFamily="34" charset="0"/>
                <a:cs typeface="Arial" pitchFamily="34" charset="0"/>
              </a:rPr>
              <a:t>воспалительным</a:t>
            </a:r>
            <a:r>
              <a:rPr lang="uk-UA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uk-UA" sz="2000" dirty="0" err="1">
                <a:latin typeface="Arial" pitchFamily="34" charset="0"/>
                <a:cs typeface="Arial" pitchFamily="34" charset="0"/>
              </a:rPr>
              <a:t>процессам</a:t>
            </a:r>
            <a:r>
              <a:rPr lang="uk-UA" sz="2000" dirty="0">
                <a:latin typeface="Arial" pitchFamily="34" charset="0"/>
                <a:cs typeface="Arial" pitchFamily="34" charset="0"/>
              </a:rPr>
              <a:t>, приводящие к активации фосфолипаз и гидролиза </a:t>
            </a:r>
            <a:r>
              <a:rPr lang="uk-UA" sz="2000" dirty="0" err="1">
                <a:latin typeface="Arial" pitchFamily="34" charset="0"/>
                <a:cs typeface="Arial" pitchFamily="34" charset="0"/>
              </a:rPr>
              <a:t>мембранных</a:t>
            </a:r>
            <a:r>
              <a:rPr lang="uk-UA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uk-UA" sz="2000" dirty="0" err="1">
                <a:latin typeface="Arial" pitchFamily="34" charset="0"/>
                <a:cs typeface="Arial" pitchFamily="34" charset="0"/>
              </a:rPr>
              <a:t>фосфолипидов</a:t>
            </a:r>
            <a:r>
              <a:rPr lang="uk-UA" sz="2000" dirty="0">
                <a:latin typeface="Arial" pitchFamily="34" charset="0"/>
                <a:cs typeface="Arial" pitchFamily="34" charset="0"/>
              </a:rPr>
              <a:t>; </a:t>
            </a:r>
          </a:p>
          <a:p>
            <a:pPr marL="381000" indent="-381000">
              <a:buFont typeface="Arial" pitchFamily="34" charset="0"/>
              <a:buChar char="•"/>
            </a:pPr>
            <a:r>
              <a:rPr lang="uk-UA" sz="2000" dirty="0" err="1">
                <a:latin typeface="Arial" pitchFamily="34" charset="0"/>
                <a:cs typeface="Arial" pitchFamily="34" charset="0"/>
              </a:rPr>
              <a:t>важное</a:t>
            </a:r>
            <a:r>
              <a:rPr lang="uk-UA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uk-UA" sz="2000" dirty="0" err="1">
                <a:latin typeface="Arial" pitchFamily="34" charset="0"/>
                <a:cs typeface="Arial" pitchFamily="34" charset="0"/>
              </a:rPr>
              <a:t>значение</a:t>
            </a:r>
            <a:r>
              <a:rPr lang="uk-UA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uk-UA" sz="2000" dirty="0" err="1">
                <a:latin typeface="Arial" pitchFamily="34" charset="0"/>
                <a:cs typeface="Arial" pitchFamily="34" charset="0"/>
              </a:rPr>
              <a:t>имеют</a:t>
            </a:r>
            <a:r>
              <a:rPr lang="uk-UA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uk-UA" sz="2000" dirty="0" err="1">
                <a:latin typeface="Arial" pitchFamily="34" charset="0"/>
                <a:cs typeface="Arial" pitchFamily="34" charset="0"/>
              </a:rPr>
              <a:t>процессы</a:t>
            </a:r>
            <a:r>
              <a:rPr lang="uk-UA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uk-UA" sz="2000" dirty="0" err="1">
                <a:latin typeface="Arial" pitchFamily="34" charset="0"/>
                <a:cs typeface="Arial" pitchFamily="34" charset="0"/>
              </a:rPr>
              <a:t>сопровождающиеся</a:t>
            </a:r>
            <a:r>
              <a:rPr lang="uk-UA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uk-UA" sz="2000" dirty="0" err="1">
                <a:latin typeface="Arial" pitchFamily="34" charset="0"/>
                <a:cs typeface="Arial" pitchFamily="34" charset="0"/>
              </a:rPr>
              <a:t>изменением</a:t>
            </a:r>
            <a:r>
              <a:rPr lang="uk-UA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uk-UA" sz="2000" dirty="0" err="1">
                <a:latin typeface="Arial" pitchFamily="34" charset="0"/>
                <a:cs typeface="Arial" pitchFamily="34" charset="0"/>
              </a:rPr>
              <a:t>электролитного</a:t>
            </a:r>
            <a:r>
              <a:rPr lang="uk-UA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uk-UA" sz="2000" dirty="0" err="1">
                <a:latin typeface="Arial" pitchFamily="34" charset="0"/>
                <a:cs typeface="Arial" pitchFamily="34" charset="0"/>
              </a:rPr>
              <a:t>гомеостаза</a:t>
            </a:r>
            <a:r>
              <a:rPr lang="uk-UA" sz="2000" dirty="0">
                <a:latin typeface="Arial" pitchFamily="34" charset="0"/>
                <a:cs typeface="Arial" pitchFamily="34" charset="0"/>
              </a:rPr>
              <a:t> тканей, </a:t>
            </a:r>
            <a:r>
              <a:rPr lang="uk-UA" sz="2000" dirty="0" err="1">
                <a:latin typeface="Arial" pitchFamily="34" charset="0"/>
                <a:cs typeface="Arial" pitchFamily="34" charset="0"/>
              </a:rPr>
              <a:t>что</a:t>
            </a:r>
            <a:r>
              <a:rPr lang="uk-UA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uk-UA" sz="2000" dirty="0" err="1">
                <a:latin typeface="Arial" pitchFamily="34" charset="0"/>
                <a:cs typeface="Arial" pitchFamily="34" charset="0"/>
              </a:rPr>
              <a:t>приводит</a:t>
            </a:r>
            <a:r>
              <a:rPr lang="uk-UA" sz="2000" dirty="0">
                <a:latin typeface="Arial" pitchFamily="34" charset="0"/>
                <a:cs typeface="Arial" pitchFamily="34" charset="0"/>
              </a:rPr>
              <a:t> к </a:t>
            </a:r>
            <a:r>
              <a:rPr lang="uk-UA" sz="2000" dirty="0" err="1">
                <a:latin typeface="Arial" pitchFamily="34" charset="0"/>
                <a:cs typeface="Arial" pitchFamily="34" charset="0"/>
              </a:rPr>
              <a:t>механическому</a:t>
            </a:r>
            <a:r>
              <a:rPr lang="uk-UA" sz="2000" dirty="0">
                <a:latin typeface="Arial" pitchFamily="34" charset="0"/>
                <a:cs typeface="Arial" pitchFamily="34" charset="0"/>
              </a:rPr>
              <a:t> (</a:t>
            </a:r>
            <a:r>
              <a:rPr lang="uk-UA" sz="2000" dirty="0" err="1">
                <a:latin typeface="Arial" pitchFamily="34" charset="0"/>
                <a:cs typeface="Arial" pitchFamily="34" charset="0"/>
              </a:rPr>
              <a:t>осмотическому</a:t>
            </a:r>
            <a:r>
              <a:rPr lang="uk-UA" sz="2000" dirty="0">
                <a:latin typeface="Arial" pitchFamily="34" charset="0"/>
                <a:cs typeface="Arial" pitchFamily="34" charset="0"/>
              </a:rPr>
              <a:t>) </a:t>
            </a:r>
            <a:r>
              <a:rPr lang="uk-UA" sz="2000" dirty="0" err="1">
                <a:latin typeface="Arial" pitchFamily="34" charset="0"/>
                <a:cs typeface="Arial" pitchFamily="34" charset="0"/>
              </a:rPr>
              <a:t>растяжению</a:t>
            </a:r>
            <a:r>
              <a:rPr lang="uk-UA" sz="2000" dirty="0">
                <a:latin typeface="Arial" pitchFamily="34" charset="0"/>
                <a:cs typeface="Arial" pitchFamily="34" charset="0"/>
              </a:rPr>
              <a:t> мембран;</a:t>
            </a:r>
          </a:p>
          <a:p>
            <a:pPr marL="381000" indent="-381000">
              <a:buFont typeface="Arial" pitchFamily="34" charset="0"/>
              <a:buChar char="•"/>
            </a:pPr>
            <a:r>
              <a:rPr lang="uk-UA" sz="2000" dirty="0" err="1">
                <a:latin typeface="Arial" pitchFamily="34" charset="0"/>
                <a:cs typeface="Arial" pitchFamily="34" charset="0"/>
              </a:rPr>
              <a:t>общая</a:t>
            </a:r>
            <a:r>
              <a:rPr lang="uk-UA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uk-UA" sz="2000" dirty="0" err="1">
                <a:latin typeface="Arial" pitchFamily="34" charset="0"/>
                <a:cs typeface="Arial" pitchFamily="34" charset="0"/>
              </a:rPr>
              <a:t>стрессовая</a:t>
            </a:r>
            <a:r>
              <a:rPr lang="uk-UA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uk-UA" sz="2000" dirty="0" err="1">
                <a:latin typeface="Arial" pitchFamily="34" charset="0"/>
                <a:cs typeface="Arial" pitchFamily="34" charset="0"/>
              </a:rPr>
              <a:t>реакция</a:t>
            </a:r>
            <a:r>
              <a:rPr lang="uk-UA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uk-UA" sz="2000" dirty="0" err="1">
                <a:latin typeface="Arial" pitchFamily="34" charset="0"/>
                <a:cs typeface="Arial" pitchFamily="34" charset="0"/>
              </a:rPr>
              <a:t>организма</a:t>
            </a:r>
            <a:r>
              <a:rPr lang="uk-UA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uk-UA" sz="2000" dirty="0" err="1">
                <a:latin typeface="Arial" pitchFamily="34" charset="0"/>
                <a:cs typeface="Arial" pitchFamily="34" charset="0"/>
              </a:rPr>
              <a:t>также</a:t>
            </a:r>
            <a:r>
              <a:rPr lang="uk-UA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uk-UA" sz="2000" dirty="0" err="1">
                <a:latin typeface="Arial" pitchFamily="34" charset="0"/>
                <a:cs typeface="Arial" pitchFamily="34" charset="0"/>
              </a:rPr>
              <a:t>приводит</a:t>
            </a:r>
            <a:r>
              <a:rPr lang="uk-UA" sz="2000" dirty="0">
                <a:latin typeface="Arial" pitchFamily="34" charset="0"/>
                <a:cs typeface="Arial" pitchFamily="34" charset="0"/>
              </a:rPr>
              <a:t> к </a:t>
            </a:r>
            <a:r>
              <a:rPr lang="uk-UA" sz="2000" dirty="0" err="1">
                <a:latin typeface="Arial" pitchFamily="34" charset="0"/>
                <a:cs typeface="Arial" pitchFamily="34" charset="0"/>
              </a:rPr>
              <a:t>обязательному</a:t>
            </a:r>
            <a:r>
              <a:rPr lang="uk-UA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uk-UA" sz="2000" dirty="0" err="1">
                <a:latin typeface="Arial" pitchFamily="34" charset="0"/>
                <a:cs typeface="Arial" pitchFamily="34" charset="0"/>
              </a:rPr>
              <a:t>изменению</a:t>
            </a:r>
            <a:r>
              <a:rPr lang="uk-UA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uk-UA" sz="2000" dirty="0" err="1">
                <a:latin typeface="Arial" pitchFamily="34" charset="0"/>
                <a:cs typeface="Arial" pitchFamily="34" charset="0"/>
              </a:rPr>
              <a:t>свойств</a:t>
            </a:r>
            <a:r>
              <a:rPr lang="uk-UA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uk-UA" sz="2000" dirty="0" err="1">
                <a:latin typeface="Arial" pitchFamily="34" charset="0"/>
                <a:cs typeface="Arial" pitchFamily="34" charset="0"/>
              </a:rPr>
              <a:t>всех</a:t>
            </a:r>
            <a:r>
              <a:rPr lang="uk-UA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uk-UA" sz="2000" dirty="0" err="1">
                <a:latin typeface="Arial" pitchFamily="34" charset="0"/>
                <a:cs typeface="Arial" pitchFamily="34" charset="0"/>
              </a:rPr>
              <a:t>биологических</a:t>
            </a:r>
            <a:r>
              <a:rPr lang="uk-UA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uk-UA" sz="2000" dirty="0" err="1">
                <a:latin typeface="Arial" pitchFamily="34" charset="0"/>
                <a:cs typeface="Arial" pitchFamily="34" charset="0"/>
              </a:rPr>
              <a:t>барьеров</a:t>
            </a:r>
            <a:r>
              <a:rPr lang="uk-UA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uk-UA" sz="2000" dirty="0" err="1">
                <a:latin typeface="Arial" pitchFamily="34" charset="0"/>
                <a:cs typeface="Arial" pitchFamily="34" charset="0"/>
              </a:rPr>
              <a:t>что</a:t>
            </a:r>
            <a:r>
              <a:rPr lang="uk-UA" sz="2000" dirty="0">
                <a:latin typeface="Arial" pitchFamily="34" charset="0"/>
                <a:cs typeface="Arial" pitchFamily="34" charset="0"/>
              </a:rPr>
              <a:t> не </a:t>
            </a:r>
            <a:r>
              <a:rPr lang="uk-UA" sz="2000" dirty="0" err="1">
                <a:latin typeface="Arial" pitchFamily="34" charset="0"/>
                <a:cs typeface="Arial" pitchFamily="34" charset="0"/>
              </a:rPr>
              <a:t>может</a:t>
            </a:r>
            <a:r>
              <a:rPr lang="uk-UA" sz="2000" dirty="0">
                <a:latin typeface="Arial" pitchFamily="34" charset="0"/>
                <a:cs typeface="Arial" pitchFamily="34" charset="0"/>
              </a:rPr>
              <a:t> не </a:t>
            </a:r>
            <a:r>
              <a:rPr lang="uk-UA" sz="2000" dirty="0" err="1">
                <a:latin typeface="Arial" pitchFamily="34" charset="0"/>
                <a:cs typeface="Arial" pitchFamily="34" charset="0"/>
              </a:rPr>
              <a:t>повлиять</a:t>
            </a:r>
            <a:r>
              <a:rPr lang="uk-UA" sz="2000" dirty="0">
                <a:latin typeface="Arial" pitchFamily="34" charset="0"/>
                <a:cs typeface="Arial" pitchFamily="34" charset="0"/>
              </a:rPr>
              <a:t> на БД ЛП и </a:t>
            </a:r>
            <a:r>
              <a:rPr lang="uk-UA" sz="2000" dirty="0" err="1">
                <a:latin typeface="Arial" pitchFamily="34" charset="0"/>
                <a:cs typeface="Arial" pitchFamily="34" charset="0"/>
              </a:rPr>
              <a:t>эффективность</a:t>
            </a:r>
            <a:r>
              <a:rPr lang="uk-UA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uk-UA" sz="2000" dirty="0" err="1">
                <a:latin typeface="Arial" pitchFamily="34" charset="0"/>
                <a:cs typeface="Arial" pitchFamily="34" charset="0"/>
              </a:rPr>
              <a:t>лекарственной</a:t>
            </a:r>
            <a:r>
              <a:rPr lang="uk-UA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uk-UA" sz="2000" dirty="0" err="1">
                <a:latin typeface="Arial" pitchFamily="34" charset="0"/>
                <a:cs typeface="Arial" pitchFamily="34" charset="0"/>
              </a:rPr>
              <a:t>терапии</a:t>
            </a:r>
            <a:r>
              <a:rPr lang="uk-UA" sz="2000" dirty="0">
                <a:latin typeface="Arial" pitchFamily="34" charset="0"/>
                <a:cs typeface="Arial" pitchFamily="34" charset="0"/>
              </a:rPr>
              <a:t> в </a:t>
            </a:r>
            <a:r>
              <a:rPr lang="uk-UA" sz="2000" dirty="0" err="1">
                <a:latin typeface="Arial" pitchFamily="34" charset="0"/>
                <a:cs typeface="Arial" pitchFamily="34" charset="0"/>
              </a:rPr>
              <a:t>такой</a:t>
            </a:r>
            <a:r>
              <a:rPr lang="uk-UA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uk-UA" sz="2000" dirty="0" err="1">
                <a:latin typeface="Arial" pitchFamily="34" charset="0"/>
                <a:cs typeface="Arial" pitchFamily="34" charset="0"/>
              </a:rPr>
              <a:t>категории</a:t>
            </a:r>
            <a:r>
              <a:rPr lang="uk-UA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uk-UA" sz="2000" dirty="0" err="1">
                <a:latin typeface="Arial" pitchFamily="34" charset="0"/>
                <a:cs typeface="Arial" pitchFamily="34" charset="0"/>
              </a:rPr>
              <a:t>больных</a:t>
            </a:r>
            <a:r>
              <a:rPr lang="uk-UA" sz="2000" dirty="0">
                <a:latin typeface="Arial" pitchFamily="34" charset="0"/>
                <a:cs typeface="Arial" pitchFamily="34" charset="0"/>
              </a:rPr>
              <a:t>.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2981206"/>
      </p:ext>
    </p:extLst>
  </p:cSld>
  <p:clrMapOvr>
    <a:masterClrMapping/>
  </p:clrMapOvr>
  <p:transition spd="slow">
    <p:pul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8460432" cy="1080119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uk-UA" sz="2800" dirty="0">
                <a:latin typeface="Arial" pitchFamily="34" charset="0"/>
                <a:cs typeface="Arial" pitchFamily="34" charset="0"/>
              </a:rPr>
              <a:t>3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. </a:t>
            </a:r>
            <a:r>
              <a:rPr lang="uk-UA" sz="2800" dirty="0">
                <a:latin typeface="Arial" pitchFamily="34" charset="0"/>
                <a:cs typeface="Arial" pitchFamily="34" charset="0"/>
              </a:rPr>
              <a:t>Биологические и экзогенные факторы.</a:t>
            </a:r>
          </a:p>
        </p:txBody>
      </p:sp>
      <p:sp>
        <p:nvSpPr>
          <p:cNvPr id="7" name="Овал 6"/>
          <p:cNvSpPr/>
          <p:nvPr/>
        </p:nvSpPr>
        <p:spPr>
          <a:xfrm>
            <a:off x="8100392" y="260648"/>
            <a:ext cx="1043608" cy="108012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>
                <a:solidFill>
                  <a:schemeClr val="tx1"/>
                </a:solidFill>
              </a:rPr>
              <a:t>15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504" y="1340768"/>
            <a:ext cx="90364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uk-UA" sz="2400" b="1" i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Влияние патологических процессов </a:t>
            </a:r>
            <a:r>
              <a:rPr lang="ru-RU" sz="2400" b="1" i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lang="uk-UA" sz="2400" b="1" i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индивидуальных особенностей организм</a:t>
            </a:r>
            <a:r>
              <a:rPr lang="ru-RU" sz="2400" b="1" i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</a:t>
            </a:r>
            <a:endParaRPr lang="uk-UA" b="1" i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2182587"/>
            <a:ext cx="5364088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Monotype Sorts" pitchFamily="2" charset="2"/>
              <a:buNone/>
            </a:pPr>
            <a:r>
              <a:rPr lang="uk-UA" sz="2000" b="1" i="1" dirty="0">
                <a:latin typeface="Arial" pitchFamily="34" charset="0"/>
                <a:cs typeface="Arial" pitchFamily="34" charset="0"/>
              </a:rPr>
              <a:t>	Наличие патологических процессов также обусловливает измененную реактивность клеток и тканей </a:t>
            </a:r>
            <a:r>
              <a:rPr lang="uk-UA" sz="2000" b="1" i="1" dirty="0" err="1">
                <a:latin typeface="Arial" pitchFamily="34" charset="0"/>
                <a:cs typeface="Arial" pitchFamily="34" charset="0"/>
              </a:rPr>
              <a:t>относительно</a:t>
            </a:r>
            <a:r>
              <a:rPr lang="uk-UA" sz="2000" b="1" i="1" dirty="0">
                <a:latin typeface="Arial" pitchFamily="34" charset="0"/>
                <a:cs typeface="Arial" pitchFamily="34" charset="0"/>
              </a:rPr>
              <a:t> ЛВ (часто в сочетании с воздействием и на фармакокинетику).</a:t>
            </a:r>
            <a:endParaRPr lang="uk-UA" sz="2000" dirty="0">
              <a:latin typeface="Arial" pitchFamily="34" charset="0"/>
              <a:cs typeface="Arial" pitchFamily="34" charset="0"/>
            </a:endParaRPr>
          </a:p>
          <a:p>
            <a:r>
              <a:rPr lang="uk-UA" sz="2000" dirty="0">
                <a:latin typeface="Arial" pitchFamily="34" charset="0"/>
                <a:cs typeface="Arial" pitchFamily="34" charset="0"/>
              </a:rPr>
              <a:t>Стресс может усилить процесс возбуждения и ослабить </a:t>
            </a:r>
            <a:r>
              <a:rPr lang="uk-UA" sz="2000" dirty="0" err="1">
                <a:latin typeface="Arial" pitchFamily="34" charset="0"/>
                <a:cs typeface="Arial" pitchFamily="34" charset="0"/>
              </a:rPr>
              <a:t>торможение</a:t>
            </a:r>
            <a:r>
              <a:rPr lang="uk-UA" sz="2000" dirty="0">
                <a:latin typeface="Arial" pitchFamily="34" charset="0"/>
                <a:cs typeface="Arial" pitchFamily="34" charset="0"/>
              </a:rPr>
              <a:t> в коре головного мозга.</a:t>
            </a:r>
          </a:p>
          <a:p>
            <a:r>
              <a:rPr lang="uk-UA" sz="2000" dirty="0">
                <a:latin typeface="Arial" pitchFamily="34" charset="0"/>
                <a:cs typeface="Arial" pitchFamily="34" charset="0"/>
              </a:rPr>
              <a:t>При заболеваниях почек происходит замедление экскреции.</a:t>
            </a:r>
          </a:p>
          <a:p>
            <a:r>
              <a:rPr lang="uk-UA" sz="2000" dirty="0">
                <a:latin typeface="Arial" pitchFamily="34" charset="0"/>
                <a:cs typeface="Arial" pitchFamily="34" charset="0"/>
              </a:rPr>
              <a:t>При заболеваниях желудочно-кишечного тракта и печени нарушаются процессы всасывания и распределения лекарств.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4" name="Picture 4" descr="http://www.clipartbest.com/cliparts/yck/6b7/yck6b7qd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108654"/>
            <a:ext cx="3488134" cy="4224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7125428"/>
      </p:ext>
    </p:extLst>
  </p:cSld>
  <p:clrMapOvr>
    <a:masterClrMapping/>
  </p:clrMapOvr>
  <p:transition spd="slow">
    <p:pull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uk-UA" dirty="0"/>
              <a:t>Литература</a:t>
            </a:r>
            <a:endParaRPr lang="ru-RU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107950" y="1341438"/>
            <a:ext cx="8785225" cy="5400675"/>
          </a:xfrm>
        </p:spPr>
        <p:txBody>
          <a:bodyPr/>
          <a:lstStyle/>
          <a:p>
            <a:pPr marL="269875" indent="-269875">
              <a:lnSpc>
                <a:spcPct val="80000"/>
              </a:lnSpc>
              <a:buFont typeface="Wingdings" panose="05000000000000000000" pitchFamily="2" charset="2"/>
              <a:buAutoNum type="arabicPeriod"/>
            </a:pPr>
            <a:r>
              <a:rPr lang="ru-RU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Биофармация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Учеб. для студ.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фармац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. вузов и фак. / А. И. Тихонов, Т. Г. Ярных, А. И.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Зупанец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, О. С.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Данькевич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Е. Е.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Богуцкая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, Н. В. Бездетко, Ю. Н. Азаренко; Под ред. А.И. Тихонова. – Х.: Изд-во НФаУ; Золотые страницы, 2003. – 240 с.</a:t>
            </a:r>
            <a:endParaRPr lang="uk-UA" altLang="uk-UA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9875" indent="-269875">
              <a:lnSpc>
                <a:spcPct val="80000"/>
              </a:lnSpc>
              <a:buFont typeface="Wingdings" panose="05000000000000000000" pitchFamily="2" charset="2"/>
              <a:buAutoNum type="arabicPeriod"/>
            </a:pPr>
            <a:r>
              <a:rPr lang="en-US" altLang="uk-UA" sz="1200" b="1" dirty="0">
                <a:latin typeface="Arial" panose="020B0604020202020204" pitchFamily="34" charset="0"/>
                <a:cs typeface="Arial" panose="020B0604020202020204" pitchFamily="34" charset="0"/>
              </a:rPr>
              <a:t>Biopharmaceutics</a:t>
            </a:r>
            <a:r>
              <a:rPr lang="uk-UA" altLang="uk-UA" sz="12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uk-UA" altLang="uk-UA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uk-UA" sz="1200" dirty="0">
                <a:latin typeface="Arial" panose="020B0604020202020204" pitchFamily="34" charset="0"/>
                <a:cs typeface="Arial" panose="020B0604020202020204" pitchFamily="34" charset="0"/>
              </a:rPr>
              <a:t>Lectures for English students of the </a:t>
            </a:r>
            <a:r>
              <a:rPr lang="en-US" altLang="uk-UA" sz="1200" dirty="0" err="1">
                <a:latin typeface="Arial" panose="020B0604020202020204" pitchFamily="34" charset="0"/>
                <a:cs typeface="Arial" panose="020B0604020202020204" pitchFamily="34" charset="0"/>
              </a:rPr>
              <a:t>speciality</a:t>
            </a:r>
            <a:r>
              <a:rPr lang="en-US" altLang="uk-UA" sz="1200" dirty="0">
                <a:latin typeface="Arial" panose="020B0604020202020204" pitchFamily="34" charset="0"/>
                <a:cs typeface="Arial" panose="020B0604020202020204" pitchFamily="34" charset="0"/>
              </a:rPr>
              <a:t> «Pharmacy»: a handbook for the out-of-class work of students / A</a:t>
            </a:r>
            <a:r>
              <a:rPr lang="uk-UA" altLang="uk-UA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altLang="uk-UA" sz="12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uk-UA" altLang="uk-UA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altLang="uk-UA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uk-UA" sz="1200" dirty="0" err="1">
                <a:latin typeface="Arial" panose="020B0604020202020204" pitchFamily="34" charset="0"/>
                <a:cs typeface="Arial" panose="020B0604020202020204" pitchFamily="34" charset="0"/>
              </a:rPr>
              <a:t>Tikhonov</a:t>
            </a:r>
            <a:r>
              <a:rPr lang="uk-UA" altLang="uk-UA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uk-UA" sz="12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uk-UA" altLang="uk-UA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altLang="uk-UA" sz="1200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uk-UA" altLang="uk-UA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altLang="uk-UA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uk-UA" sz="1200" dirty="0" err="1">
                <a:latin typeface="Arial" panose="020B0604020202020204" pitchFamily="34" charset="0"/>
                <a:cs typeface="Arial" panose="020B0604020202020204" pitchFamily="34" charset="0"/>
              </a:rPr>
              <a:t>Yarnykh</a:t>
            </a:r>
            <a:r>
              <a:rPr lang="uk-UA" altLang="uk-UA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uk-UA" sz="12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uk-UA" altLang="uk-UA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altLang="uk-UA" sz="12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uk-UA" altLang="uk-UA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altLang="uk-UA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uk-UA" sz="1200" dirty="0" err="1">
                <a:latin typeface="Arial" panose="020B0604020202020204" pitchFamily="34" charset="0"/>
                <a:cs typeface="Arial" panose="020B0604020202020204" pitchFamily="34" charset="0"/>
              </a:rPr>
              <a:t>Yuryeva</a:t>
            </a:r>
            <a:r>
              <a:rPr lang="uk-UA" altLang="uk-UA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uk-UA" sz="120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uk-UA" altLang="uk-UA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altLang="uk-UA" sz="12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uk-UA" altLang="uk-UA" sz="1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uk-UA" sz="1200" dirty="0" err="1">
                <a:latin typeface="Arial" panose="020B0604020202020204" pitchFamily="34" charset="0"/>
                <a:cs typeface="Arial" panose="020B0604020202020204" pitchFamily="34" charset="0"/>
              </a:rPr>
              <a:t>Podorozhna</a:t>
            </a:r>
            <a:r>
              <a:rPr lang="uk-UA" altLang="uk-UA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uk-UA" sz="12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uk-UA" altLang="uk-UA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altLang="uk-UA" sz="12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uk-UA" altLang="uk-UA" sz="1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uk-UA" sz="1200" dirty="0" err="1">
                <a:latin typeface="Arial" panose="020B0604020202020204" pitchFamily="34" charset="0"/>
                <a:cs typeface="Arial" panose="020B0604020202020204" pitchFamily="34" charset="0"/>
              </a:rPr>
              <a:t>Zuykina</a:t>
            </a:r>
            <a:r>
              <a:rPr lang="en-US" altLang="uk-UA" sz="1200" dirty="0">
                <a:latin typeface="Arial" panose="020B0604020202020204" pitchFamily="34" charset="0"/>
                <a:cs typeface="Arial" panose="020B0604020202020204" pitchFamily="34" charset="0"/>
              </a:rPr>
              <a:t>; Edited by A</a:t>
            </a:r>
            <a:r>
              <a:rPr lang="uk-UA" altLang="uk-UA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altLang="uk-UA" sz="12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uk-UA" altLang="uk-UA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altLang="uk-UA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uk-UA" sz="1200" dirty="0" err="1">
                <a:latin typeface="Arial" panose="020B0604020202020204" pitchFamily="34" charset="0"/>
                <a:cs typeface="Arial" panose="020B0604020202020204" pitchFamily="34" charset="0"/>
              </a:rPr>
              <a:t>Tikhonov</a:t>
            </a:r>
            <a:r>
              <a:rPr lang="en-US" altLang="uk-UA" sz="1200" dirty="0">
                <a:latin typeface="Arial" panose="020B0604020202020204" pitchFamily="34" charset="0"/>
                <a:cs typeface="Arial" panose="020B0604020202020204" pitchFamily="34" charset="0"/>
              </a:rPr>
              <a:t>. – </a:t>
            </a:r>
            <a:r>
              <a:rPr lang="en-US" altLang="uk-UA" sz="1200" dirty="0" err="1">
                <a:latin typeface="Arial" panose="020B0604020202020204" pitchFamily="34" charset="0"/>
                <a:cs typeface="Arial" panose="020B0604020202020204" pitchFamily="34" charset="0"/>
              </a:rPr>
              <a:t>Kharkiv</a:t>
            </a:r>
            <a:r>
              <a:rPr lang="en-US" altLang="uk-UA" sz="12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uk-UA" sz="1200" dirty="0" err="1">
                <a:latin typeface="Arial" panose="020B0604020202020204" pitchFamily="34" charset="0"/>
                <a:cs typeface="Arial" panose="020B0604020202020204" pitchFamily="34" charset="0"/>
              </a:rPr>
              <a:t>NUPh</a:t>
            </a:r>
            <a:r>
              <a:rPr lang="en-US" altLang="uk-UA" sz="1200" dirty="0">
                <a:latin typeface="Arial" panose="020B0604020202020204" pitchFamily="34" charset="0"/>
                <a:cs typeface="Arial" panose="020B0604020202020204" pitchFamily="34" charset="0"/>
              </a:rPr>
              <a:t>; Original, 2011. – 140 p.</a:t>
            </a:r>
            <a:endParaRPr lang="uk-UA" altLang="uk-UA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9875" indent="-269875">
              <a:lnSpc>
                <a:spcPct val="80000"/>
              </a:lnSpc>
              <a:buFont typeface="Wingdings" panose="05000000000000000000" pitchFamily="2" charset="2"/>
              <a:buAutoNum type="arabicPeriod"/>
            </a:pPr>
            <a:r>
              <a:rPr lang="ru-RU" altLang="uk-UA" sz="1200" dirty="0">
                <a:latin typeface="Arial" panose="020B0604020202020204" pitchFamily="34" charset="0"/>
                <a:cs typeface="Arial" panose="020B0604020202020204" pitchFamily="34" charset="0"/>
              </a:rPr>
              <a:t>Современное состояние и перспективы развития </a:t>
            </a:r>
            <a:r>
              <a:rPr lang="ru-RU" altLang="uk-UA" sz="1200" dirty="0" err="1">
                <a:latin typeface="Arial" panose="020B0604020202020204" pitchFamily="34" charset="0"/>
                <a:cs typeface="Arial" panose="020B0604020202020204" pitchFamily="34" charset="0"/>
              </a:rPr>
              <a:t>биофармации</a:t>
            </a:r>
            <a:r>
              <a:rPr lang="ru-RU" altLang="uk-UA" sz="1200" dirty="0">
                <a:latin typeface="Arial" panose="020B0604020202020204" pitchFamily="34" charset="0"/>
                <a:cs typeface="Arial" panose="020B0604020202020204" pitchFamily="34" charset="0"/>
              </a:rPr>
              <a:t>. Лекция для студентов специальностей «Фармация» и «Клиническая фармация»: Учеб. </a:t>
            </a:r>
            <a:r>
              <a:rPr lang="ru-RU" altLang="uk-UA" sz="1200" dirty="0" err="1">
                <a:latin typeface="Arial" panose="020B0604020202020204" pitchFamily="34" charset="0"/>
                <a:cs typeface="Arial" panose="020B0604020202020204" pitchFamily="34" charset="0"/>
              </a:rPr>
              <a:t>пособ</a:t>
            </a:r>
            <a:r>
              <a:rPr lang="ru-RU" altLang="uk-UA" sz="1200" dirty="0">
                <a:latin typeface="Arial" panose="020B0604020202020204" pitchFamily="34" charset="0"/>
                <a:cs typeface="Arial" panose="020B0604020202020204" pitchFamily="34" charset="0"/>
              </a:rPr>
              <a:t>. для </a:t>
            </a:r>
            <a:r>
              <a:rPr lang="ru-RU" altLang="uk-UA" sz="1200" dirty="0" err="1">
                <a:latin typeface="Arial" panose="020B0604020202020204" pitchFamily="34" charset="0"/>
                <a:cs typeface="Arial" panose="020B0604020202020204" pitchFamily="34" charset="0"/>
              </a:rPr>
              <a:t>внеаудит</a:t>
            </a:r>
            <a:r>
              <a:rPr lang="ru-RU" altLang="uk-UA" sz="1200" dirty="0">
                <a:latin typeface="Arial" panose="020B0604020202020204" pitchFamily="34" charset="0"/>
                <a:cs typeface="Arial" panose="020B0604020202020204" pitchFamily="34" charset="0"/>
              </a:rPr>
              <a:t>. работы студ. / Тихонов А.И., Ярных Т.Г., </a:t>
            </a:r>
            <a:r>
              <a:rPr lang="ru-RU" altLang="uk-UA" sz="1200" dirty="0" err="1">
                <a:latin typeface="Arial" panose="020B0604020202020204" pitchFamily="34" charset="0"/>
                <a:cs typeface="Arial" panose="020B0604020202020204" pitchFamily="34" charset="0"/>
              </a:rPr>
              <a:t>Богуцкая</a:t>
            </a:r>
            <a:r>
              <a:rPr lang="ru-RU" altLang="uk-UA" sz="1200" dirty="0">
                <a:latin typeface="Arial" panose="020B0604020202020204" pitchFamily="34" charset="0"/>
                <a:cs typeface="Arial" panose="020B0604020202020204" pitchFamily="34" charset="0"/>
              </a:rPr>
              <a:t> Е.Е., Азаренко Ю.Н. – Х.: Изд-во НФАУ, 2006. – 32 с.</a:t>
            </a:r>
          </a:p>
          <a:p>
            <a:pPr marL="269875" indent="-269875">
              <a:lnSpc>
                <a:spcPct val="80000"/>
              </a:lnSpc>
              <a:buFont typeface="Wingdings" panose="05000000000000000000" pitchFamily="2" charset="2"/>
              <a:buAutoNum type="arabicPeriod"/>
            </a:pPr>
            <a:r>
              <a:rPr lang="ru-RU" altLang="uk-UA" sz="1200" dirty="0">
                <a:latin typeface="Arial" panose="020B0604020202020204" pitchFamily="34" charset="0"/>
                <a:cs typeface="Arial" panose="020B0604020202020204" pitchFamily="34" charset="0"/>
              </a:rPr>
              <a:t>Влияние фармацевтических факторов на терапевтическую эффективность лекарственных препаратов. Лекция для студентов специальностей «Фармация» и «Клиническая фармация»: Учеб. </a:t>
            </a:r>
            <a:r>
              <a:rPr lang="ru-RU" altLang="uk-UA" sz="1200" dirty="0" err="1">
                <a:latin typeface="Arial" panose="020B0604020202020204" pitchFamily="34" charset="0"/>
                <a:cs typeface="Arial" panose="020B0604020202020204" pitchFamily="34" charset="0"/>
              </a:rPr>
              <a:t>пособ</a:t>
            </a:r>
            <a:r>
              <a:rPr lang="ru-RU" altLang="uk-UA" sz="1200" dirty="0">
                <a:latin typeface="Arial" panose="020B0604020202020204" pitchFamily="34" charset="0"/>
                <a:cs typeface="Arial" panose="020B0604020202020204" pitchFamily="34" charset="0"/>
              </a:rPr>
              <a:t>. для </a:t>
            </a:r>
            <a:r>
              <a:rPr lang="ru-RU" altLang="uk-UA" sz="1200" dirty="0" err="1">
                <a:latin typeface="Arial" panose="020B0604020202020204" pitchFamily="34" charset="0"/>
                <a:cs typeface="Arial" panose="020B0604020202020204" pitchFamily="34" charset="0"/>
              </a:rPr>
              <a:t>внеаудит</a:t>
            </a:r>
            <a:r>
              <a:rPr lang="ru-RU" altLang="uk-UA" sz="1200" dirty="0">
                <a:latin typeface="Arial" panose="020B0604020202020204" pitchFamily="34" charset="0"/>
                <a:cs typeface="Arial" panose="020B0604020202020204" pitchFamily="34" charset="0"/>
              </a:rPr>
              <a:t>. работы студ. / Тихонов А.И., Ярных Т.Г., </a:t>
            </a:r>
            <a:r>
              <a:rPr lang="ru-RU" altLang="uk-UA" sz="1200" dirty="0" err="1">
                <a:latin typeface="Arial" panose="020B0604020202020204" pitchFamily="34" charset="0"/>
                <a:cs typeface="Arial" panose="020B0604020202020204" pitchFamily="34" charset="0"/>
              </a:rPr>
              <a:t>Богуцкая</a:t>
            </a:r>
            <a:r>
              <a:rPr lang="ru-RU" altLang="uk-UA" sz="1200" dirty="0">
                <a:latin typeface="Arial" panose="020B0604020202020204" pitchFamily="34" charset="0"/>
                <a:cs typeface="Arial" panose="020B0604020202020204" pitchFamily="34" charset="0"/>
              </a:rPr>
              <a:t> Е.Е., Азаренко Ю.Н. – Х.: Изд-во НФАУ, 2007; Ч. 1 – 32 с.; Ч. 2 – 32 с.</a:t>
            </a:r>
          </a:p>
          <a:p>
            <a:pPr marL="269875" indent="-269875">
              <a:lnSpc>
                <a:spcPct val="80000"/>
              </a:lnSpc>
              <a:buFont typeface="Wingdings" panose="05000000000000000000" pitchFamily="2" charset="2"/>
              <a:buAutoNum type="arabicPeriod"/>
            </a:pPr>
            <a:r>
              <a:rPr lang="ru-RU" altLang="uk-UA" sz="1200" dirty="0" err="1">
                <a:latin typeface="Arial" panose="020B0604020202020204" pitchFamily="34" charset="0"/>
                <a:cs typeface="Arial" panose="020B0604020202020204" pitchFamily="34" charset="0"/>
              </a:rPr>
              <a:t>Фармако</a:t>
            </a:r>
            <a:r>
              <a:rPr lang="ru-RU" altLang="uk-UA" sz="1200" dirty="0">
                <a:latin typeface="Arial" panose="020B0604020202020204" pitchFamily="34" charset="0"/>
                <a:cs typeface="Arial" panose="020B0604020202020204" pitchFamily="34" charset="0"/>
              </a:rPr>
              <a:t>-технологические методы оценки </a:t>
            </a:r>
            <a:r>
              <a:rPr lang="ru-RU" altLang="uk-UA" sz="1200" dirty="0" err="1">
                <a:latin typeface="Arial" panose="020B0604020202020204" pitchFamily="34" charset="0"/>
                <a:cs typeface="Arial" panose="020B0604020202020204" pitchFamily="34" charset="0"/>
              </a:rPr>
              <a:t>распадаемости</a:t>
            </a:r>
            <a:r>
              <a:rPr lang="ru-RU" altLang="uk-UA" sz="1200" dirty="0">
                <a:latin typeface="Arial" panose="020B0604020202020204" pitchFamily="34" charset="0"/>
                <a:cs typeface="Arial" panose="020B0604020202020204" pitchFamily="34" charset="0"/>
              </a:rPr>
              <a:t>, растворения и высвобождения лекарственных веществ из лекарственных препаратов. Лекция для студентов специальностей «Фармация» и «Клиническая фармация»: Учеб. </a:t>
            </a:r>
            <a:r>
              <a:rPr lang="ru-RU" altLang="uk-UA" sz="1200" dirty="0" err="1">
                <a:latin typeface="Arial" panose="020B0604020202020204" pitchFamily="34" charset="0"/>
                <a:cs typeface="Arial" panose="020B0604020202020204" pitchFamily="34" charset="0"/>
              </a:rPr>
              <a:t>пособ</a:t>
            </a:r>
            <a:r>
              <a:rPr lang="ru-RU" altLang="uk-UA" sz="1200" dirty="0">
                <a:latin typeface="Arial" panose="020B0604020202020204" pitchFamily="34" charset="0"/>
                <a:cs typeface="Arial" panose="020B0604020202020204" pitchFamily="34" charset="0"/>
              </a:rPr>
              <a:t>. для </a:t>
            </a:r>
            <a:r>
              <a:rPr lang="ru-RU" altLang="uk-UA" sz="1200" dirty="0" err="1">
                <a:latin typeface="Arial" panose="020B0604020202020204" pitchFamily="34" charset="0"/>
                <a:cs typeface="Arial" panose="020B0604020202020204" pitchFamily="34" charset="0"/>
              </a:rPr>
              <a:t>внеаудит</a:t>
            </a:r>
            <a:r>
              <a:rPr lang="ru-RU" altLang="uk-UA" sz="1200" dirty="0">
                <a:latin typeface="Arial" panose="020B0604020202020204" pitchFamily="34" charset="0"/>
                <a:cs typeface="Arial" panose="020B0604020202020204" pitchFamily="34" charset="0"/>
              </a:rPr>
              <a:t>. работы студ. / Тихонов А.И., Ярных Т.Г., </a:t>
            </a:r>
            <a:r>
              <a:rPr lang="ru-RU" altLang="uk-UA" sz="1200" dirty="0" err="1">
                <a:latin typeface="Arial" panose="020B0604020202020204" pitchFamily="34" charset="0"/>
                <a:cs typeface="Arial" panose="020B0604020202020204" pitchFamily="34" charset="0"/>
              </a:rPr>
              <a:t>Богуцкая</a:t>
            </a:r>
            <a:r>
              <a:rPr lang="ru-RU" altLang="uk-UA" sz="1200" dirty="0">
                <a:latin typeface="Arial" panose="020B0604020202020204" pitchFamily="34" charset="0"/>
                <a:cs typeface="Arial" panose="020B0604020202020204" pitchFamily="34" charset="0"/>
              </a:rPr>
              <a:t> Е.Е., Азаренко Ю.Н. – Х.: Изд-во НФАУ, 2006. – 44 с.</a:t>
            </a:r>
          </a:p>
          <a:p>
            <a:pPr marL="269875" indent="-269875">
              <a:lnSpc>
                <a:spcPct val="80000"/>
              </a:lnSpc>
              <a:buFont typeface="Wingdings" panose="05000000000000000000" pitchFamily="2" charset="2"/>
              <a:buAutoNum type="arabicPeriod"/>
            </a:pPr>
            <a:r>
              <a:rPr lang="ru-RU" altLang="uk-UA" sz="1200" dirty="0">
                <a:latin typeface="Arial" panose="020B0604020202020204" pitchFamily="34" charset="0"/>
                <a:cs typeface="Arial" panose="020B0604020202020204" pitchFamily="34" charset="0"/>
              </a:rPr>
              <a:t>Биологическая доступность лекарственных препаратов и методы ее определения. Лекция для студентов специальности «Клиническая фармация»: Учеб. </a:t>
            </a:r>
            <a:r>
              <a:rPr lang="ru-RU" altLang="uk-UA" sz="1200" dirty="0" err="1">
                <a:latin typeface="Arial" panose="020B0604020202020204" pitchFamily="34" charset="0"/>
                <a:cs typeface="Arial" panose="020B0604020202020204" pitchFamily="34" charset="0"/>
              </a:rPr>
              <a:t>пособ</a:t>
            </a:r>
            <a:r>
              <a:rPr lang="ru-RU" altLang="uk-UA" sz="1200" dirty="0">
                <a:latin typeface="Arial" panose="020B0604020202020204" pitchFamily="34" charset="0"/>
                <a:cs typeface="Arial" panose="020B0604020202020204" pitchFamily="34" charset="0"/>
              </a:rPr>
              <a:t>. для </a:t>
            </a:r>
            <a:r>
              <a:rPr lang="ru-RU" altLang="uk-UA" sz="1200" dirty="0" err="1">
                <a:latin typeface="Arial" panose="020B0604020202020204" pitchFamily="34" charset="0"/>
                <a:cs typeface="Arial" panose="020B0604020202020204" pitchFamily="34" charset="0"/>
              </a:rPr>
              <a:t>внеаудит</a:t>
            </a:r>
            <a:r>
              <a:rPr lang="ru-RU" altLang="uk-UA" sz="1200" dirty="0">
                <a:latin typeface="Arial" panose="020B0604020202020204" pitchFamily="34" charset="0"/>
                <a:cs typeface="Arial" panose="020B0604020202020204" pitchFamily="34" charset="0"/>
              </a:rPr>
              <a:t>. работы студ. / Тихонов А.И., Ярных Т.Г., </a:t>
            </a:r>
            <a:r>
              <a:rPr lang="ru-RU" altLang="uk-UA" sz="1200" dirty="0" err="1">
                <a:latin typeface="Arial" panose="020B0604020202020204" pitchFamily="34" charset="0"/>
                <a:cs typeface="Arial" panose="020B0604020202020204" pitchFamily="34" charset="0"/>
              </a:rPr>
              <a:t>Чушенко</a:t>
            </a:r>
            <a:r>
              <a:rPr lang="ru-RU" altLang="uk-UA" sz="1200" dirty="0">
                <a:latin typeface="Arial" panose="020B0604020202020204" pitchFamily="34" charset="0"/>
                <a:cs typeface="Arial" panose="020B0604020202020204" pitchFamily="34" charset="0"/>
              </a:rPr>
              <a:t> В.Н., Азаренко Ю.Н. – Х.: Изд-во НФАУ, 2008. – 32 с.</a:t>
            </a:r>
          </a:p>
          <a:p>
            <a:pPr marL="269875" indent="-269875">
              <a:lnSpc>
                <a:spcPct val="80000"/>
              </a:lnSpc>
              <a:buFont typeface="Wingdings" panose="05000000000000000000" pitchFamily="2" charset="2"/>
              <a:buAutoNum type="arabicPeriod"/>
            </a:pPr>
            <a:r>
              <a:rPr lang="ru-RU" altLang="uk-UA" sz="1200" dirty="0">
                <a:latin typeface="Arial" panose="020B0604020202020204" pitchFamily="34" charset="0"/>
                <a:cs typeface="Arial" panose="020B0604020202020204" pitchFamily="34" charset="0"/>
              </a:rPr>
              <a:t>Биоэквивалентность. Ее роль в оценке качества лекарственных средств. Бренды. </a:t>
            </a:r>
            <a:r>
              <a:rPr lang="ru-RU" altLang="uk-UA" sz="1200" dirty="0" err="1">
                <a:latin typeface="Arial" panose="020B0604020202020204" pitchFamily="34" charset="0"/>
                <a:cs typeface="Arial" panose="020B0604020202020204" pitchFamily="34" charset="0"/>
              </a:rPr>
              <a:t>Генерики</a:t>
            </a:r>
            <a:r>
              <a:rPr lang="ru-RU" altLang="uk-UA" sz="1200" dirty="0">
                <a:latin typeface="Arial" panose="020B0604020202020204" pitchFamily="34" charset="0"/>
                <a:cs typeface="Arial" panose="020B0604020202020204" pitchFamily="34" charset="0"/>
              </a:rPr>
              <a:t>. Лекция для студентов специальности «Клиническая фармация»: Учеб. </a:t>
            </a:r>
            <a:r>
              <a:rPr lang="ru-RU" altLang="uk-UA" sz="1200" dirty="0" err="1">
                <a:latin typeface="Arial" panose="020B0604020202020204" pitchFamily="34" charset="0"/>
                <a:cs typeface="Arial" panose="020B0604020202020204" pitchFamily="34" charset="0"/>
              </a:rPr>
              <a:t>пособ</a:t>
            </a:r>
            <a:r>
              <a:rPr lang="ru-RU" altLang="uk-UA" sz="1200" dirty="0">
                <a:latin typeface="Arial" panose="020B0604020202020204" pitchFamily="34" charset="0"/>
                <a:cs typeface="Arial" panose="020B0604020202020204" pitchFamily="34" charset="0"/>
              </a:rPr>
              <a:t>. для </a:t>
            </a:r>
            <a:r>
              <a:rPr lang="ru-RU" altLang="uk-UA" sz="1200" dirty="0" err="1">
                <a:latin typeface="Arial" panose="020B0604020202020204" pitchFamily="34" charset="0"/>
                <a:cs typeface="Arial" panose="020B0604020202020204" pitchFamily="34" charset="0"/>
              </a:rPr>
              <a:t>внеаудит</a:t>
            </a:r>
            <a:r>
              <a:rPr lang="ru-RU" altLang="uk-UA" sz="1200" dirty="0">
                <a:latin typeface="Arial" panose="020B0604020202020204" pitchFamily="34" charset="0"/>
                <a:cs typeface="Arial" panose="020B0604020202020204" pitchFamily="34" charset="0"/>
              </a:rPr>
              <a:t>. работы студ. / Тихонов А.И., Ярных Т.Г., </a:t>
            </a:r>
            <a:r>
              <a:rPr lang="ru-RU" altLang="uk-UA" sz="1200" dirty="0" err="1">
                <a:latin typeface="Arial" panose="020B0604020202020204" pitchFamily="34" charset="0"/>
                <a:cs typeface="Arial" panose="020B0604020202020204" pitchFamily="34" charset="0"/>
              </a:rPr>
              <a:t>Чушенко</a:t>
            </a:r>
            <a:r>
              <a:rPr lang="ru-RU" altLang="uk-UA" sz="1200" dirty="0">
                <a:latin typeface="Arial" panose="020B0604020202020204" pitchFamily="34" charset="0"/>
                <a:cs typeface="Arial" panose="020B0604020202020204" pitchFamily="34" charset="0"/>
              </a:rPr>
              <a:t> В.Н., Азаренко Ю.Н. – Х.: Изд-во НФАУ, 2008. – 36 с.</a:t>
            </a:r>
          </a:p>
          <a:p>
            <a:pPr marL="269875" indent="-269875">
              <a:lnSpc>
                <a:spcPct val="80000"/>
              </a:lnSpc>
              <a:buFont typeface="Wingdings" panose="05000000000000000000" pitchFamily="2" charset="2"/>
              <a:buAutoNum type="arabicPeriod"/>
            </a:pPr>
            <a:r>
              <a:rPr lang="ru-RU" altLang="uk-UA" sz="1200" dirty="0">
                <a:latin typeface="Arial" panose="020B0604020202020204" pitchFamily="34" charset="0"/>
                <a:cs typeface="Arial" panose="020B0604020202020204" pitchFamily="34" charset="0"/>
              </a:rPr>
              <a:t>Роль </a:t>
            </a:r>
            <a:r>
              <a:rPr lang="ru-RU" altLang="uk-UA" sz="1200" dirty="0" err="1">
                <a:latin typeface="Arial" panose="020B0604020202020204" pitchFamily="34" charset="0"/>
                <a:cs typeface="Arial" panose="020B0604020202020204" pitchFamily="34" charset="0"/>
              </a:rPr>
              <a:t>биофармации</a:t>
            </a:r>
            <a:r>
              <a:rPr lang="ru-RU" altLang="uk-UA" sz="1200" dirty="0">
                <a:latin typeface="Arial" panose="020B0604020202020204" pitchFamily="34" charset="0"/>
                <a:cs typeface="Arial" panose="020B0604020202020204" pitchFamily="34" charset="0"/>
              </a:rPr>
              <a:t> в разработке лекарственных препаратов. Современные требования к оценке качества лекарственных препаратов. Лекция для студентов специальности «Клиническая фармация»: Учеб. </a:t>
            </a:r>
            <a:r>
              <a:rPr lang="ru-RU" altLang="uk-UA" sz="1200" dirty="0" err="1">
                <a:latin typeface="Arial" panose="020B0604020202020204" pitchFamily="34" charset="0"/>
                <a:cs typeface="Arial" panose="020B0604020202020204" pitchFamily="34" charset="0"/>
              </a:rPr>
              <a:t>пособ</a:t>
            </a:r>
            <a:r>
              <a:rPr lang="ru-RU" altLang="uk-UA" sz="1200" dirty="0">
                <a:latin typeface="Arial" panose="020B0604020202020204" pitchFamily="34" charset="0"/>
                <a:cs typeface="Arial" panose="020B0604020202020204" pitchFamily="34" charset="0"/>
              </a:rPr>
              <a:t>. для </a:t>
            </a:r>
            <a:r>
              <a:rPr lang="ru-RU" altLang="uk-UA" sz="1200" dirty="0" err="1">
                <a:latin typeface="Arial" panose="020B0604020202020204" pitchFamily="34" charset="0"/>
                <a:cs typeface="Arial" panose="020B0604020202020204" pitchFamily="34" charset="0"/>
              </a:rPr>
              <a:t>внеаудит</a:t>
            </a:r>
            <a:r>
              <a:rPr lang="ru-RU" altLang="uk-UA" sz="1200" dirty="0">
                <a:latin typeface="Arial" panose="020B0604020202020204" pitchFamily="34" charset="0"/>
                <a:cs typeface="Arial" panose="020B0604020202020204" pitchFamily="34" charset="0"/>
              </a:rPr>
              <a:t>. работы студ. / Тихонов А.И., Ярных Т.Г., </a:t>
            </a:r>
            <a:r>
              <a:rPr lang="ru-RU" altLang="uk-UA" sz="1200" dirty="0" err="1">
                <a:latin typeface="Arial" panose="020B0604020202020204" pitchFamily="34" charset="0"/>
                <a:cs typeface="Arial" panose="020B0604020202020204" pitchFamily="34" charset="0"/>
              </a:rPr>
              <a:t>Чушенко</a:t>
            </a:r>
            <a:r>
              <a:rPr lang="ru-RU" altLang="uk-UA" sz="1200" dirty="0">
                <a:latin typeface="Arial" panose="020B0604020202020204" pitchFamily="34" charset="0"/>
                <a:cs typeface="Arial" panose="020B0604020202020204" pitchFamily="34" charset="0"/>
              </a:rPr>
              <a:t> В.Н., Азаренко Ю.Н. – Х.: Изд-во НФАУ, 2008. – 40 с.</a:t>
            </a:r>
          </a:p>
          <a:p>
            <a:pPr marL="269875" indent="-269875">
              <a:lnSpc>
                <a:spcPct val="80000"/>
              </a:lnSpc>
              <a:buFont typeface="Wingdings" panose="05000000000000000000" pitchFamily="2" charset="2"/>
              <a:buAutoNum type="arabicPeriod"/>
            </a:pPr>
            <a:r>
              <a:rPr lang="uk-UA" altLang="uk-UA" sz="1200" dirty="0" err="1">
                <a:latin typeface="Arial" panose="020B0604020202020204" pitchFamily="34" charset="0"/>
                <a:cs typeface="Arial" panose="020B0604020202020204" pitchFamily="34" charset="0"/>
              </a:rPr>
              <a:t>Перцев</a:t>
            </a:r>
            <a:r>
              <a:rPr lang="uk-UA" altLang="uk-UA" sz="1200" dirty="0">
                <a:latin typeface="Arial" panose="020B0604020202020204" pitchFamily="34" charset="0"/>
                <a:cs typeface="Arial" panose="020B0604020202020204" pitchFamily="34" charset="0"/>
              </a:rPr>
              <a:t> І.М., </a:t>
            </a:r>
            <a:r>
              <a:rPr lang="uk-UA" altLang="uk-UA" sz="1200" dirty="0" err="1">
                <a:latin typeface="Arial" panose="020B0604020202020204" pitchFamily="34" charset="0"/>
                <a:cs typeface="Arial" panose="020B0604020202020204" pitchFamily="34" charset="0"/>
              </a:rPr>
              <a:t>Пімінов</a:t>
            </a:r>
            <a:r>
              <a:rPr lang="uk-UA" altLang="uk-UA" sz="1200" dirty="0">
                <a:latin typeface="Arial" panose="020B0604020202020204" pitchFamily="34" charset="0"/>
                <a:cs typeface="Arial" panose="020B0604020202020204" pitchFamily="34" charset="0"/>
              </a:rPr>
              <a:t> О.Х., Слободянюк М.М. та ін. Фармацевтичні та медико-біологічні аспекти ліків. Навчальний посібник / За ред. І.М. Перцева / Видання друге, перероблене та доповнене. – Вінниця: НОВА КНИГА, 2007. – 728 с.</a:t>
            </a:r>
            <a:endParaRPr lang="ru-RU" altLang="uk-UA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9875" indent="-269875">
              <a:lnSpc>
                <a:spcPct val="80000"/>
              </a:lnSpc>
              <a:buFont typeface="Wingdings" panose="05000000000000000000" pitchFamily="2" charset="2"/>
              <a:buAutoNum type="arabicPeriod"/>
            </a:pPr>
            <a:r>
              <a:rPr lang="uk-UA" altLang="uk-UA" sz="1200" dirty="0" err="1">
                <a:latin typeface="Arial" panose="020B0604020202020204" pitchFamily="34" charset="0"/>
                <a:cs typeface="Arial" panose="020B0604020202020204" pitchFamily="34" charset="0"/>
              </a:rPr>
              <a:t>Перцев</a:t>
            </a:r>
            <a:r>
              <a:rPr lang="uk-UA" altLang="uk-UA" sz="1200" dirty="0">
                <a:latin typeface="Arial" panose="020B0604020202020204" pitchFamily="34" charset="0"/>
                <a:cs typeface="Arial" panose="020B0604020202020204" pitchFamily="34" charset="0"/>
              </a:rPr>
              <a:t> І.М., </a:t>
            </a:r>
            <a:r>
              <a:rPr lang="uk-UA" altLang="uk-UA" sz="1200" dirty="0" err="1">
                <a:latin typeface="Arial" panose="020B0604020202020204" pitchFamily="34" charset="0"/>
                <a:cs typeface="Arial" panose="020B0604020202020204" pitchFamily="34" charset="0"/>
              </a:rPr>
              <a:t>Пімінов</a:t>
            </a:r>
            <a:r>
              <a:rPr lang="uk-UA" altLang="uk-UA" sz="1200" dirty="0">
                <a:latin typeface="Arial" panose="020B0604020202020204" pitchFamily="34" charset="0"/>
                <a:cs typeface="Arial" panose="020B0604020202020204" pitchFamily="34" charset="0"/>
              </a:rPr>
              <a:t> О.Х., Слободянюк М.М. та ін. Фармацевтичні та медико-біологічні аспекти ліків. Навчальний посібник / За ред. І.М. Перцева / Видання друге, перероблене та доповнене. – Вінниця: НОВА КНИГА, 2007. – 728 с.</a:t>
            </a:r>
          </a:p>
          <a:p>
            <a:pPr marL="269875" indent="-269875">
              <a:lnSpc>
                <a:spcPct val="80000"/>
              </a:lnSpc>
              <a:buFont typeface="Wingdings" panose="05000000000000000000" pitchFamily="2" charset="2"/>
              <a:buAutoNum type="arabicPeriod"/>
            </a:pPr>
            <a:r>
              <a:rPr lang="ru-RU" altLang="uk-UA" sz="1200" dirty="0" err="1">
                <a:latin typeface="Arial" panose="020B0604020202020204" pitchFamily="34" charset="0"/>
                <a:cs typeface="Arial" panose="020B0604020202020204" pitchFamily="34" charset="0"/>
              </a:rPr>
              <a:t>Тенцова</a:t>
            </a:r>
            <a:r>
              <a:rPr lang="ru-RU" altLang="uk-UA" sz="1200" dirty="0">
                <a:latin typeface="Arial" panose="020B0604020202020204" pitchFamily="34" charset="0"/>
                <a:cs typeface="Arial" panose="020B0604020202020204" pitchFamily="34" charset="0"/>
              </a:rPr>
              <a:t> А.И., </a:t>
            </a:r>
            <a:r>
              <a:rPr lang="ru-RU" altLang="uk-UA" sz="1200" dirty="0" err="1">
                <a:latin typeface="Arial" panose="020B0604020202020204" pitchFamily="34" charset="0"/>
                <a:cs typeface="Arial" panose="020B0604020202020204" pitchFamily="34" charset="0"/>
              </a:rPr>
              <a:t>Ажгихин</a:t>
            </a:r>
            <a:r>
              <a:rPr lang="ru-RU" altLang="uk-UA" sz="1200" dirty="0">
                <a:latin typeface="Arial" panose="020B0604020202020204" pitchFamily="34" charset="0"/>
                <a:cs typeface="Arial" panose="020B0604020202020204" pitchFamily="34" charset="0"/>
              </a:rPr>
              <a:t> И.С. Лекарственная форма и терапевтическая эффективность лекарств (Введение в </a:t>
            </a:r>
            <a:r>
              <a:rPr lang="ru-RU" altLang="uk-UA" sz="1200" dirty="0" err="1">
                <a:latin typeface="Arial" panose="020B0604020202020204" pitchFamily="34" charset="0"/>
                <a:cs typeface="Arial" panose="020B0604020202020204" pitchFamily="34" charset="0"/>
              </a:rPr>
              <a:t>биофармацию</a:t>
            </a:r>
            <a:r>
              <a:rPr lang="ru-RU" altLang="uk-UA" sz="1200" dirty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  <a:r>
              <a:rPr lang="uk-UA" altLang="uk-UA" sz="1200" dirty="0">
                <a:latin typeface="Arial" panose="020B0604020202020204" pitchFamily="34" charset="0"/>
                <a:cs typeface="Arial" panose="020B0604020202020204" pitchFamily="34" charset="0"/>
              </a:rPr>
              <a:t>– М.: Медицина, 1974. – 334 с.</a:t>
            </a:r>
          </a:p>
          <a:p>
            <a:pPr marL="269875" indent="-269875">
              <a:lnSpc>
                <a:spcPct val="80000"/>
              </a:lnSpc>
              <a:buFont typeface="Wingdings" panose="05000000000000000000" pitchFamily="2" charset="2"/>
              <a:buAutoNum type="arabicPeriod"/>
            </a:pPr>
            <a:r>
              <a:rPr lang="uk-UA" altLang="uk-UA" sz="1200" dirty="0" err="1">
                <a:latin typeface="Arial" panose="020B0604020202020204" pitchFamily="34" charset="0"/>
                <a:cs typeface="Arial" panose="020B0604020202020204" pitchFamily="34" charset="0"/>
              </a:rPr>
              <a:t>Половко</a:t>
            </a:r>
            <a:r>
              <a:rPr lang="uk-UA" altLang="uk-UA" sz="1200" dirty="0">
                <a:latin typeface="Arial" panose="020B0604020202020204" pitchFamily="34" charset="0"/>
                <a:cs typeface="Arial" panose="020B0604020202020204" pitchFamily="34" charset="0"/>
              </a:rPr>
              <a:t> Н.П., Вишневська Л.І., Шпичак О.С. Оцінка біофармацевтичних факторів при розробці та виробництві нових лікарських засобів // Сучасні досягнення фармацевтичної технології і біотехнології : збірник наукових праць, випуск 2. – X.: Вид-во НФаУ, 2017. – С. 155-160.</a:t>
            </a:r>
            <a:endParaRPr lang="ru-RU" altLang="uk-UA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8101013" y="260350"/>
            <a:ext cx="1042987" cy="108108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fld id="{5CDD7EB9-C3CC-4B65-ABCC-A057A0B8A660}" type="slidenum">
              <a:rPr lang="ru-RU">
                <a:solidFill>
                  <a:schemeClr val="tx1"/>
                </a:solidFill>
              </a:rPr>
              <a:pPr algn="ctr" eaLnBrk="1" hangingPunct="1">
                <a:defRPr/>
              </a:pPr>
              <a:t>16</a:t>
            </a:fld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962366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260648"/>
            <a:ext cx="6624736" cy="1944216"/>
          </a:xfrm>
        </p:spPr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uk-UA" sz="6000" i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Благодарю за внимание!</a:t>
            </a:r>
            <a:endParaRPr lang="ru-RU" sz="6000" i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362734"/>
      </p:ext>
    </p:extLst>
  </p:cSld>
  <p:clrMapOvr>
    <a:masterClrMapping/>
  </p:clrMapOvr>
  <p:transition spd="slow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План лекции</a:t>
            </a:r>
            <a:endParaRPr lang="ru-RU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0" y="1340768"/>
            <a:ext cx="9143999" cy="2016224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uk-UA" dirty="0">
                <a:latin typeface="Arial" pitchFamily="34" charset="0"/>
                <a:cs typeface="Arial" pitchFamily="34" charset="0"/>
              </a:rPr>
              <a:t>Биологическая неэквивалентность лекарственных препаратов.</a:t>
            </a:r>
          </a:p>
          <a:p>
            <a:pPr marL="514350" indent="-514350">
              <a:buFont typeface="+mj-lt"/>
              <a:buAutoNum type="arabicPeriod"/>
            </a:pPr>
            <a:r>
              <a:rPr lang="uk-UA" dirty="0">
                <a:latin typeface="Arial" pitchFamily="34" charset="0"/>
                <a:cs typeface="Arial" pitchFamily="34" charset="0"/>
              </a:rPr>
              <a:t>Причины возникновения </a:t>
            </a:r>
            <a:r>
              <a:rPr lang="uk-UA" dirty="0" err="1">
                <a:latin typeface="Arial" pitchFamily="34" charset="0"/>
                <a:cs typeface="Arial" pitchFamily="34" charset="0"/>
              </a:rPr>
              <a:t>биологической</a:t>
            </a:r>
            <a:r>
              <a:rPr lang="uk-UA" dirty="0">
                <a:latin typeface="Arial" pitchFamily="34" charset="0"/>
                <a:cs typeface="Arial" pitchFamily="34" charset="0"/>
              </a:rPr>
              <a:t> </a:t>
            </a:r>
            <a:r>
              <a:rPr lang="uk-UA" dirty="0" err="1">
                <a:latin typeface="Arial" pitchFamily="34" charset="0"/>
                <a:cs typeface="Arial" pitchFamily="34" charset="0"/>
              </a:rPr>
              <a:t>неэквивалентности</a:t>
            </a:r>
            <a:r>
              <a:rPr lang="uk-UA" dirty="0">
                <a:latin typeface="Arial" pitchFamily="34" charset="0"/>
                <a:cs typeface="Arial" pitchFamily="34" charset="0"/>
              </a:rPr>
              <a:t> ЛП. 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uk-UA" dirty="0" err="1">
                <a:latin typeface="Arial" pitchFamily="34" charset="0"/>
                <a:cs typeface="Arial" pitchFamily="34" charset="0"/>
              </a:rPr>
              <a:t>Биологические</a:t>
            </a:r>
            <a:r>
              <a:rPr lang="uk-UA" dirty="0">
                <a:latin typeface="Arial" pitchFamily="34" charset="0"/>
                <a:cs typeface="Arial" pitchFamily="34" charset="0"/>
              </a:rPr>
              <a:t> и экзогенные факторы.</a:t>
            </a:r>
          </a:p>
        </p:txBody>
      </p:sp>
      <p:sp>
        <p:nvSpPr>
          <p:cNvPr id="5" name="Овал 4"/>
          <p:cNvSpPr/>
          <p:nvPr/>
        </p:nvSpPr>
        <p:spPr>
          <a:xfrm>
            <a:off x="8100392" y="260648"/>
            <a:ext cx="1043608" cy="108012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>
                <a:solidFill>
                  <a:schemeClr val="tx1"/>
                </a:solidFill>
              </a:rPr>
              <a:t>2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9218" name="Picture 2" descr="http://www.ugra-tv.ru/upload/iblock/125/125bb22b25b30616441a9b0502f816d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133056"/>
            <a:ext cx="5472608" cy="2366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266805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8460432" cy="1080119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1. </a:t>
            </a:r>
            <a:r>
              <a:rPr lang="uk-UA" sz="2800" dirty="0">
                <a:latin typeface="Arial" pitchFamily="34" charset="0"/>
                <a:cs typeface="Arial" pitchFamily="34" charset="0"/>
              </a:rPr>
              <a:t>Биологическая неэквивалентность лекарственных препаратов.</a:t>
            </a:r>
          </a:p>
        </p:txBody>
      </p:sp>
      <p:sp>
        <p:nvSpPr>
          <p:cNvPr id="7" name="Овал 6"/>
          <p:cNvSpPr/>
          <p:nvPr/>
        </p:nvSpPr>
        <p:spPr>
          <a:xfrm>
            <a:off x="8100392" y="260648"/>
            <a:ext cx="1043608" cy="108012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>
                <a:solidFill>
                  <a:schemeClr val="tx1"/>
                </a:solidFill>
              </a:rPr>
              <a:t>3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375882"/>
            <a:ext cx="885698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err="1">
                <a:latin typeface="Arial" pitchFamily="34" charset="0"/>
                <a:cs typeface="Arial" pitchFamily="34" charset="0"/>
              </a:rPr>
              <a:t>Биоэквивалентность</a:t>
            </a:r>
            <a:r>
              <a:rPr lang="uk-UA" dirty="0">
                <a:latin typeface="Arial" pitchFamily="34" charset="0"/>
                <a:cs typeface="Arial" pitchFamily="34" charset="0"/>
              </a:rPr>
              <a:t> - сравнительная </a:t>
            </a:r>
            <a:r>
              <a:rPr lang="uk-UA" dirty="0" err="1">
                <a:latin typeface="Arial" pitchFamily="34" charset="0"/>
                <a:cs typeface="Arial" pitchFamily="34" charset="0"/>
              </a:rPr>
              <a:t>оценка</a:t>
            </a:r>
            <a:r>
              <a:rPr lang="uk-UA" dirty="0">
                <a:latin typeface="Arial" pitchFamily="34" charset="0"/>
                <a:cs typeface="Arial" pitchFamily="34" charset="0"/>
              </a:rPr>
              <a:t> </a:t>
            </a:r>
            <a:r>
              <a:rPr lang="uk-UA" i="1" dirty="0" err="1">
                <a:latin typeface="Arial" pitchFamily="34" charset="0"/>
                <a:cs typeface="Arial" pitchFamily="34" charset="0"/>
              </a:rPr>
              <a:t>биодоступности</a:t>
            </a:r>
            <a:r>
              <a:rPr lang="uk-UA" dirty="0">
                <a:latin typeface="Arial" pitchFamily="34" charset="0"/>
                <a:cs typeface="Arial" pitchFamily="34" charset="0"/>
              </a:rPr>
              <a:t> двух препаратов. Два ЛП </a:t>
            </a:r>
            <a:r>
              <a:rPr lang="uk-UA" dirty="0" err="1">
                <a:latin typeface="Arial" pitchFamily="34" charset="0"/>
                <a:cs typeface="Arial" pitchFamily="34" charset="0"/>
              </a:rPr>
              <a:t>биоэквивалентн</a:t>
            </a:r>
            <a:r>
              <a:rPr lang="ru-RU" dirty="0">
                <a:latin typeface="Arial" pitchFamily="34" charset="0"/>
                <a:cs typeface="Arial" pitchFamily="34" charset="0"/>
              </a:rPr>
              <a:t>ы</a:t>
            </a:r>
            <a:r>
              <a:rPr lang="uk-UA" dirty="0">
                <a:latin typeface="Arial" pitchFamily="34" charset="0"/>
                <a:cs typeface="Arial" pitchFamily="34" charset="0"/>
              </a:rPr>
              <a:t>, если они </a:t>
            </a:r>
            <a:r>
              <a:rPr lang="uk-UA" dirty="0" err="1">
                <a:latin typeface="Arial" pitchFamily="34" charset="0"/>
                <a:cs typeface="Arial" pitchFamily="34" charset="0"/>
              </a:rPr>
              <a:t>фармацевтически</a:t>
            </a:r>
            <a:r>
              <a:rPr lang="uk-UA" dirty="0">
                <a:latin typeface="Arial" pitchFamily="34" charset="0"/>
                <a:cs typeface="Arial" pitchFamily="34" charset="0"/>
              </a:rPr>
              <a:t> </a:t>
            </a:r>
            <a:r>
              <a:rPr lang="uk-UA" dirty="0" err="1">
                <a:latin typeface="Arial" pitchFamily="34" charset="0"/>
                <a:cs typeface="Arial" pitchFamily="34" charset="0"/>
              </a:rPr>
              <a:t>эквивалентны</a:t>
            </a:r>
            <a:r>
              <a:rPr lang="uk-UA" dirty="0">
                <a:latin typeface="Arial" pitchFamily="34" charset="0"/>
                <a:cs typeface="Arial" pitchFamily="34" charset="0"/>
              </a:rPr>
              <a:t> (содержат то же количество того же действующего вещества (тех самых действующих веществ) в тех же лекарственных формах, которые соответствуют требованиям тех же или сравнительных стандартов) или </a:t>
            </a:r>
            <a:r>
              <a:rPr lang="uk-UA" dirty="0" err="1">
                <a:latin typeface="Arial" pitchFamily="34" charset="0"/>
                <a:cs typeface="Arial" pitchFamily="34" charset="0"/>
              </a:rPr>
              <a:t>фармацевтически</a:t>
            </a:r>
            <a:r>
              <a:rPr lang="uk-UA" dirty="0">
                <a:latin typeface="Arial" pitchFamily="34" charset="0"/>
                <a:cs typeface="Arial" pitchFamily="34" charset="0"/>
              </a:rPr>
              <a:t> </a:t>
            </a:r>
            <a:r>
              <a:rPr lang="uk-UA" dirty="0" err="1">
                <a:latin typeface="Arial" pitchFamily="34" charset="0"/>
                <a:cs typeface="Arial" pitchFamily="34" charset="0"/>
              </a:rPr>
              <a:t>альтернативны</a:t>
            </a:r>
            <a:r>
              <a:rPr lang="uk-UA" dirty="0">
                <a:latin typeface="Arial" pitchFamily="34" charset="0"/>
                <a:cs typeface="Arial" pitchFamily="34" charset="0"/>
              </a:rPr>
              <a:t> (содержат тот же активный компонент, </a:t>
            </a:r>
            <a:r>
              <a:rPr lang="uk-UA" dirty="0" err="1">
                <a:latin typeface="Arial" pitchFamily="34" charset="0"/>
                <a:cs typeface="Arial" pitchFamily="34" charset="0"/>
              </a:rPr>
              <a:t>отличающийся</a:t>
            </a:r>
            <a:r>
              <a:rPr lang="uk-UA" dirty="0">
                <a:latin typeface="Arial" pitchFamily="34" charset="0"/>
                <a:cs typeface="Arial" pitchFamily="34" charset="0"/>
              </a:rPr>
              <a:t> по его химической форме (соль, эфир и т.д.), или лекарственной формой, или силой действия) и если их биодоступности после введения в одной и той же молярной </a:t>
            </a:r>
            <a:r>
              <a:rPr lang="uk-UA" dirty="0" err="1">
                <a:latin typeface="Arial" pitchFamily="34" charset="0"/>
                <a:cs typeface="Arial" pitchFamily="34" charset="0"/>
              </a:rPr>
              <a:t>дозе</a:t>
            </a:r>
            <a:r>
              <a:rPr lang="uk-UA" dirty="0">
                <a:latin typeface="Arial" pitchFamily="34" charset="0"/>
                <a:cs typeface="Arial" pitchFamily="34" charset="0"/>
              </a:rPr>
              <a:t> подобна в такой степени, что эффекты этих препаратов относительно эффективности и безопасности будут по сути одинаковыми.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94240" y="4437112"/>
            <a:ext cx="8827527" cy="175432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dirty="0">
                <a:latin typeface="Arial" pitchFamily="34" charset="0"/>
                <a:cs typeface="Arial" pitchFamily="34" charset="0"/>
              </a:rPr>
              <a:t>Следует отметить, что изучение Б. - это клинические испытания, где субъектом исследования является человек. Поэтому к таким исследованиям относятся такие же официальные требования и </a:t>
            </a:r>
            <a:r>
              <a:rPr lang="uk-UA" dirty="0" err="1">
                <a:latin typeface="Arial" pitchFamily="34" charset="0"/>
                <a:cs typeface="Arial" pitchFamily="34" charset="0"/>
              </a:rPr>
              <a:t>положения</a:t>
            </a:r>
            <a:r>
              <a:rPr lang="uk-UA" dirty="0">
                <a:latin typeface="Arial" pitchFamily="34" charset="0"/>
                <a:cs typeface="Arial" pitchFamily="34" charset="0"/>
              </a:rPr>
              <a:t>, </a:t>
            </a:r>
            <a:r>
              <a:rPr lang="uk-UA" dirty="0" err="1">
                <a:latin typeface="Arial" pitchFamily="34" charset="0"/>
                <a:cs typeface="Arial" pitchFamily="34" charset="0"/>
              </a:rPr>
              <a:t>что</a:t>
            </a:r>
            <a:r>
              <a:rPr lang="uk-UA" dirty="0">
                <a:latin typeface="Arial" pitchFamily="34" charset="0"/>
                <a:cs typeface="Arial" pitchFamily="34" charset="0"/>
              </a:rPr>
              <a:t> и </a:t>
            </a:r>
            <a:r>
              <a:rPr lang="uk-UA" dirty="0" err="1">
                <a:latin typeface="Arial" pitchFamily="34" charset="0"/>
                <a:cs typeface="Arial" pitchFamily="34" charset="0"/>
              </a:rPr>
              <a:t>ко</a:t>
            </a:r>
            <a:r>
              <a:rPr lang="uk-UA" dirty="0">
                <a:latin typeface="Arial" pitchFamily="34" charset="0"/>
                <a:cs typeface="Arial" pitchFamily="34" charset="0"/>
              </a:rPr>
              <a:t> </a:t>
            </a:r>
            <a:r>
              <a:rPr lang="uk-UA" dirty="0" err="1">
                <a:latin typeface="Arial" pitchFamily="34" charset="0"/>
                <a:cs typeface="Arial" pitchFamily="34" charset="0"/>
              </a:rPr>
              <a:t>всем</a:t>
            </a:r>
            <a:r>
              <a:rPr lang="uk-UA" dirty="0">
                <a:latin typeface="Arial" pitchFamily="34" charset="0"/>
                <a:cs typeface="Arial" pitchFamily="34" charset="0"/>
              </a:rPr>
              <a:t> другим </a:t>
            </a:r>
            <a:r>
              <a:rPr lang="uk-UA" dirty="0" err="1">
                <a:latin typeface="Arial" pitchFamily="34" charset="0"/>
                <a:cs typeface="Arial" pitchFamily="34" charset="0"/>
              </a:rPr>
              <a:t>клиническим</a:t>
            </a:r>
            <a:r>
              <a:rPr lang="uk-UA" dirty="0">
                <a:latin typeface="Arial" pitchFamily="34" charset="0"/>
                <a:cs typeface="Arial" pitchFamily="34" charset="0"/>
              </a:rPr>
              <a:t> </a:t>
            </a:r>
            <a:r>
              <a:rPr lang="uk-UA" dirty="0" err="1">
                <a:latin typeface="Arial" pitchFamily="34" charset="0"/>
                <a:cs typeface="Arial" pitchFamily="34" charset="0"/>
              </a:rPr>
              <a:t>испытаниям</a:t>
            </a:r>
            <a:r>
              <a:rPr lang="uk-UA" dirty="0">
                <a:latin typeface="Arial" pitchFamily="34" charset="0"/>
                <a:cs typeface="Arial" pitchFamily="34" charset="0"/>
              </a:rPr>
              <a:t>. Они должны проводиться в соответствии с принципами </a:t>
            </a:r>
            <a:r>
              <a:rPr lang="en-GB" dirty="0">
                <a:latin typeface="Arial" pitchFamily="34" charset="0"/>
                <a:cs typeface="Arial" pitchFamily="34" charset="0"/>
              </a:rPr>
              <a:t>GCP </a:t>
            </a:r>
            <a:r>
              <a:rPr lang="uk-UA" dirty="0">
                <a:latin typeface="Arial" pitchFamily="34" charset="0"/>
                <a:cs typeface="Arial" pitchFamily="34" charset="0"/>
              </a:rPr>
              <a:t>с целью обеспечения качества представленных данных и защиты прав, </a:t>
            </a:r>
            <a:r>
              <a:rPr lang="uk-UA" dirty="0" err="1">
                <a:latin typeface="Arial" pitchFamily="34" charset="0"/>
                <a:cs typeface="Arial" pitchFamily="34" charset="0"/>
              </a:rPr>
              <a:t>здоровья</a:t>
            </a:r>
            <a:r>
              <a:rPr lang="uk-UA" dirty="0">
                <a:latin typeface="Arial" pitchFamily="34" charset="0"/>
                <a:cs typeface="Arial" pitchFamily="34" charset="0"/>
              </a:rPr>
              <a:t> и </a:t>
            </a:r>
            <a:r>
              <a:rPr lang="uk-UA" dirty="0" err="1">
                <a:latin typeface="Arial" pitchFamily="34" charset="0"/>
                <a:cs typeface="Arial" pitchFamily="34" charset="0"/>
              </a:rPr>
              <a:t>благополучия</a:t>
            </a:r>
            <a:r>
              <a:rPr lang="uk-UA" dirty="0">
                <a:latin typeface="Arial" pitchFamily="34" charset="0"/>
                <a:cs typeface="Arial" pitchFamily="34" charset="0"/>
              </a:rPr>
              <a:t> человека. </a:t>
            </a:r>
          </a:p>
        </p:txBody>
      </p:sp>
    </p:spTree>
    <p:extLst>
      <p:ext uri="{BB962C8B-B14F-4D97-AF65-F5344CB8AC3E}">
        <p14:creationId xmlns:p14="http://schemas.microsoft.com/office/powerpoint/2010/main" val="1995828277"/>
      </p:ext>
    </p:extLst>
  </p:cSld>
  <p:clrMapOvr>
    <a:masterClrMapping/>
  </p:clrMapOvr>
  <p:transition spd="slow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8460432" cy="1080119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1. </a:t>
            </a:r>
            <a:r>
              <a:rPr lang="uk-UA" sz="2800" dirty="0">
                <a:latin typeface="Arial" pitchFamily="34" charset="0"/>
                <a:cs typeface="Arial" pitchFamily="34" charset="0"/>
              </a:rPr>
              <a:t>Биологическая неэквивалентность лекарственных препаратов.</a:t>
            </a:r>
          </a:p>
        </p:txBody>
      </p:sp>
      <p:sp>
        <p:nvSpPr>
          <p:cNvPr id="7" name="Овал 6"/>
          <p:cNvSpPr/>
          <p:nvPr/>
        </p:nvSpPr>
        <p:spPr>
          <a:xfrm>
            <a:off x="8100392" y="260648"/>
            <a:ext cx="1043608" cy="108012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>
                <a:solidFill>
                  <a:schemeClr val="tx1"/>
                </a:solidFill>
              </a:rPr>
              <a:t>4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318614"/>
            <a:ext cx="9144000" cy="34163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dirty="0">
                <a:latin typeface="Arial" pitchFamily="34" charset="0"/>
                <a:cs typeface="Arial" pitchFamily="34" charset="0"/>
              </a:rPr>
              <a:t>Противоположное значение имеет понятие </a:t>
            </a:r>
            <a:r>
              <a:rPr lang="uk-UA" b="1" i="1" dirty="0">
                <a:latin typeface="Arial" pitchFamily="34" charset="0"/>
                <a:cs typeface="Arial" pitchFamily="34" charset="0"/>
              </a:rPr>
              <a:t>биологической неэквивалентности </a:t>
            </a:r>
            <a:r>
              <a:rPr lang="uk-UA" dirty="0">
                <a:latin typeface="Arial" pitchFamily="34" charset="0"/>
                <a:cs typeface="Arial" pitchFamily="34" charset="0"/>
              </a:rPr>
              <a:t>ЛП, широко </a:t>
            </a:r>
            <a:r>
              <a:rPr lang="uk-UA" dirty="0" err="1">
                <a:latin typeface="Arial" pitchFamily="34" charset="0"/>
                <a:cs typeface="Arial" pitchFamily="34" charset="0"/>
              </a:rPr>
              <a:t>используемое</a:t>
            </a:r>
            <a:r>
              <a:rPr lang="uk-UA" dirty="0">
                <a:latin typeface="Arial" pitchFamily="34" charset="0"/>
                <a:cs typeface="Arial" pitchFamily="34" charset="0"/>
              </a:rPr>
              <a:t> на практике и </a:t>
            </a:r>
            <a:r>
              <a:rPr lang="uk-UA" dirty="0" err="1">
                <a:latin typeface="Arial" pitchFamily="34" charset="0"/>
                <a:cs typeface="Arial" pitchFamily="34" charset="0"/>
              </a:rPr>
              <a:t>которое</a:t>
            </a:r>
            <a:r>
              <a:rPr lang="uk-UA" dirty="0">
                <a:latin typeface="Arial" pitchFamily="34" charset="0"/>
                <a:cs typeface="Arial" pitchFamily="34" charset="0"/>
              </a:rPr>
              <a:t> </a:t>
            </a:r>
            <a:r>
              <a:rPr lang="uk-UA" dirty="0" err="1">
                <a:latin typeface="Arial" pitchFamily="34" charset="0"/>
                <a:cs typeface="Arial" pitchFamily="34" charset="0"/>
              </a:rPr>
              <a:t>обозначается</a:t>
            </a:r>
            <a:r>
              <a:rPr lang="uk-UA" dirty="0">
                <a:latin typeface="Arial" pitchFamily="34" charset="0"/>
                <a:cs typeface="Arial" pitchFamily="34" charset="0"/>
              </a:rPr>
              <a:t> </a:t>
            </a:r>
            <a:r>
              <a:rPr lang="uk-UA" dirty="0" err="1">
                <a:latin typeface="Arial" pitchFamily="34" charset="0"/>
                <a:cs typeface="Arial" pitchFamily="34" charset="0"/>
              </a:rPr>
              <a:t>как</a:t>
            </a:r>
            <a:r>
              <a:rPr lang="uk-UA" dirty="0">
                <a:latin typeface="Arial" pitchFamily="34" charset="0"/>
                <a:cs typeface="Arial" pitchFamily="34" charset="0"/>
              </a:rPr>
              <a:t> </a:t>
            </a:r>
            <a:r>
              <a:rPr lang="uk-UA" u="sng" dirty="0">
                <a:latin typeface="Arial" pitchFamily="34" charset="0"/>
                <a:cs typeface="Arial" pitchFamily="34" charset="0"/>
              </a:rPr>
              <a:t>несоответствие различных доз </a:t>
            </a:r>
            <a:r>
              <a:rPr lang="uk-UA" u="sng" dirty="0" err="1">
                <a:latin typeface="Arial" pitchFamily="34" charset="0"/>
                <a:cs typeface="Arial" pitchFamily="34" charset="0"/>
              </a:rPr>
              <a:t>тех</a:t>
            </a:r>
            <a:r>
              <a:rPr lang="uk-UA" u="sng" dirty="0">
                <a:latin typeface="Arial" pitchFamily="34" charset="0"/>
                <a:cs typeface="Arial" pitchFamily="34" charset="0"/>
              </a:rPr>
              <a:t> </a:t>
            </a:r>
            <a:r>
              <a:rPr lang="uk-UA" u="sng" dirty="0" err="1">
                <a:latin typeface="Arial" pitchFamily="34" charset="0"/>
                <a:cs typeface="Arial" pitchFamily="34" charset="0"/>
              </a:rPr>
              <a:t>самых</a:t>
            </a:r>
            <a:r>
              <a:rPr lang="uk-UA" u="sng" dirty="0">
                <a:latin typeface="Arial" pitchFamily="34" charset="0"/>
                <a:cs typeface="Arial" pitchFamily="34" charset="0"/>
              </a:rPr>
              <a:t> препаратов, выпускаемых в одинаковых лекарственных формах различными производителями.</a:t>
            </a:r>
            <a:r>
              <a:rPr lang="uk-UA" dirty="0">
                <a:latin typeface="Arial" pitchFamily="34" charset="0"/>
                <a:cs typeface="Arial" pitchFamily="34" charset="0"/>
              </a:rPr>
              <a:t> Это понятие распространилось в 70-е годы </a:t>
            </a:r>
            <a:r>
              <a:rPr lang="en-GB" dirty="0">
                <a:latin typeface="Arial" pitchFamily="34" charset="0"/>
                <a:cs typeface="Arial" pitchFamily="34" charset="0"/>
              </a:rPr>
              <a:t>XX </a:t>
            </a:r>
            <a:r>
              <a:rPr lang="uk-UA" dirty="0">
                <a:latin typeface="Arial" pitchFamily="34" charset="0"/>
                <a:cs typeface="Arial" pitchFamily="34" charset="0"/>
              </a:rPr>
              <a:t>ст. в связи с клиническим подтверждением существенного расхождения терапевтического эффекта и содержания в биологических жидкостях некоторых препаратов (</a:t>
            </a:r>
            <a:r>
              <a:rPr lang="uk-UA" dirty="0" err="1">
                <a:latin typeface="Arial" pitchFamily="34" charset="0"/>
                <a:cs typeface="Arial" pitchFamily="34" charset="0"/>
              </a:rPr>
              <a:t>дигоксина</a:t>
            </a:r>
            <a:r>
              <a:rPr lang="uk-UA" dirty="0">
                <a:latin typeface="Arial" pitchFamily="34" charset="0"/>
                <a:cs typeface="Arial" pitchFamily="34" charset="0"/>
              </a:rPr>
              <a:t>, </a:t>
            </a:r>
            <a:r>
              <a:rPr lang="uk-UA" dirty="0" err="1">
                <a:latin typeface="Arial" pitchFamily="34" charset="0"/>
                <a:cs typeface="Arial" pitchFamily="34" charset="0"/>
              </a:rPr>
              <a:t>преднизолона</a:t>
            </a:r>
            <a:r>
              <a:rPr lang="uk-UA" dirty="0">
                <a:latin typeface="Arial" pitchFamily="34" charset="0"/>
                <a:cs typeface="Arial" pitchFamily="34" charset="0"/>
              </a:rPr>
              <a:t>, </a:t>
            </a:r>
            <a:r>
              <a:rPr lang="uk-UA" dirty="0" err="1">
                <a:latin typeface="Arial" pitchFamily="34" charset="0"/>
                <a:cs typeface="Arial" pitchFamily="34" charset="0"/>
              </a:rPr>
              <a:t>фенитоина</a:t>
            </a:r>
            <a:r>
              <a:rPr lang="uk-UA" dirty="0">
                <a:latin typeface="Arial" pitchFamily="34" charset="0"/>
                <a:cs typeface="Arial" pitchFamily="34" charset="0"/>
              </a:rPr>
              <a:t> т.п.), </a:t>
            </a:r>
            <a:r>
              <a:rPr lang="uk-UA" dirty="0" err="1">
                <a:latin typeface="Arial" pitchFamily="34" charset="0"/>
                <a:cs typeface="Arial" pitchFamily="34" charset="0"/>
              </a:rPr>
              <a:t>назначаемых</a:t>
            </a:r>
            <a:r>
              <a:rPr lang="uk-UA" dirty="0">
                <a:latin typeface="Arial" pitchFamily="34" charset="0"/>
                <a:cs typeface="Arial" pitchFamily="34" charset="0"/>
              </a:rPr>
              <a:t> пациентам в различных дозах в форме таблеток, выпускаемых различными фирмами. Конечно,  </a:t>
            </a:r>
            <a:r>
              <a:rPr lang="uk-UA" dirty="0" err="1">
                <a:latin typeface="Arial" pitchFamily="34" charset="0"/>
                <a:cs typeface="Arial" pitchFamily="34" charset="0"/>
              </a:rPr>
              <a:t>бионеэквивалентность</a:t>
            </a:r>
            <a:r>
              <a:rPr lang="uk-UA" dirty="0">
                <a:latin typeface="Arial" pitchFamily="34" charset="0"/>
                <a:cs typeface="Arial" pitchFamily="34" charset="0"/>
              </a:rPr>
              <a:t> ЛП устанавливается клинически, когда он заменяет другой препарат, </a:t>
            </a:r>
            <a:r>
              <a:rPr lang="uk-UA" dirty="0" err="1">
                <a:latin typeface="Arial" pitchFamily="34" charset="0"/>
                <a:cs typeface="Arial" pitchFamily="34" charset="0"/>
              </a:rPr>
              <a:t>содержащий</a:t>
            </a:r>
            <a:r>
              <a:rPr lang="uk-UA" dirty="0">
                <a:latin typeface="Arial" pitchFamily="34" charset="0"/>
                <a:cs typeface="Arial" pitchFamily="34" charset="0"/>
              </a:rPr>
              <a:t> </a:t>
            </a:r>
            <a:r>
              <a:rPr lang="uk-UA" dirty="0" err="1">
                <a:latin typeface="Arial" pitchFamily="34" charset="0"/>
                <a:cs typeface="Arial" pitchFamily="34" charset="0"/>
              </a:rPr>
              <a:t>такое</a:t>
            </a:r>
            <a:r>
              <a:rPr lang="uk-UA" dirty="0">
                <a:latin typeface="Arial" pitchFamily="34" charset="0"/>
                <a:cs typeface="Arial" pitchFamily="34" charset="0"/>
              </a:rPr>
              <a:t> ​​же активное вещество. Изменение реакции организма на лечение может определяться по снижению </a:t>
            </a:r>
            <a:r>
              <a:rPr lang="uk-UA" dirty="0" err="1">
                <a:latin typeface="Arial" pitchFamily="34" charset="0"/>
                <a:cs typeface="Arial" pitchFamily="34" charset="0"/>
              </a:rPr>
              <a:t>или</a:t>
            </a:r>
            <a:r>
              <a:rPr lang="uk-UA" dirty="0">
                <a:latin typeface="Arial" pitchFamily="34" charset="0"/>
                <a:cs typeface="Arial" pitchFamily="34" charset="0"/>
              </a:rPr>
              <a:t> </a:t>
            </a:r>
            <a:r>
              <a:rPr lang="uk-UA" dirty="0" err="1">
                <a:latin typeface="Arial" pitchFamily="34" charset="0"/>
                <a:cs typeface="Arial" pitchFamily="34" charset="0"/>
              </a:rPr>
              <a:t>повышению</a:t>
            </a:r>
            <a:r>
              <a:rPr lang="uk-UA" dirty="0">
                <a:latin typeface="Arial" pitchFamily="34" charset="0"/>
                <a:cs typeface="Arial" pitchFamily="34" charset="0"/>
              </a:rPr>
              <a:t> эффективности терапии или появлением побочных реакций.</a:t>
            </a:r>
          </a:p>
        </p:txBody>
      </p:sp>
      <p:pic>
        <p:nvPicPr>
          <p:cNvPr id="8194" name="Picture 2" descr="http://ud.kmvcity.ru/files/9/5/0/S0019501429261353322059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2923" y="4653136"/>
            <a:ext cx="3624064" cy="2204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5729726"/>
      </p:ext>
    </p:extLst>
  </p:cSld>
  <p:clrMapOvr>
    <a:masterClrMapping/>
  </p:clrMapOvr>
  <p:transition spd="slow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previews.123rf.com/images/arcady31/arcady311002/arcady31100200012/6355747-Nota-bene-Stock-Phot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286541">
            <a:off x="5236331" y="2760845"/>
            <a:ext cx="4788534" cy="2544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8460432" cy="1080119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uk-UA" sz="2800" dirty="0">
                <a:latin typeface="Arial" pitchFamily="34" charset="0"/>
                <a:cs typeface="Arial" pitchFamily="34" charset="0"/>
              </a:rPr>
              <a:t>2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. </a:t>
            </a:r>
            <a:r>
              <a:rPr lang="uk-UA" sz="2800" dirty="0">
                <a:latin typeface="Arial" pitchFamily="34" charset="0"/>
                <a:cs typeface="Arial" pitchFamily="34" charset="0"/>
              </a:rPr>
              <a:t>Причины возникновения </a:t>
            </a:r>
            <a:r>
              <a:rPr lang="uk-UA" sz="2800" dirty="0" err="1">
                <a:latin typeface="Arial" pitchFamily="34" charset="0"/>
                <a:cs typeface="Arial" pitchFamily="34" charset="0"/>
              </a:rPr>
              <a:t>биологической</a:t>
            </a:r>
            <a:r>
              <a:rPr lang="uk-UA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uk-UA" sz="2800" dirty="0" err="1">
                <a:latin typeface="Arial" pitchFamily="34" charset="0"/>
                <a:cs typeface="Arial" pitchFamily="34" charset="0"/>
              </a:rPr>
              <a:t>неэквивалентности</a:t>
            </a:r>
            <a:r>
              <a:rPr lang="uk-UA" sz="2800" dirty="0">
                <a:latin typeface="Arial" pitchFamily="34" charset="0"/>
                <a:cs typeface="Arial" pitchFamily="34" charset="0"/>
              </a:rPr>
              <a:t> ЛП.</a:t>
            </a:r>
          </a:p>
        </p:txBody>
      </p:sp>
      <p:sp>
        <p:nvSpPr>
          <p:cNvPr id="7" name="Овал 6"/>
          <p:cNvSpPr/>
          <p:nvPr/>
        </p:nvSpPr>
        <p:spPr>
          <a:xfrm>
            <a:off x="8100392" y="260648"/>
            <a:ext cx="1043608" cy="108012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>
                <a:solidFill>
                  <a:schemeClr val="tx1"/>
                </a:solidFill>
              </a:rPr>
              <a:t>5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1340767"/>
            <a:ext cx="7056784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uk-UA" sz="2000" dirty="0">
                <a:latin typeface="Arial" pitchFamily="34" charset="0"/>
                <a:cs typeface="Arial" pitchFamily="34" charset="0"/>
              </a:rPr>
              <a:t>Причинами биологической неэквивалентности ЛП выступают различные биологические и фармацевтические факторы: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uk-UA" sz="2000" dirty="0">
                <a:latin typeface="Arial" pitchFamily="34" charset="0"/>
                <a:cs typeface="Arial" pitchFamily="34" charset="0"/>
              </a:rPr>
              <a:t>Состав жидкости, которой запивают препарат;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uk-UA" sz="2000" dirty="0">
                <a:latin typeface="Arial" pitchFamily="34" charset="0"/>
                <a:cs typeface="Arial" pitchFamily="34" charset="0"/>
              </a:rPr>
              <a:t>Состав и температура пищи;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uk-UA" sz="2000" dirty="0">
                <a:latin typeface="Arial" pitchFamily="34" charset="0"/>
                <a:cs typeface="Arial" pitchFamily="34" charset="0"/>
              </a:rPr>
              <a:t>Температура тела пациента и окружающей среды;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uk-UA" sz="2000" dirty="0">
                <a:latin typeface="Arial" pitchFamily="34" charset="0"/>
                <a:cs typeface="Arial" pitchFamily="34" charset="0"/>
              </a:rPr>
              <a:t>Магнитное поле и метеорологические факторы;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uk-UA" sz="2000" dirty="0">
                <a:latin typeface="Arial" pitchFamily="34" charset="0"/>
                <a:cs typeface="Arial" pitchFamily="34" charset="0"/>
              </a:rPr>
              <a:t>Пол и возраст пациента;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uk-UA" sz="2000" dirty="0">
                <a:latin typeface="Arial" pitchFamily="34" charset="0"/>
                <a:cs typeface="Arial" pitchFamily="34" charset="0"/>
              </a:rPr>
              <a:t>Индивидуальные особенности организма пациента;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uk-UA" sz="2000" dirty="0">
                <a:latin typeface="Arial" pitchFamily="34" charset="0"/>
                <a:cs typeface="Arial" pitchFamily="34" charset="0"/>
              </a:rPr>
              <a:t>Наличие сопутствующих патологических процессов;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uk-UA" sz="2000" dirty="0">
                <a:latin typeface="Arial" pitchFamily="34" charset="0"/>
                <a:cs typeface="Arial" pitchFamily="34" charset="0"/>
              </a:rPr>
              <a:t>Употребление алкоголя и </a:t>
            </a:r>
            <a:r>
              <a:rPr lang="uk-UA" sz="2000" dirty="0" err="1">
                <a:latin typeface="Arial" pitchFamily="34" charset="0"/>
                <a:cs typeface="Arial" pitchFamily="34" charset="0"/>
              </a:rPr>
              <a:t>табакокурения</a:t>
            </a:r>
            <a:r>
              <a:rPr lang="uk-UA" sz="2000" dirty="0">
                <a:latin typeface="Arial" pitchFamily="34" charset="0"/>
                <a:cs typeface="Arial" pitchFamily="34" charset="0"/>
              </a:rPr>
              <a:t>;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uk-UA" sz="2000" dirty="0">
                <a:latin typeface="Arial" pitchFamily="34" charset="0"/>
                <a:cs typeface="Arial" pitchFamily="34" charset="0"/>
              </a:rPr>
              <a:t>Взаимодействие с другими лекарственными препаратами.</a:t>
            </a:r>
          </a:p>
        </p:txBody>
      </p:sp>
    </p:spTree>
    <p:extLst>
      <p:ext uri="{BB962C8B-B14F-4D97-AF65-F5344CB8AC3E}">
        <p14:creationId xmlns:p14="http://schemas.microsoft.com/office/powerpoint/2010/main" val="206994155"/>
      </p:ext>
    </p:extLst>
  </p:cSld>
  <p:clrMapOvr>
    <a:masterClrMapping/>
  </p:clrMapOvr>
  <p:transition spd="slow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8460432" cy="1080119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uk-UA" sz="2800" dirty="0">
                <a:latin typeface="Arial" pitchFamily="34" charset="0"/>
                <a:cs typeface="Arial" pitchFamily="34" charset="0"/>
              </a:rPr>
              <a:t>3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. </a:t>
            </a:r>
            <a:r>
              <a:rPr lang="uk-UA" sz="2800" dirty="0">
                <a:latin typeface="Arial" pitchFamily="34" charset="0"/>
                <a:cs typeface="Arial" pitchFamily="34" charset="0"/>
              </a:rPr>
              <a:t>Биологические и экзогенные факторы.</a:t>
            </a:r>
          </a:p>
        </p:txBody>
      </p:sp>
      <p:sp>
        <p:nvSpPr>
          <p:cNvPr id="7" name="Овал 6"/>
          <p:cNvSpPr/>
          <p:nvPr/>
        </p:nvSpPr>
        <p:spPr>
          <a:xfrm>
            <a:off x="8100392" y="260648"/>
            <a:ext cx="1043608" cy="108012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>
                <a:solidFill>
                  <a:schemeClr val="tx1"/>
                </a:solidFill>
              </a:rPr>
              <a:t>6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504" y="1340768"/>
            <a:ext cx="489654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>
                <a:latin typeface="Arial" pitchFamily="34" charset="0"/>
                <a:cs typeface="Arial" pitchFamily="34" charset="0"/>
              </a:rPr>
              <a:t>К биологическим и </a:t>
            </a:r>
            <a:r>
              <a:rPr lang="uk-UA" sz="2400" dirty="0" err="1">
                <a:latin typeface="Arial" pitchFamily="34" charset="0"/>
                <a:cs typeface="Arial" pitchFamily="34" charset="0"/>
              </a:rPr>
              <a:t>экзогенным</a:t>
            </a:r>
            <a:r>
              <a:rPr lang="uk-UA" sz="2400" dirty="0">
                <a:latin typeface="Arial" pitchFamily="34" charset="0"/>
                <a:cs typeface="Arial" pitchFamily="34" charset="0"/>
              </a:rPr>
              <a:t> факторам </a:t>
            </a:r>
            <a:r>
              <a:rPr lang="uk-UA" sz="2400" dirty="0" err="1">
                <a:latin typeface="Arial" pitchFamily="34" charset="0"/>
                <a:cs typeface="Arial" pitchFamily="34" charset="0"/>
              </a:rPr>
              <a:t>относят</a:t>
            </a:r>
            <a:r>
              <a:rPr lang="uk-UA" sz="2400" dirty="0">
                <a:latin typeface="Arial" pitchFamily="34" charset="0"/>
                <a:cs typeface="Arial" pitchFamily="34" charset="0"/>
              </a:rPr>
              <a:t>:</a:t>
            </a: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uk-UA" sz="2400" dirty="0">
                <a:latin typeface="Arial" pitchFamily="34" charset="0"/>
                <a:cs typeface="Arial" pitchFamily="34" charset="0"/>
              </a:rPr>
              <a:t>Влияние температуры тела и окружающей среды;</a:t>
            </a: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uk-UA" sz="2400" dirty="0">
                <a:latin typeface="Arial" pitchFamily="34" charset="0"/>
                <a:cs typeface="Arial" pitchFamily="34" charset="0"/>
              </a:rPr>
              <a:t>Влияние метеорологических факторов;</a:t>
            </a: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uk-UA" sz="2400" dirty="0">
                <a:latin typeface="Arial" pitchFamily="34" charset="0"/>
                <a:cs typeface="Arial" pitchFamily="34" charset="0"/>
              </a:rPr>
              <a:t>Влияние возраста и пола человека;</a:t>
            </a: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uk-UA" sz="2400" dirty="0">
                <a:latin typeface="Arial" pitchFamily="34" charset="0"/>
                <a:cs typeface="Arial" pitchFamily="34" charset="0"/>
              </a:rPr>
              <a:t>Влияние биоритмов;</a:t>
            </a: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uk-UA" sz="2400" dirty="0">
                <a:latin typeface="Arial" pitchFamily="34" charset="0"/>
                <a:cs typeface="Arial" pitchFamily="34" charset="0"/>
              </a:rPr>
              <a:t>Влияние патологических процессов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и </a:t>
            </a:r>
            <a:r>
              <a:rPr lang="uk-UA" sz="2400" dirty="0" err="1">
                <a:latin typeface="Arial" pitchFamily="34" charset="0"/>
                <a:cs typeface="Arial" pitchFamily="34" charset="0"/>
              </a:rPr>
              <a:t>индивидуальныхх</a:t>
            </a:r>
            <a:r>
              <a:rPr lang="uk-UA" sz="2400" dirty="0">
                <a:latin typeface="Arial" pitchFamily="34" charset="0"/>
                <a:cs typeface="Arial" pitchFamily="34" charset="0"/>
              </a:rPr>
              <a:t> особенностей организм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в</a:t>
            </a:r>
            <a:r>
              <a:rPr lang="ru-RU" dirty="0">
                <a:latin typeface="Arial" pitchFamily="34" charset="0"/>
                <a:cs typeface="Arial" pitchFamily="34" charset="0"/>
              </a:rPr>
              <a:t>.</a:t>
            </a:r>
            <a:endParaRPr lang="uk-UA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 descr="http://poko-pic.ru/images/539584_priem-lekarstv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16"/>
          <a:stretch/>
        </p:blipFill>
        <p:spPr bwMode="auto">
          <a:xfrm>
            <a:off x="4788024" y="2622572"/>
            <a:ext cx="4180218" cy="317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8466986"/>
      </p:ext>
    </p:extLst>
  </p:cSld>
  <p:clrMapOvr>
    <a:masterClrMapping/>
  </p:clrMapOvr>
  <p:transition spd="slow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8460432" cy="1080119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uk-UA" sz="2800" dirty="0">
                <a:latin typeface="Arial" pitchFamily="34" charset="0"/>
                <a:cs typeface="Arial" pitchFamily="34" charset="0"/>
              </a:rPr>
              <a:t>3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. </a:t>
            </a:r>
            <a:r>
              <a:rPr lang="uk-UA" sz="2800" dirty="0">
                <a:latin typeface="Arial" pitchFamily="34" charset="0"/>
                <a:cs typeface="Arial" pitchFamily="34" charset="0"/>
              </a:rPr>
              <a:t>Биологические и экзогенные факторы.</a:t>
            </a:r>
          </a:p>
        </p:txBody>
      </p:sp>
      <p:sp>
        <p:nvSpPr>
          <p:cNvPr id="7" name="Овал 6"/>
          <p:cNvSpPr/>
          <p:nvPr/>
        </p:nvSpPr>
        <p:spPr>
          <a:xfrm>
            <a:off x="8100392" y="260648"/>
            <a:ext cx="1043608" cy="108012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>
                <a:solidFill>
                  <a:schemeClr val="tx1"/>
                </a:solidFill>
              </a:rPr>
              <a:t>7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504" y="1340768"/>
            <a:ext cx="9036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uk-UA" sz="2400" b="1" i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Влияние температуры тела и окружающей среды</a:t>
            </a:r>
          </a:p>
        </p:txBody>
      </p:sp>
      <p:sp>
        <p:nvSpPr>
          <p:cNvPr id="4" name="Выноска со стрелкой вправо 3"/>
          <p:cNvSpPr/>
          <p:nvPr/>
        </p:nvSpPr>
        <p:spPr>
          <a:xfrm>
            <a:off x="323528" y="1988840"/>
            <a:ext cx="3096344" cy="1224136"/>
          </a:xfrm>
          <a:prstGeom prst="rightArrow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dirty="0" err="1">
                <a:latin typeface="Arial" pitchFamily="34" charset="0"/>
                <a:cs typeface="Arial" pitchFamily="34" charset="0"/>
              </a:rPr>
              <a:t>Повышение</a:t>
            </a:r>
            <a:r>
              <a:rPr lang="uk-UA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uk-UA" sz="2400" dirty="0" err="1">
                <a:latin typeface="Arial" pitchFamily="34" charset="0"/>
                <a:cs typeface="Arial" pitchFamily="34" charset="0"/>
              </a:rPr>
              <a:t>темпе-ратуры</a:t>
            </a:r>
            <a:r>
              <a:rPr lang="uk-UA" sz="2400" dirty="0">
                <a:latin typeface="Arial" pitchFamily="34" charset="0"/>
                <a:cs typeface="Arial" pitchFamily="34" charset="0"/>
              </a:rPr>
              <a:t> тела</a:t>
            </a: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3428581" y="2078851"/>
            <a:ext cx="3447278" cy="104411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всасываемость, </a:t>
            </a:r>
            <a:r>
              <a:rPr lang="ru-RU" sz="200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метабол</a:t>
            </a:r>
            <a:r>
              <a:rPr lang="uk-UA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</a:t>
            </a:r>
            <a:r>
              <a:rPr lang="ru-RU" sz="200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зм</a:t>
            </a:r>
            <a:r>
              <a:rPr lang="ru-RU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</a:t>
            </a:r>
            <a:r>
              <a:rPr lang="ru-RU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транспорт АФИ </a:t>
            </a:r>
            <a:r>
              <a:rPr lang="ru-RU" sz="200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прот</a:t>
            </a:r>
            <a:r>
              <a:rPr lang="uk-UA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е</a:t>
            </a:r>
            <a:r>
              <a:rPr lang="ru-RU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кают</a:t>
            </a:r>
            <a:r>
              <a:rPr lang="uk-UA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быстрее</a:t>
            </a:r>
            <a:endParaRPr lang="ru-RU" sz="20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Выноска со стрелкой вправо 7"/>
          <p:cNvSpPr/>
          <p:nvPr/>
        </p:nvSpPr>
        <p:spPr>
          <a:xfrm>
            <a:off x="323528" y="3365376"/>
            <a:ext cx="3096344" cy="1224136"/>
          </a:xfrm>
          <a:prstGeom prst="rightArrow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dirty="0" err="1">
                <a:latin typeface="Arial" pitchFamily="34" charset="0"/>
                <a:cs typeface="Arial" pitchFamily="34" charset="0"/>
              </a:rPr>
              <a:t>Снижение</a:t>
            </a:r>
            <a:r>
              <a:rPr lang="uk-UA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uk-UA" sz="2400" dirty="0" err="1">
                <a:latin typeface="Arial" pitchFamily="34" charset="0"/>
                <a:cs typeface="Arial" pitchFamily="34" charset="0"/>
              </a:rPr>
              <a:t>темпе-ратуры</a:t>
            </a:r>
            <a:r>
              <a:rPr lang="uk-UA" sz="2400" dirty="0">
                <a:latin typeface="Arial" pitchFamily="34" charset="0"/>
                <a:cs typeface="Arial" pitchFamily="34" charset="0"/>
              </a:rPr>
              <a:t> тела</a:t>
            </a:r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3419871" y="3495879"/>
            <a:ext cx="3455987" cy="96312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метаболизм </a:t>
            </a:r>
            <a:r>
              <a:rPr lang="uk-UA" sz="20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транспорт АФИ  </a:t>
            </a:r>
            <a:r>
              <a:rPr lang="uk-UA" sz="20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замедляются</a:t>
            </a:r>
            <a:endParaRPr lang="ru-RU" sz="20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Выноска со стрелкой вправо 9"/>
          <p:cNvSpPr/>
          <p:nvPr/>
        </p:nvSpPr>
        <p:spPr>
          <a:xfrm>
            <a:off x="323527" y="4741912"/>
            <a:ext cx="3096344" cy="1224136"/>
          </a:xfrm>
          <a:prstGeom prst="rightArrow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dirty="0" err="1">
                <a:latin typeface="Arial" pitchFamily="34" charset="0"/>
                <a:cs typeface="Arial" pitchFamily="34" charset="0"/>
              </a:rPr>
              <a:t>Локальное</a:t>
            </a:r>
            <a:r>
              <a:rPr lang="uk-UA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uk-UA" sz="2400" dirty="0" err="1">
                <a:latin typeface="Arial" pitchFamily="34" charset="0"/>
                <a:cs typeface="Arial" pitchFamily="34" charset="0"/>
              </a:rPr>
              <a:t>охлаждение</a:t>
            </a:r>
            <a:r>
              <a:rPr lang="uk-UA" sz="2400" dirty="0">
                <a:latin typeface="Arial" pitchFamily="34" charset="0"/>
                <a:cs typeface="Arial" pitchFamily="34" charset="0"/>
              </a:rPr>
              <a:t> тканей</a:t>
            </a:r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3414689" y="4589512"/>
            <a:ext cx="3455987" cy="167899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uk-UA" sz="2000" dirty="0" err="1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резко</a:t>
            </a:r>
            <a:r>
              <a:rPr lang="uk-UA" sz="20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2000" dirty="0" err="1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замедляется</a:t>
            </a:r>
            <a:r>
              <a:rPr lang="uk-UA" sz="20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2000" dirty="0" err="1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всасывание</a:t>
            </a:r>
            <a:r>
              <a:rPr lang="uk-UA" sz="20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uk-UA" sz="2000" dirty="0" err="1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что</a:t>
            </a:r>
            <a:r>
              <a:rPr lang="uk-UA" sz="20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2000" dirty="0" err="1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обязательно</a:t>
            </a:r>
            <a:r>
              <a:rPr lang="uk-UA" sz="20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2000" dirty="0" err="1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необходимо</a:t>
            </a:r>
            <a:r>
              <a:rPr lang="uk-UA" sz="20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2000" dirty="0" err="1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учитывать</a:t>
            </a:r>
            <a:r>
              <a:rPr lang="uk-UA" sz="20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при </a:t>
            </a:r>
            <a:r>
              <a:rPr lang="uk-UA" sz="2000" dirty="0" err="1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местном</a:t>
            </a:r>
            <a:r>
              <a:rPr lang="uk-UA" sz="20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2000" dirty="0" err="1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введении</a:t>
            </a:r>
            <a:r>
              <a:rPr lang="uk-UA" sz="20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ЛП</a:t>
            </a:r>
            <a:endParaRPr lang="ru-RU" sz="2000" dirty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2" descr="http://cdn01.ru/files/users/images/2b/28/2b286b483d3435acbd65abbd9ec4b23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590774" y="3519403"/>
            <a:ext cx="4748393" cy="1314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2981206"/>
      </p:ext>
    </p:extLst>
  </p:cSld>
  <p:clrMapOvr>
    <a:masterClrMapping/>
  </p:clrMapOvr>
  <p:transition spd="slow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8460432" cy="1080119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uk-UA" sz="2800" dirty="0">
                <a:latin typeface="Arial" pitchFamily="34" charset="0"/>
                <a:cs typeface="Arial" pitchFamily="34" charset="0"/>
              </a:rPr>
              <a:t>3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. </a:t>
            </a:r>
            <a:r>
              <a:rPr lang="uk-UA" sz="2800" dirty="0">
                <a:latin typeface="Arial" pitchFamily="34" charset="0"/>
                <a:cs typeface="Arial" pitchFamily="34" charset="0"/>
              </a:rPr>
              <a:t>Биологические и экзогенные факторы.</a:t>
            </a:r>
          </a:p>
        </p:txBody>
      </p:sp>
      <p:sp>
        <p:nvSpPr>
          <p:cNvPr id="7" name="Овал 6"/>
          <p:cNvSpPr/>
          <p:nvPr/>
        </p:nvSpPr>
        <p:spPr>
          <a:xfrm>
            <a:off x="8100392" y="260648"/>
            <a:ext cx="1043608" cy="108012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>
                <a:solidFill>
                  <a:schemeClr val="tx1"/>
                </a:solidFill>
              </a:rPr>
              <a:t>8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504" y="1340768"/>
            <a:ext cx="9036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uk-UA" sz="2400" b="1" i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Влияние температуры тела и окружающей среды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122225260"/>
              </p:ext>
            </p:extLst>
          </p:nvPr>
        </p:nvGraphicFramePr>
        <p:xfrm>
          <a:off x="251520" y="2204864"/>
          <a:ext cx="8712968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2843808" y="1802433"/>
            <a:ext cx="37444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ЛИХОРАДКА</a:t>
            </a:r>
          </a:p>
        </p:txBody>
      </p:sp>
    </p:spTree>
    <p:extLst>
      <p:ext uri="{BB962C8B-B14F-4D97-AF65-F5344CB8AC3E}">
        <p14:creationId xmlns:p14="http://schemas.microsoft.com/office/powerpoint/2010/main" val="562972541"/>
      </p:ext>
    </p:extLst>
  </p:cSld>
  <p:clrMapOvr>
    <a:masterClrMapping/>
  </p:clrMapOvr>
  <p:transition spd="slow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8460432" cy="1080119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uk-UA" sz="2800" dirty="0">
                <a:latin typeface="Arial" pitchFamily="34" charset="0"/>
                <a:cs typeface="Arial" pitchFamily="34" charset="0"/>
              </a:rPr>
              <a:t>3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. </a:t>
            </a:r>
            <a:r>
              <a:rPr lang="uk-UA" sz="2800" dirty="0">
                <a:latin typeface="Arial" pitchFamily="34" charset="0"/>
                <a:cs typeface="Arial" pitchFamily="34" charset="0"/>
              </a:rPr>
              <a:t>Биологические и экзогенные факторы.</a:t>
            </a:r>
          </a:p>
        </p:txBody>
      </p:sp>
      <p:sp>
        <p:nvSpPr>
          <p:cNvPr id="7" name="Овал 6"/>
          <p:cNvSpPr/>
          <p:nvPr/>
        </p:nvSpPr>
        <p:spPr>
          <a:xfrm>
            <a:off x="8100392" y="260648"/>
            <a:ext cx="1043608" cy="108012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>
                <a:solidFill>
                  <a:schemeClr val="tx1"/>
                </a:solidFill>
              </a:rPr>
              <a:t>9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504" y="1340768"/>
            <a:ext cx="9036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uk-UA" sz="2400" b="1" i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Влияние метеорологических факторов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-10834" y="1725471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u="sng" dirty="0">
                <a:latin typeface="Arial" pitchFamily="34" charset="0"/>
                <a:cs typeface="Arial" pitchFamily="34" charset="0"/>
              </a:rPr>
              <a:t>метеорологические факторы</a:t>
            </a:r>
            <a:r>
              <a:rPr lang="uk-UA" dirty="0">
                <a:latin typeface="Arial" pitchFamily="34" charset="0"/>
                <a:cs typeface="Arial" pitchFamily="34" charset="0"/>
              </a:rPr>
              <a:t> (</a:t>
            </a:r>
            <a:r>
              <a:rPr lang="uk-UA" i="1" dirty="0">
                <a:latin typeface="Arial" pitchFamily="34" charset="0"/>
                <a:cs typeface="Arial" pitchFamily="34" charset="0"/>
              </a:rPr>
              <a:t>абсолютная влажность воздуха, атмосферное давление, направление и сила ветра, среднесуточная температура и др</a:t>
            </a:r>
            <a:r>
              <a:rPr lang="uk-UA" dirty="0">
                <a:latin typeface="Arial" pitchFamily="34" charset="0"/>
                <a:cs typeface="Arial" pitchFamily="34" charset="0"/>
              </a:rPr>
              <a:t>.) Влияют на эластичность сосудов, </a:t>
            </a:r>
            <a:r>
              <a:rPr lang="uk-UA" dirty="0" err="1">
                <a:latin typeface="Arial" pitchFamily="34" charset="0"/>
                <a:cs typeface="Arial" pitchFamily="34" charset="0"/>
              </a:rPr>
              <a:t>вязкость</a:t>
            </a:r>
            <a:r>
              <a:rPr lang="uk-UA" dirty="0">
                <a:latin typeface="Arial" pitchFamily="34" charset="0"/>
                <a:cs typeface="Arial" pitchFamily="34" charset="0"/>
              </a:rPr>
              <a:t> и время свертывания крови.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920120" y="2655097"/>
            <a:ext cx="2160240" cy="41439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b="1" i="1" dirty="0">
                <a:latin typeface="Arial" pitchFamily="34" charset="0"/>
                <a:cs typeface="Arial" pitchFamily="34" charset="0"/>
              </a:rPr>
              <a:t>грозы, ураган</a:t>
            </a:r>
            <a:r>
              <a:rPr lang="uk-UA" b="1" i="1" dirty="0">
                <a:latin typeface="Arial" pitchFamily="34" charset="0"/>
                <a:cs typeface="Arial" pitchFamily="34" charset="0"/>
              </a:rPr>
              <a:t>и</a:t>
            </a:r>
            <a:endParaRPr lang="ru-RU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83209" y="3140968"/>
            <a:ext cx="5834062" cy="36004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uk-UA" dirty="0">
                <a:latin typeface="Arial" pitchFamily="34" charset="0"/>
                <a:cs typeface="Arial" pitchFamily="34" charset="0"/>
              </a:rPr>
              <a:t>В 1 см</a:t>
            </a:r>
            <a:r>
              <a:rPr lang="uk-UA" baseline="30000" dirty="0">
                <a:latin typeface="Arial" pitchFamily="34" charset="0"/>
                <a:cs typeface="Arial" pitchFamily="34" charset="0"/>
              </a:rPr>
              <a:t>3</a:t>
            </a:r>
            <a:r>
              <a:rPr lang="uk-UA" dirty="0">
                <a:latin typeface="Arial" pitchFamily="34" charset="0"/>
                <a:cs typeface="Arial" pitchFamily="34" charset="0"/>
              </a:rPr>
              <a:t> воздуха обычно содержится от 200 до 1000 положительных и отрицательных ионов. Они влияют на интенсивность работы сердца, дыхания, давление крови и на обмен веществ. Большая концентрация положительных ионов вызывает у людей депрессию, удушье, головокружение, снижение общего тонуса, усталость и обмороки. А повышенная концентрация отрицательных ионов действует на организм благотворно: способствует улучшению психического состояния и настроения. Очевидно, это связано с тем, что они препятствуют образованию серотонина (</a:t>
            </a:r>
            <a:r>
              <a:rPr lang="uk-UA" dirty="0" err="1">
                <a:latin typeface="Arial" pitchFamily="34" charset="0"/>
                <a:cs typeface="Arial" pitchFamily="34" charset="0"/>
              </a:rPr>
              <a:t>нейропередатчика</a:t>
            </a:r>
            <a:r>
              <a:rPr lang="uk-UA" dirty="0">
                <a:latin typeface="Arial" pitchFamily="34" charset="0"/>
                <a:cs typeface="Arial" pitchFamily="34" charset="0"/>
              </a:rPr>
              <a:t>, </a:t>
            </a:r>
            <a:r>
              <a:rPr lang="uk-UA" dirty="0" err="1">
                <a:latin typeface="Arial" pitchFamily="34" charset="0"/>
                <a:cs typeface="Arial" pitchFamily="34" charset="0"/>
              </a:rPr>
              <a:t>связанного</a:t>
            </a:r>
            <a:r>
              <a:rPr lang="uk-UA" dirty="0">
                <a:latin typeface="Arial" pitchFamily="34" charset="0"/>
                <a:cs typeface="Arial" pitchFamily="34" charset="0"/>
              </a:rPr>
              <a:t> с ощущением боли).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http://www.vladtime.ru/uploads/posts/2016-04/1460628462_nature-wallpapers-for-mobile-free-download-7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652" y="3809488"/>
            <a:ext cx="3132348" cy="2349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2981206"/>
      </p:ext>
    </p:extLst>
  </p:cSld>
  <p:clrMapOvr>
    <a:masterClrMapping/>
  </p:clrMapOvr>
  <p:transition spd="slow">
    <p:pull/>
  </p:transition>
</p:sld>
</file>

<file path=ppt/theme/theme1.xml><?xml version="1.0" encoding="utf-8"?>
<a:theme xmlns:a="http://schemas.openxmlformats.org/drawingml/2006/main" name="First_Aid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First_Aid</Template>
  <TotalTime>2146</TotalTime>
  <Words>1533</Words>
  <Application>Microsoft Office PowerPoint</Application>
  <PresentationFormat>Екран (4:3)</PresentationFormat>
  <Paragraphs>131</Paragraphs>
  <Slides>17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17</vt:i4>
      </vt:variant>
    </vt:vector>
  </HeadingPairs>
  <TitlesOfParts>
    <vt:vector size="23" baseType="lpstr">
      <vt:lpstr>Arial</vt:lpstr>
      <vt:lpstr>Arial Black</vt:lpstr>
      <vt:lpstr>Calibri</vt:lpstr>
      <vt:lpstr>Monotype Sorts</vt:lpstr>
      <vt:lpstr>Wingdings</vt:lpstr>
      <vt:lpstr>First_Aid</vt:lpstr>
      <vt:lpstr>Биологическая неэквивалентность лекарственных препаратов, причины ее возникновения. Биологические и экзогенные факторы.</vt:lpstr>
      <vt:lpstr>План лекции</vt:lpstr>
      <vt:lpstr>1. Биологическая неэквивалентность лекарственных препаратов.</vt:lpstr>
      <vt:lpstr>1. Биологическая неэквивалентность лекарственных препаратов.</vt:lpstr>
      <vt:lpstr>2. Причины возникновения биологической неэквивалентности ЛП.</vt:lpstr>
      <vt:lpstr>3. Биологические и экзогенные факторы.</vt:lpstr>
      <vt:lpstr>3. Биологические и экзогенные факторы.</vt:lpstr>
      <vt:lpstr>3. Биологические и экзогенные факторы.</vt:lpstr>
      <vt:lpstr>3. Биологические и экзогенные факторы.</vt:lpstr>
      <vt:lpstr>3. Биологические и экзогенные факторы.</vt:lpstr>
      <vt:lpstr>3. Биологические и экзогенные факторы.</vt:lpstr>
      <vt:lpstr>3. Биологические и экзогенные факторы.</vt:lpstr>
      <vt:lpstr>3. Биологические и экзогенные факторы.</vt:lpstr>
      <vt:lpstr>3. Биологические и экзогенные факторы.</vt:lpstr>
      <vt:lpstr>3. Биологические и экзогенные факторы.</vt:lpstr>
      <vt:lpstr>Литература</vt:lpstr>
      <vt:lpstr>Благодарю за внимание!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>Первая помощь</dc:subject>
  <dc:creator>HOME</dc:creator>
  <dc:description>http://propowerpoint.ru - Бесплатные шаблоны для презентаций. Полезные советы и уроки PowerPoint .</dc:description>
  <cp:lastModifiedBy>Oleg</cp:lastModifiedBy>
  <cp:revision>202</cp:revision>
  <dcterms:created xsi:type="dcterms:W3CDTF">2017-03-12T21:24:09Z</dcterms:created>
  <dcterms:modified xsi:type="dcterms:W3CDTF">2018-03-04T21:10:29Z</dcterms:modified>
</cp:coreProperties>
</file>