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8" r:id="rId17"/>
    <p:sldId id="309" r:id="rId18"/>
    <p:sldId id="310" r:id="rId19"/>
    <p:sldId id="311" r:id="rId20"/>
    <p:sldId id="312" r:id="rId21"/>
    <p:sldId id="316" r:id="rId22"/>
    <p:sldId id="317" r:id="rId23"/>
    <p:sldId id="318" r:id="rId24"/>
    <p:sldId id="319" r:id="rId25"/>
    <p:sldId id="320" r:id="rId26"/>
    <p:sldId id="275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003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2" autoAdjust="0"/>
    <p:restoredTop sz="94660"/>
  </p:normalViewPr>
  <p:slideViewPr>
    <p:cSldViewPr>
      <p:cViewPr varScale="1">
        <p:scale>
          <a:sx n="101" d="100"/>
          <a:sy n="101" d="100"/>
        </p:scale>
        <p:origin x="2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5C31A-8873-463B-8AA8-BFCFDBDBE14B}" type="datetimeFigureOut">
              <a:rPr lang="uk-UA" smtClean="0"/>
              <a:t>04.03.2018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3FDA-B991-4D80-B6C4-F634D66ACE5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654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В работе\Первая помощь\First_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6103912" cy="1008111"/>
          </a:xfr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6077272" cy="720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368997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71192404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4283398"/>
      </p:ext>
    </p:extLst>
  </p:cSld>
  <p:clrMapOvr>
    <a:masterClrMapping/>
  </p:clrMapOvr>
  <p:transition spd="slow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В работе\Первая помощь\First_Aid_Slid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728345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390525" y="1511300"/>
            <a:ext cx="8362950" cy="520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26988" y="6581775"/>
            <a:ext cx="1320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E6E0EC"/>
                </a:solidFill>
              </a:rPr>
              <a:t>ProPowerPoint.Ru</a:t>
            </a:r>
            <a:endParaRPr lang="ru-RU" sz="1200">
              <a:solidFill>
                <a:srgbClr val="E6E0EC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60" r:id="rId3"/>
  </p:sldLayoutIdLst>
  <p:transition spd="slow">
    <p:pul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google.com.ua/imgres?imgurl=http://www.vokrugsveta.ru/img/cmn/2008/04/01/010.gif&amp;imgrefurl=http://www.vokrugsveta.ru/news/3629/&amp;usg=__amK0jbepEsyDkeRWDM21BM3hCt8=&amp;h=315&amp;w=315&amp;sz=84&amp;hl=ru&amp;start=3&amp;tbnid=i_MrckCRkkNzUM:&amp;tbnh=117&amp;tbnw=117&amp;prev=/images?q=%D0%BA%D0%BB%D0%B5%D1%82%D0%BA%D0%B8+%D1%87%D0%B5%D0%BB%D0%BE%D0%B2%D0%B5%D0%BA%D0%B0&amp;gbv=2&amp;hl=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.ua/imgres?imgurl=http://it-day.ru/blog/wp-content/uploads/2008/02/bacteria1.jpg&amp;imgrefurl=http://it-day.ru/blog/archives/748&amp;usg=__ayMSspCpGvHAqx7ZZt-rw0UiWOw=&amp;h=384&amp;w=512&amp;sz=45&amp;hl=ru&amp;start=32&amp;tbnid=Fjw3m1f8vuHJuM:&amp;tbnh=98&amp;tbnw=131&amp;prev=/images?q=%D0%B1%D0%B0%D0%BA%D1%82%D0%B5%D1%80%D0%B8%D0%B8&amp;gbv=2&amp;ndsp=18&amp;hl=ru&amp;sa=N&amp;start=18" TargetMode="External"/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images.google.com.ua/imgres?imgurl=http://www.manwb.ru/pub/Pictures-Articles/Articles581-600/588_bacter_1.jpg&amp;imgrefurl=http://www.manwb.ru/articles/science/natural_science/Bacteria_NatAdnoral/&amp;usg=__x6tK25XeUpZdUR3oavwFi15zrQc=&amp;h=341&amp;w=250&amp;sz=36&amp;hl=ru&amp;start=10&amp;tbnid=P8oxBw6Y-g77WM:&amp;tbnh=120&amp;tbnw=88&amp;prev=/images?q=%D0%B1%D0%B0%D0%BA%D1%82%D0%B5%D1%80%D0%B8%D0%B8&amp;gbv=2&amp;hl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ua/imgres?imgurl=http://elementy.ru/images/news/d.ananassae_with-without_wolbachia_600.jpg&amp;imgrefurl=http://elementy.ru/news/430578&amp;usg=__FBwC07cbPNJ-U44qhAF-30Uqbb0=&amp;h=299&amp;w=600&amp;sz=83&amp;hl=ru&amp;start=25&amp;tbnid=pjvu40LV7K_noM:&amp;tbnh=67&amp;tbnw=135&amp;prev=/images?q=%D0%B1%D0%B0%D0%BA%D1%82%D0%B5%D1%80%D0%B8%D0%B8&amp;gbv=2&amp;ndsp=18&amp;hl=ru&amp;sa=N&amp;start=18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.ua/imgres?imgurl=http://www.pereplet.ru/nauka/images/enterococcus.jpg&amp;imgrefurl=http://www.pereplet.ru/news/index.cgi?id=4307&amp;usg=__jSdj2QZri2mczGnIZ-6oV96YWxQ=&amp;h=394&amp;w=500&amp;sz=33&amp;hl=ru&amp;start=7&amp;tbnid=-YnPkgIFG7supM:&amp;tbnh=102&amp;tbnw=130&amp;prev=/images?q=%D0%B1%D0%B0%D0%BA%D1%82%D0%B5%D1%80%D0%B8%D0%B8&amp;gbv=2&amp;hl=ru" TargetMode="Externa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ages.google.com.ua/imgres?imgurl=http://img.gazeta.ru/files2/2729102/bakr.jpg&amp;imgrefurl=http://www.gazeta.ru/techzone/2008/05/20_a_2729620.shtml&amp;usg=__8mPmYRq81WV3pYv3X73MUVvtQlg=&amp;h=225&amp;w=300&amp;sz=14&amp;hl=ru&amp;start=5&amp;tbnid=APcZvsHQs-tqcM:&amp;tbnh=87&amp;tbnw=116&amp;prev=/images?q=%D0%BC%D0%B8%D0%BA%D1%80%D0%BE%D0%B1%D1%8B&amp;gbv=2&amp;hl=r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google.com.ua/imgres?imgurl=http://www.vokrugsveta.ru/img/cmn/2007/05/05/028.jpg&amp;imgrefurl=http://www.vokrugsveta.ru/vs/article/3913/&amp;usg=__5f6Pw4l8w4tGCV24L_0P0Tgrsn8=&amp;h=400&amp;w=600&amp;sz=43&amp;hl=ru&amp;start=16&amp;tbnid=tz_LAVzLjXmsjM:&amp;tbnh=90&amp;tbnw=135&amp;prev=/images?q=%D0%A1%D0%9F%D0%98%D0%94&amp;gbv=2&amp;hl=ru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mages.google.com.ua/imgres?imgurl=http://www.pror.ru/picts/09.jpg&amp;imgrefurl=http://www.pror.ru/forms_big_leucosis.shtml&amp;usg=__OZZsmkgPBezElDAd88eSa36aQdI=&amp;h=270&amp;w=170&amp;sz=13&amp;hl=ru&amp;start=12&amp;tbnid=qIBercsc7xDTIM:&amp;tbnh=113&amp;tbnw=71&amp;prev=/images?q=%D1%85%D1%80%D0%BE%D0%BD%D0%B8%D1%87%D0%B5%D1%81%D0%BA%D0%B0%D1%8F+%D0%BC%D0%B8%D0%B5%D0%BB%D0%BE%D0%B2%D0%B8%D0%B4%D0%BD%D0%B0%D1%8F+%D0%BB%D0%B5%D0%B9%D0%BA%D0%B5%D0%BC%D0%B8%D1%8F&amp;gbv=2&amp;hl=ru&amp;sa=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google.com.ua/imgres?imgurl=http://scienceblog.ru/wp-content/uploads/2008/01/080109091102.jpg&amp;imgrefurl=http://scienceblog.ru/tag/opuhol/&amp;usg=__RFLKXlYsgpLqhxOBKOWEOp_Mkvw=&amp;h=314&amp;w=300&amp;sz=10&amp;hl=ru&amp;start=16&amp;tbnid=vWAUtEKJdciflM:&amp;tbnh=117&amp;tbnw=112&amp;prev=/images?q=%D0%B1%D0%BE%D0%BB%D0%B5%D0%B7%D0%BD%D1%8C+%D0%90%D0%BB%D1%8C%D1%86%D0%B3%D0%B5%D0%B9%D0%BC%D0%B5%D1%80%D0%B0&amp;gbv=2&amp;hl=ru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google.com.ua/imgres?imgurl=http://www.ami-tass.ru/data/Articles/SmallPhoto/29089.BMP&amp;imgrefurl=http://www.ami-tass.ru/article/29089/4&amp;usg=__cWpxN3rUPbBFidzKErbVBf945AU=&amp;h=257&amp;w=300&amp;sz=226&amp;hl=ru&amp;start=8&amp;tbnid=pAeP4fPP2esAwM:&amp;tbnh=99&amp;tbnw=116&amp;prev=/images?q=%D0%B4%D0%B8%D0%B0%D0%B1%D0%B5%D1%82&amp;gbv=2&amp;hl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hyperlink" Target="http://images.google.com.ua/imgres?imgurl=http://www.provisor.com.ua/archive/2007/N24/img/diabet_r1.jpg&amp;imgrefurl=http://www.provisor.com.ua/archive/2007/N24/diabet_24.php&amp;usg=__An8yC38NPIib0p4MFU2IL-9VjnU=&amp;h=291&amp;w=237&amp;sz=13&amp;hl=ru&amp;start=14&amp;tbnid=yXc6EN5gABcsEM:&amp;tbnh=115&amp;tbnw=94&amp;prev=/images?q=%D0%B4%D0%B8%D0%B0%D0%B1%D0%B5%D1%82&amp;gbv=2&amp;hl=ru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hyperlink" Target="http://images.google.com.ua/imgres?imgurl=http://www.stgetman.narod.ru/genetic.jpg&amp;imgrefurl=http://www.stgetman.narod.ru/genetik.html&amp;usg=__EV4F1l38j8LOFcjvbqnki09y-pg=&amp;h=188&amp;w=150&amp;sz=9&amp;hl=ru&amp;start=17&amp;tbnid=SJNz7WQW-aqnwM:&amp;tbnh=102&amp;tbnw=81&amp;prev=/images?q=%D0%B3%D0%B5%D0%BD%D0%BD%D0%B0%D1%8F+%D0%B8%D0%BD%D0%B6%D0%B5%D0%BD%D0%B5%D1%80%D0%B8%D1%8F&amp;gbv=2&amp;hl=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.ua/imgres?imgurl=http://www.nanonewsnet.ru/files/u4/neyron.jpg&amp;imgrefurl=http://www.nanonewsnet.ru/news/2007/rol-shuma-v-rabote-neironov&amp;usg=__87yJ6JQt_UYMNle7OliIrUcVPgA=&amp;h=297&amp;w=400&amp;sz=83&amp;hl=ru&amp;start=2&amp;tbnid=tfm-uqMxbbfExM:&amp;tbnh=92&amp;tbnw=124&amp;prev=/images?q=%D0%BD%D0%B5%D0%B9%D1%80%D0%BE%D0%BD%D1%8B&amp;gbv=2&amp;hl=ru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images.google.com.ua/imgres?imgurl=http://elementy.ru/images/eltpub/chromosom.jpg&amp;imgrefurl=http://moikompas.ru/compas/genenginery&amp;usg=__VioK4Xwp_O16xDOsvLulHfE0UVQ=&amp;h=388&amp;w=300&amp;sz=32&amp;hl=ru&amp;start=2&amp;tbnid=DbQt4c5aByHoLM:&amp;tbnh=123&amp;tbnw=95&amp;prev=/images?q=%D0%B3%D0%B5%D0%BD%D0%BD%D0%B0%D1%8F+%D0%B8%D0%BD%D0%B6%D0%B5%D0%BD%D0%B5%D1%80%D0%B8%D1%8F&amp;gbv=2&amp;hl=r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images.google.com.ua/imgres?imgurl=http://www.popcorn.ru/img/genetic_1.gif&amp;imgrefurl=http://www.popcorn.ru/public/index.htm&amp;usg=__g5KPD-kfmlMip9gGavzuFuWZ_pw=&amp;h=164&amp;w=130&amp;sz=7&amp;hl=ru&amp;start=12&amp;tbnid=aSdEvwgU0k_2wM:&amp;tbnh=98&amp;tbnw=78&amp;prev=/images?q=%D0%B3%D0%B5%D0%BD%D0%BD%D0%B0%D1%8F+%D0%B8%D0%BD%D0%B6%D0%B5%D0%BD%D0%B5%D1%80%D0%B8%D1%8F&amp;gbv=2&amp;hl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images.google.com.ua/imgres?imgurl=http://www.medigen.ru/images/t1_1.jpg&amp;imgrefurl=http://www.medigen.ru/&amp;usg=__UeQBr6eLYeOrdKe6BjERC81Tm20=&amp;h=343&amp;w=300&amp;sz=37&amp;hl=ru&amp;start=3&amp;tbnid=w9ZeUDuOIIWHjM:&amp;tbnh=120&amp;tbnw=105&amp;prev=/images?q=%D0%B3%D0%B5%D0%BD%D0%BD%D0%B0%D1%8F+%D0%B8%D0%BD%D0%B6%D0%B5%D0%BD%D0%B5%D1%80%D0%B8%D1%8F&amp;gbv=2&amp;hl=ru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google.com.ua/imgres?imgurl=http://www.livestalker.net/wp-content/uploads/2008/06/2480854_blog.jpg&amp;imgrefurl=http://www.livestalker.net/page/8/&amp;usg=__BkX4PZs2SvjvOVSSRDrQqMwSUuo=&amp;h=300&amp;w=400&amp;sz=58&amp;hl=ru&amp;start=7&amp;tbnid=dlGxCgvkHs_TcM:&amp;tbnh=93&amp;tbnw=124&amp;prev=/images?q=%D0%94%D0%B5%D0%BD%D1%8C%D0%B3%D0%B8&amp;gbv=2&amp;hl=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images.google.com.ua/imgres?imgurl=http://www.nanonewsnet.ru/files/thumbs/Mekhanizm_evoljutsii.jpg&amp;imgrefurl=http://www.nanonewsnet.ru/articles/2008/kompyuternoe-modelirovanie-pomogaet-uvidet-mekhanizmy-evolyutsii&amp;usg=__DrT8q3yRpBYIJzmN7ytukmtWr24=&amp;h=300&amp;w=290&amp;sz=63&amp;hl=ru&amp;start=32&amp;tbnid=C3w2QYxydDrEdM:&amp;tbnh=116&amp;tbnw=112&amp;prev=/images?q=%D0%A1%D0%BE%D0%B7%D0%B4%D0%B0%D0%BD%D0%B8%D0%B5+%D0%BD%D0%BE%D0%B2%D1%8B%D1%85+%D0%BB%D0%B5%D0%BA%D0%B0%D1%80%D1%81%D1%82%D0%B2&amp;gbv=2&amp;ndsp=18&amp;hl=ru&amp;sa=N&amp;start=1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.ua/imgres?imgurl=http://bioethicsbytes.files.wordpress.com/2008/09/avastin.jpg&amp;imgrefurl=http://bioethicsbytes.wordpress.com/2008/09/05/the-nhs-postcode-lottery-it-could-be-you-panorama/&amp;usg=__oERSk2GxvB1ZyOwPwT7Ijy18qXY=&amp;h=347&amp;w=450&amp;sz=44&amp;hl=ru&amp;start=1&amp;tbnid=U9y79R7UvTtKxM:&amp;tbnh=98&amp;tbnw=127&amp;prev=/images?q=Avastin&amp;gbv=2&amp;hl=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google.com.ua/imgres?imgurl=http://www.wyethbiotherapie.com/static_files/enbrel-fr-hcp/Images/Other/Pack_enbrel_50.jpg&amp;imgrefurl=http://linezolide.blogspot.com/2007_12_01_archive.html&amp;usg=__VBTEF5o7Ld2czUn5U9_3ZGvfoHQ=&amp;h=344&amp;w=275&amp;sz=21&amp;hl=ru&amp;start=29&amp;tbnid=l9vYKf-Gw3VyAM:&amp;tbnh=120&amp;tbnw=96&amp;prev=/images?q=Enbrel%C2%AE&amp;gbv=2&amp;ndsp=18&amp;hl=ru&amp;sa=N&amp;start=1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44824"/>
            <a:ext cx="6588224" cy="30243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400" dirty="0" err="1">
                <a:effectLst/>
              </a:rPr>
              <a:t>Биофармацевтические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методы</a:t>
            </a:r>
            <a:r>
              <a:rPr lang="uk-UA" sz="2400" dirty="0">
                <a:effectLst/>
              </a:rPr>
              <a:t> оценки качества и эффективности лекарственных препаратов. Роль </a:t>
            </a:r>
            <a:r>
              <a:rPr lang="uk-UA" sz="2400" dirty="0" err="1">
                <a:effectLst/>
              </a:rPr>
              <a:t>биофармации</a:t>
            </a:r>
            <a:r>
              <a:rPr lang="uk-UA" sz="2400" dirty="0">
                <a:effectLst/>
              </a:rPr>
              <a:t> в разработке новых лекарственных препаратов. </a:t>
            </a:r>
            <a:r>
              <a:rPr lang="uk-UA" sz="2400">
                <a:effectLst/>
              </a:rPr>
              <a:t>Будущее</a:t>
            </a:r>
            <a:r>
              <a:rPr lang="uk-UA" sz="2400" dirty="0">
                <a:effectLst/>
              </a:rPr>
              <a:t> </a:t>
            </a:r>
            <a:r>
              <a:rPr lang="uk-UA" sz="2400" dirty="0" err="1">
                <a:effectLst/>
              </a:rPr>
              <a:t>биофармации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48264" y="6137275"/>
            <a:ext cx="2088232" cy="720725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Харьк</a:t>
            </a:r>
            <a:r>
              <a:rPr lang="uk-UA" dirty="0">
                <a:solidFill>
                  <a:schemeClr val="bg1">
                    <a:lumMod val="95000"/>
                  </a:schemeClr>
                </a:solidFill>
              </a:rPr>
              <a:t>о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в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solidFill>
                  <a:schemeClr val="bg1">
                    <a:lumMod val="95000"/>
                  </a:schemeClr>
                </a:solidFill>
              </a:rPr>
              <a:t>2018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71363"/>
            <a:ext cx="5839349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Национальный фармацевтический университет</a:t>
            </a:r>
            <a:br>
              <a:rPr lang="uk-UA" sz="2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br>
              <a:rPr lang="uk-UA" sz="12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uk-UA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Кафедра аптечной технологии лекарств</a:t>
            </a:r>
            <a:br>
              <a:rPr lang="uk-UA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</a:br>
            <a:r>
              <a:rPr lang="uk-UA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им. Д.П. </a:t>
            </a:r>
            <a:r>
              <a:rPr lang="ru-RU" sz="18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Сало</a:t>
            </a:r>
          </a:p>
        </p:txBody>
      </p:sp>
      <p:pic>
        <p:nvPicPr>
          <p:cNvPr id="5" name="Picture 13" descr="Пошта Национальный фармацевтический универси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868" y="97557"/>
            <a:ext cx="3706091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363"/>
            <a:ext cx="14954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uk-UA">
                <a:latin typeface="Times New Roman" pitchFamily="18" charset="0"/>
              </a:rPr>
              <a:t>Сегодня проводится работа над методами: </a:t>
            </a:r>
          </a:p>
          <a:p>
            <a:pPr>
              <a:buFontTx/>
              <a:buChar char="-"/>
            </a:pPr>
            <a:r>
              <a:rPr lang="uk-UA">
                <a:latin typeface="Times New Roman" pitchFamily="18" charset="0"/>
              </a:rPr>
              <a:t>компьютерного прогнозирования;</a:t>
            </a:r>
          </a:p>
          <a:p>
            <a:pPr>
              <a:buFontTx/>
              <a:buChar char="-"/>
            </a:pPr>
            <a:r>
              <a:rPr lang="uk-UA">
                <a:latin typeface="Times New Roman" pitchFamily="18" charset="0"/>
              </a:rPr>
              <a:t> технологии биомаркеров (количественные характеристики биологических явлений, которые позволяют установить информационную связь между механизмом действия и клинической эффективности)</a:t>
            </a:r>
            <a:r>
              <a:rPr lang="ru-RU">
                <a:latin typeface="Times New Roman" pitchFamily="18" charset="0"/>
              </a:rPr>
              <a:t> </a:t>
            </a:r>
          </a:p>
          <a:p>
            <a:pPr>
              <a:buFontTx/>
              <a:buChar char="-"/>
            </a:pPr>
            <a:r>
              <a:rPr lang="ru-RU">
                <a:latin typeface="Times New Roman" pitchFamily="18" charset="0"/>
              </a:rPr>
              <a:t> </a:t>
            </a:r>
            <a:r>
              <a:rPr lang="uk-UA">
                <a:latin typeface="Times New Roman" pitchFamily="18" charset="0"/>
              </a:rPr>
              <a:t>другими перспективными технологиями</a:t>
            </a:r>
            <a:r>
              <a:rPr lang="ru-RU">
                <a:latin typeface="Times New Roman" pitchFamily="18" charset="0"/>
              </a:rPr>
              <a:t>. </a:t>
            </a:r>
          </a:p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29AD00-C6FE-40CE-9048-59BEA49974E7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4B21B1D-34C3-47FD-B0FE-9CDD895671A3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45279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729" y="1286763"/>
            <a:ext cx="5045571" cy="5208588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		</a:t>
            </a:r>
            <a:r>
              <a:rPr lang="uk-UA" sz="2000" b="1" dirty="0">
                <a:latin typeface="Arial" pitchFamily="34" charset="0"/>
                <a:cs typeface="Arial" pitchFamily="34" charset="0"/>
              </a:rPr>
              <a:t>К примеру: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в ходе прикладных исследований было выяснено, что клеточные линии человека позволяют оценить и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предсказать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метаболический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путь препарата до того, как начнутся опыты на людях. Благодаря этому открытию большинство «кандидатов» в лекарства, с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неблагоприятным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метаболическим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профилем (который приводит к опасным лекарственных взаимодействий) отсеиваются еще в лаборатории.</a:t>
            </a:r>
          </a:p>
        </p:txBody>
      </p:sp>
      <p:pic>
        <p:nvPicPr>
          <p:cNvPr id="14343" name="Picture 7" descr="01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132856"/>
            <a:ext cx="378904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6378BBA-BBB2-425E-951A-C22087869E07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68903D08-65B9-4ABA-9D7E-A361F15CA639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53068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/>
              <a:t>	</a:t>
            </a:r>
            <a:r>
              <a:rPr lang="uk-UA" b="1"/>
              <a:t>	К примеру</a:t>
            </a:r>
            <a:r>
              <a:rPr lang="uk-UA"/>
              <a:t>: Недавно ученые предложили технологию синтеза бактериальных вакцин, которая позволяет повысить производительность, при этом снизив себестоимость производства.</a:t>
            </a:r>
          </a:p>
        </p:txBody>
      </p:sp>
      <p:pic>
        <p:nvPicPr>
          <p:cNvPr id="16389" name="Picture 5" descr="588_bacter_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865482"/>
            <a:ext cx="1547812" cy="186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 descr="enterococcu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208" y="5044719"/>
            <a:ext cx="2173287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 descr="d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516563"/>
            <a:ext cx="2447925" cy="1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 descr="bacteria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95" y="4955544"/>
            <a:ext cx="2439977" cy="18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EB615FF-EA3C-41B0-9532-723B6FC156D0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C85A615-7EB2-45FE-97E6-8716721855CA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70670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1039556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" t="6667" b="5000"/>
          <a:stretch>
            <a:fillRect/>
          </a:stretch>
        </p:blipFill>
        <p:spPr bwMode="auto">
          <a:xfrm>
            <a:off x="-19133" y="1628800"/>
            <a:ext cx="3132138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1331" y="1358771"/>
            <a:ext cx="6143157" cy="5238581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dirty="0"/>
              <a:t>	</a:t>
            </a:r>
            <a:r>
              <a:rPr lang="ru-RU" sz="4000" dirty="0"/>
              <a:t>В </a:t>
            </a:r>
            <a:r>
              <a:rPr lang="uk-UA" sz="4000" dirty="0"/>
              <a:t>2004 компании-члены </a:t>
            </a:r>
            <a:r>
              <a:rPr lang="uk-UA" sz="4000" dirty="0" err="1"/>
              <a:t>PhRMA</a:t>
            </a:r>
            <a:r>
              <a:rPr lang="uk-UA" sz="4000" dirty="0"/>
              <a:t> (США) потратили на разработку новых препаратов и на сопутствующие исследования около 38800000000. Долл., Что на 12,6% больше, чем в 2003г.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биофармации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разработке новых лекарственных препаратов.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351B7367-6534-44F1-BFE1-330457C59064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85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/>
              <a:t>От лаборатории к пациенту: путь биофармацевтических исследований</a:t>
            </a:r>
            <a:r>
              <a:rPr lang="ru-RU" sz="2400"/>
              <a:t> </a:t>
            </a:r>
          </a:p>
        </p:txBody>
      </p:sp>
      <p:sp>
        <p:nvSpPr>
          <p:cNvPr id="9267" name="Rectangle 51"/>
          <p:cNvSpPr>
            <a:spLocks noChangeArrowheads="1"/>
          </p:cNvSpPr>
          <p:nvPr/>
        </p:nvSpPr>
        <p:spPr bwMode="auto">
          <a:xfrm>
            <a:off x="2195513" y="5589588"/>
            <a:ext cx="800100" cy="342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sz="1200" b="0">
                <a:solidFill>
                  <a:schemeClr val="tx1"/>
                </a:solidFill>
              </a:rPr>
              <a:t>млрд.долл</a:t>
            </a:r>
            <a:endParaRPr lang="ru-RU" sz="1800" b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9268" name="Rectangle 52"/>
          <p:cNvSpPr>
            <a:spLocks noChangeArrowheads="1"/>
          </p:cNvSpPr>
          <p:nvPr/>
        </p:nvSpPr>
        <p:spPr bwMode="auto">
          <a:xfrm>
            <a:off x="5148263" y="5589588"/>
            <a:ext cx="800100" cy="342900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uk-UA" sz="1200" b="0">
                <a:solidFill>
                  <a:schemeClr val="tx1"/>
                </a:solidFill>
              </a:rPr>
              <a:t>млрд.долл</a:t>
            </a:r>
            <a:endParaRPr lang="ru-RU" sz="1800" b="0">
              <a:solidFill>
                <a:schemeClr val="tx1"/>
              </a:solidFill>
              <a:latin typeface="Arial" pitchFamily="34" charset="0"/>
            </a:endParaRPr>
          </a:p>
        </p:txBody>
      </p:sp>
      <p:grpSp>
        <p:nvGrpSpPr>
          <p:cNvPr id="9270" name="Group 54"/>
          <p:cNvGrpSpPr>
            <a:grpSpLocks/>
          </p:cNvGrpSpPr>
          <p:nvPr/>
        </p:nvGrpSpPr>
        <p:grpSpPr bwMode="auto">
          <a:xfrm>
            <a:off x="250825" y="1341438"/>
            <a:ext cx="8569325" cy="5143500"/>
            <a:chOff x="158" y="845"/>
            <a:chExt cx="5398" cy="3240"/>
          </a:xfrm>
        </p:grpSpPr>
        <p:pic>
          <p:nvPicPr>
            <p:cNvPr id="9220" name="Picture 4" descr="a_20_0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35"/>
              <a:ext cx="5307" cy="3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49" name="Rectangle 33"/>
            <p:cNvSpPr>
              <a:spLocks noChangeArrowheads="1"/>
            </p:cNvSpPr>
            <p:nvPr/>
          </p:nvSpPr>
          <p:spPr bwMode="auto">
            <a:xfrm>
              <a:off x="518" y="989"/>
              <a:ext cx="864" cy="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uk-UA" b="0">
                  <a:solidFill>
                    <a:srgbClr val="666699"/>
                  </a:solidFill>
                </a:rPr>
                <a:t>ПОИСК И СОЗДАНИЕ ЛП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0" name="Oval 34"/>
            <p:cNvSpPr>
              <a:spLocks noChangeArrowheads="1"/>
            </p:cNvSpPr>
            <p:nvPr/>
          </p:nvSpPr>
          <p:spPr bwMode="auto">
            <a:xfrm>
              <a:off x="230" y="1925"/>
              <a:ext cx="576" cy="100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 b="0">
                  <a:solidFill>
                    <a:srgbClr val="FFFFFF"/>
                  </a:solidFill>
                </a:rPr>
                <a:t>10000</a:t>
              </a:r>
            </a:p>
            <a:p>
              <a:pPr algn="ctr"/>
              <a:r>
                <a:rPr lang="uk-UA" b="0">
                  <a:solidFill>
                    <a:srgbClr val="FFFFFF"/>
                  </a:solidFill>
                </a:rPr>
                <a:t>спо-лук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1" name="Rectangle 35"/>
            <p:cNvSpPr>
              <a:spLocks noChangeArrowheads="1"/>
            </p:cNvSpPr>
            <p:nvPr/>
          </p:nvSpPr>
          <p:spPr bwMode="auto">
            <a:xfrm>
              <a:off x="1526" y="2285"/>
              <a:ext cx="648" cy="4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 sz="1200" b="0">
                <a:solidFill>
                  <a:schemeClr val="tx1"/>
                </a:solidFill>
              </a:endParaRPr>
            </a:p>
            <a:p>
              <a:pPr algn="ctr"/>
              <a:r>
                <a:rPr lang="uk-UA" sz="1600" b="0">
                  <a:solidFill>
                    <a:srgbClr val="FFFFFF"/>
                  </a:solidFill>
                </a:rPr>
                <a:t>250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2" name="AutoShape 36"/>
            <p:cNvSpPr>
              <a:spLocks noChangeArrowheads="1"/>
            </p:cNvSpPr>
            <p:nvPr/>
          </p:nvSpPr>
          <p:spPr bwMode="auto">
            <a:xfrm rot="16200000">
              <a:off x="3092" y="2130"/>
              <a:ext cx="333" cy="576"/>
            </a:xfrm>
            <a:custGeom>
              <a:avLst/>
              <a:gdLst>
                <a:gd name="G0" fmla="+- 5100 0 0"/>
                <a:gd name="G1" fmla="+- 21600 0 5100"/>
                <a:gd name="G2" fmla="*/ 5100 1 2"/>
                <a:gd name="G3" fmla="+- 21600 0 G2"/>
                <a:gd name="G4" fmla="+/ 5100 21600 2"/>
                <a:gd name="G5" fmla="+/ G1 0 2"/>
                <a:gd name="G6" fmla="*/ 21600 21600 5100"/>
                <a:gd name="G7" fmla="*/ G6 1 2"/>
                <a:gd name="G8" fmla="+- 21600 0 G7"/>
                <a:gd name="G9" fmla="*/ 21600 1 2"/>
                <a:gd name="G10" fmla="+- 5100 0 G9"/>
                <a:gd name="G11" fmla="?: G10 G8 0"/>
                <a:gd name="G12" fmla="?: G10 G7 21600"/>
                <a:gd name="T0" fmla="*/ 19050 w 21600"/>
                <a:gd name="T1" fmla="*/ 10800 h 21600"/>
                <a:gd name="T2" fmla="*/ 10800 w 21600"/>
                <a:gd name="T3" fmla="*/ 21600 h 21600"/>
                <a:gd name="T4" fmla="*/ 2550 w 21600"/>
                <a:gd name="T5" fmla="*/ 10800 h 21600"/>
                <a:gd name="T6" fmla="*/ 10800 w 21600"/>
                <a:gd name="T7" fmla="*/ 0 h 21600"/>
                <a:gd name="T8" fmla="*/ 4350 w 21600"/>
                <a:gd name="T9" fmla="*/ 4350 h 21600"/>
                <a:gd name="T10" fmla="*/ 17250 w 21600"/>
                <a:gd name="T11" fmla="*/ 17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100" y="21600"/>
                  </a:lnTo>
                  <a:lnTo>
                    <a:pt x="165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eaVert"/>
            <a:lstStyle/>
            <a:p>
              <a:r>
                <a:rPr lang="ru-RU"/>
                <a:t>250</a:t>
              </a:r>
            </a:p>
          </p:txBody>
        </p:sp>
        <p:sp>
          <p:nvSpPr>
            <p:cNvPr id="9253" name="Rectangle 37"/>
            <p:cNvSpPr>
              <a:spLocks noChangeArrowheads="1"/>
            </p:cNvSpPr>
            <p:nvPr/>
          </p:nvSpPr>
          <p:spPr bwMode="auto">
            <a:xfrm>
              <a:off x="1454" y="989"/>
              <a:ext cx="792" cy="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uk-UA" b="0" dirty="0">
                  <a:solidFill>
                    <a:srgbClr val="666699"/>
                  </a:solidFill>
                </a:rPr>
                <a:t>ДОКЛИНИЧЕСКИЕ</a:t>
              </a:r>
            </a:p>
            <a:p>
              <a:pPr algn="ctr"/>
              <a:r>
                <a:rPr lang="uk-UA" b="0" dirty="0">
                  <a:solidFill>
                    <a:srgbClr val="666699"/>
                  </a:solidFill>
                </a:rPr>
                <a:t>ИССЛЕДОВАНИЯ</a:t>
              </a:r>
              <a:endParaRPr lang="ru-RU" sz="1800" b="0" dirty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4" name="Rectangle 38"/>
            <p:cNvSpPr>
              <a:spLocks noChangeArrowheads="1"/>
            </p:cNvSpPr>
            <p:nvPr/>
          </p:nvSpPr>
          <p:spPr bwMode="auto">
            <a:xfrm>
              <a:off x="2822" y="989"/>
              <a:ext cx="1080" cy="5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uk-UA" b="0">
                  <a:solidFill>
                    <a:srgbClr val="666699"/>
                  </a:solidFill>
                </a:rPr>
                <a:t>КЛИНИЧЕСКИЕ ИССЛЕДОВАНИЯ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5" name="Oval 39"/>
            <p:cNvSpPr>
              <a:spLocks noChangeArrowheads="1"/>
            </p:cNvSpPr>
            <p:nvPr/>
          </p:nvSpPr>
          <p:spPr bwMode="auto">
            <a:xfrm>
              <a:off x="4766" y="1925"/>
              <a:ext cx="504" cy="1008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uk-UA">
                  <a:solidFill>
                    <a:srgbClr val="FFFFFF"/>
                  </a:solidFill>
                </a:rPr>
                <a:t>1</a:t>
              </a:r>
            </a:p>
            <a:p>
              <a:pPr algn="ctr"/>
              <a:r>
                <a:rPr lang="uk-UA">
                  <a:solidFill>
                    <a:srgbClr val="FFFFFF"/>
                  </a:solidFill>
                </a:rPr>
                <a:t>ЛП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6" name="Rectangle 40"/>
            <p:cNvSpPr>
              <a:spLocks noChangeArrowheads="1"/>
            </p:cNvSpPr>
            <p:nvPr/>
          </p:nvSpPr>
          <p:spPr bwMode="auto">
            <a:xfrm>
              <a:off x="2381" y="1752"/>
              <a:ext cx="864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uk-UA" sz="1200" b="0">
                  <a:solidFill>
                    <a:schemeClr val="tx1"/>
                  </a:solidFill>
                </a:rPr>
                <a:t>20-100 исследуемых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7" name="Rectangle 41"/>
            <p:cNvSpPr>
              <a:spLocks noChangeArrowheads="1"/>
            </p:cNvSpPr>
            <p:nvPr/>
          </p:nvSpPr>
          <p:spPr bwMode="auto">
            <a:xfrm>
              <a:off x="3288" y="1797"/>
              <a:ext cx="1008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uk-UA" sz="1200" b="0">
                  <a:solidFill>
                    <a:schemeClr val="tx1"/>
                  </a:solidFill>
                </a:rPr>
                <a:t>500-1000 исследуемых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8" name="Rectangle 42"/>
            <p:cNvSpPr>
              <a:spLocks noChangeArrowheads="1"/>
            </p:cNvSpPr>
            <p:nvPr/>
          </p:nvSpPr>
          <p:spPr bwMode="auto">
            <a:xfrm>
              <a:off x="2744" y="3022"/>
              <a:ext cx="1224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uk-UA" sz="1200" b="0">
                  <a:solidFill>
                    <a:schemeClr val="tx1"/>
                  </a:solidFill>
                </a:rPr>
                <a:t>100-500 исследуемых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59" name="Rectangle 43"/>
            <p:cNvSpPr>
              <a:spLocks noChangeArrowheads="1"/>
            </p:cNvSpPr>
            <p:nvPr/>
          </p:nvSpPr>
          <p:spPr bwMode="auto">
            <a:xfrm>
              <a:off x="748" y="3249"/>
              <a:ext cx="432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uk-UA" sz="1200" b="0">
                  <a:solidFill>
                    <a:schemeClr val="tx1"/>
                  </a:solidFill>
                </a:rPr>
                <a:t>5 лет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60" name="Rectangle 44"/>
            <p:cNvSpPr>
              <a:spLocks noChangeArrowheads="1"/>
            </p:cNvSpPr>
            <p:nvPr/>
          </p:nvSpPr>
          <p:spPr bwMode="auto">
            <a:xfrm>
              <a:off x="1655" y="3249"/>
              <a:ext cx="432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uk-UA" sz="1200" b="0">
                  <a:solidFill>
                    <a:schemeClr val="tx1"/>
                  </a:solidFill>
                </a:rPr>
                <a:t>1,5 года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61" name="Rectangle 45"/>
            <p:cNvSpPr>
              <a:spLocks noChangeArrowheads="1"/>
            </p:cNvSpPr>
            <p:nvPr/>
          </p:nvSpPr>
          <p:spPr bwMode="auto">
            <a:xfrm>
              <a:off x="3152" y="3249"/>
              <a:ext cx="432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uk-UA" sz="1200" b="0">
                  <a:solidFill>
                    <a:schemeClr val="tx1"/>
                  </a:solidFill>
                </a:rPr>
                <a:t>6 лет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62" name="Rectangle 46"/>
            <p:cNvSpPr>
              <a:spLocks noChangeArrowheads="1"/>
            </p:cNvSpPr>
            <p:nvPr/>
          </p:nvSpPr>
          <p:spPr bwMode="auto">
            <a:xfrm>
              <a:off x="4550" y="3293"/>
              <a:ext cx="432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uk-UA" sz="1200" b="0">
                  <a:solidFill>
                    <a:schemeClr val="tx1"/>
                  </a:solidFill>
                </a:rPr>
                <a:t>2 года 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63" name="Rectangle 47"/>
            <p:cNvSpPr>
              <a:spLocks noChangeArrowheads="1"/>
            </p:cNvSpPr>
            <p:nvPr/>
          </p:nvSpPr>
          <p:spPr bwMode="auto">
            <a:xfrm>
              <a:off x="5054" y="3293"/>
              <a:ext cx="432" cy="216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uk-UA" sz="1200" b="0">
                  <a:solidFill>
                    <a:schemeClr val="tx1"/>
                  </a:solidFill>
                </a:rPr>
                <a:t>2 года 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64" name="Rectangle 48"/>
            <p:cNvSpPr>
              <a:spLocks noChangeArrowheads="1"/>
            </p:cNvSpPr>
            <p:nvPr/>
          </p:nvSpPr>
          <p:spPr bwMode="auto">
            <a:xfrm>
              <a:off x="4550" y="917"/>
              <a:ext cx="936" cy="57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uk-UA" sz="1200" b="0">
                  <a:solidFill>
                    <a:srgbClr val="666699"/>
                  </a:solidFill>
                </a:rPr>
                <a:t>МАССОВОЕ ПРОИЗВОДСТВО / IV фаза ИССЛЕДОВАНИЙ</a:t>
              </a:r>
              <a:endParaRPr lang="ru-RU" sz="18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65" name="Rectangle 49"/>
            <p:cNvSpPr>
              <a:spLocks noChangeArrowheads="1"/>
            </p:cNvSpPr>
            <p:nvPr/>
          </p:nvSpPr>
          <p:spPr bwMode="auto">
            <a:xfrm>
              <a:off x="2174" y="845"/>
              <a:ext cx="216" cy="30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/>
              <a:r>
                <a:rPr lang="uk-UA" sz="1100" b="0">
                  <a:solidFill>
                    <a:srgbClr val="666699"/>
                  </a:solidFill>
                </a:rPr>
                <a:t>ПРЕДСТАВЛЕНИЕ </a:t>
              </a:r>
            </a:p>
            <a:p>
              <a:pPr algn="ctr"/>
              <a:endParaRPr lang="uk-UA" sz="1100" b="0">
                <a:solidFill>
                  <a:srgbClr val="666699"/>
                </a:solidFill>
              </a:endParaRPr>
            </a:p>
            <a:p>
              <a:pPr algn="ctr"/>
              <a:r>
                <a:rPr lang="uk-UA" sz="1100" b="0">
                  <a:solidFill>
                    <a:srgbClr val="666699"/>
                  </a:solidFill>
                </a:rPr>
                <a:t>ПРЕДВАРИТЕЛЬНОЙ </a:t>
              </a:r>
            </a:p>
            <a:p>
              <a:pPr algn="ctr"/>
              <a:endParaRPr lang="uk-UA" sz="1100" b="0">
                <a:solidFill>
                  <a:srgbClr val="666699"/>
                </a:solidFill>
              </a:endParaRPr>
            </a:p>
            <a:p>
              <a:pPr algn="ctr"/>
              <a:r>
                <a:rPr lang="uk-UA" sz="1100" b="0">
                  <a:solidFill>
                    <a:srgbClr val="666699"/>
                  </a:solidFill>
                </a:rPr>
                <a:t>ЗАЯВКИ</a:t>
              </a:r>
              <a:endParaRPr lang="ru-RU" sz="1600" b="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9269" name="Rectangle 53"/>
            <p:cNvSpPr>
              <a:spLocks noChangeArrowheads="1"/>
            </p:cNvSpPr>
            <p:nvPr/>
          </p:nvSpPr>
          <p:spPr bwMode="auto">
            <a:xfrm>
              <a:off x="158" y="3869"/>
              <a:ext cx="1656" cy="2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-36770" y="-36436"/>
            <a:ext cx="9180769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</a:t>
            </a:r>
            <a:r>
              <a:rPr lang="uk-UA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биофармации</a:t>
            </a:r>
            <a:r>
              <a:rPr lang="uk-UA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разработке новых лекарственных препаратов. 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05D623F-4002-4F54-BACD-9A155F4D803C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02203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1226259723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/>
          <a:stretch>
            <a:fillRect/>
          </a:stretch>
        </p:blipFill>
        <p:spPr bwMode="auto">
          <a:xfrm>
            <a:off x="0" y="1350480"/>
            <a:ext cx="3563938" cy="55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39683" y="1371307"/>
            <a:ext cx="5210175" cy="58324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200" dirty="0"/>
              <a:t>		</a:t>
            </a:r>
            <a:r>
              <a:rPr lang="uk-UA" sz="2400" dirty="0">
                <a:latin typeface="Times New Roman" pitchFamily="18" charset="0"/>
              </a:rPr>
              <a:t>Национальные институты здравоохранения США играют важную роль в проведении исследований, но доля средств, выделяемых на исследования фармацевтическими компаниями, значительно больше.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latin typeface="Times New Roman" pitchFamily="18" charset="0"/>
              </a:rPr>
              <a:t>		В 2004 на исследование </a:t>
            </a:r>
            <a:r>
              <a:rPr lang="uk-UA" sz="2400" dirty="0" err="1">
                <a:latin typeface="Times New Roman" pitchFamily="18" charset="0"/>
              </a:rPr>
              <a:t>биофармацевтическая</a:t>
            </a:r>
            <a:r>
              <a:rPr lang="uk-UA" sz="2400" dirty="0">
                <a:latin typeface="Times New Roman" pitchFamily="18" charset="0"/>
              </a:rPr>
              <a:t> индустрия потратила около 50 млрд. долл., хотя общий бюджет национальных институтов здравоохранения на этот год составил 28 млрд</a:t>
            </a:r>
            <a:r>
              <a:rPr lang="uk-UA" sz="2000" dirty="0"/>
              <a:t>. </a:t>
            </a:r>
            <a:r>
              <a:rPr lang="uk-UA" sz="2400" dirty="0">
                <a:latin typeface="Times New Roman" pitchFamily="18" charset="0"/>
              </a:rPr>
              <a:t>долл.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394540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оль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биофармации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разработке новых лекарственных препаратов.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BDC54F3-8C11-47D3-935B-C42C11F00804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896772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b="1"/>
              <a:t>		</a:t>
            </a:r>
            <a:r>
              <a:rPr lang="uk-UA" b="1">
                <a:latin typeface="Times New Roman" pitchFamily="18" charset="0"/>
              </a:rPr>
              <a:t>Разработка препаратов</a:t>
            </a:r>
            <a:r>
              <a:rPr lang="uk-UA">
                <a:latin typeface="Times New Roman" pitchFamily="18" charset="0"/>
              </a:rPr>
              <a:t> - это процесс преобразования лабораторной концепции в конкретный препарат, который может быть запущен в массовое производство.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>
                <a:latin typeface="Times New Roman" pitchFamily="18" charset="0"/>
              </a:rPr>
              <a:t>		На этом этапе уточняют различные физические характеристики будущего средства, разрабатываются стандарты и методы контроля качества, создаются новые технологии производства.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  <p:pic>
        <p:nvPicPr>
          <p:cNvPr id="15365" name="Picture 5" descr="bak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5167313"/>
            <a:ext cx="2051050" cy="153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биофармации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разработке новых лекарственных препаратов.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84E25BF7-3C0D-4ED0-89F6-B5560BA9F5EE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324363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9168" y="1358771"/>
            <a:ext cx="8229600" cy="29813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	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Некоторые болезни, которые в прошлом считались смертельными (такие как СПИД или отдельные виды рака), сегодня можно вылечить. Появляются препараты практически без побочных эффектов.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		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Разница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между вчера и сегодня становится более ощутимой.  </a:t>
            </a:r>
          </a:p>
        </p:txBody>
      </p:sp>
      <p:pic>
        <p:nvPicPr>
          <p:cNvPr id="26635" name="Picture 11" descr="атака СПИДом клет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344" y="4219442"/>
            <a:ext cx="4392488" cy="255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биофармации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разработке новых лекарственных препаратов.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EAC285B-9932-406F-8C98-A7ADC86783C6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352935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6" name="Rectangle 34"/>
          <p:cNvSpPr>
            <a:spLocks noChangeArrowheads="1"/>
          </p:cNvSpPr>
          <p:nvPr/>
        </p:nvSpPr>
        <p:spPr bwMode="auto">
          <a:xfrm>
            <a:off x="2411413" y="4581525"/>
            <a:ext cx="1296987" cy="431800"/>
          </a:xfrm>
          <a:prstGeom prst="rect">
            <a:avLst/>
          </a:prstGeom>
          <a:solidFill>
            <a:schemeClr val="accent1"/>
          </a:solidFill>
          <a:ln w="476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 b="0">
                <a:solidFill>
                  <a:schemeClr val="tx1"/>
                </a:solidFill>
                <a:latin typeface="Monotype Corsiva" pitchFamily="66" charset="0"/>
              </a:rPr>
              <a:t>сегодня:</a:t>
            </a:r>
            <a:endParaRPr lang="ru-RU" sz="2400" b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7740352" y="1418098"/>
            <a:ext cx="1079500" cy="431800"/>
          </a:xfrm>
          <a:prstGeom prst="rect">
            <a:avLst/>
          </a:prstGeom>
          <a:solidFill>
            <a:schemeClr val="accent1"/>
          </a:solidFill>
          <a:ln w="476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 b="0">
                <a:solidFill>
                  <a:schemeClr val="tx1"/>
                </a:solidFill>
                <a:latin typeface="Monotype Corsiva" pitchFamily="66" charset="0"/>
              </a:rPr>
              <a:t>вчера:</a:t>
            </a:r>
            <a:endParaRPr lang="ru-RU" sz="2400" b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-917" y="1195387"/>
            <a:ext cx="3167062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3200" b="0">
                <a:solidFill>
                  <a:schemeClr val="tx1"/>
                </a:solidFill>
                <a:latin typeface="Comic Sans MS" pitchFamily="66" charset="0"/>
              </a:rPr>
              <a:t>ВИЧ / СПИД:</a:t>
            </a:r>
            <a:endParaRPr lang="ru-RU" sz="3200" b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2376488" y="1773238"/>
            <a:ext cx="68405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000" b="0" dirty="0">
                <a:solidFill>
                  <a:schemeClr val="tx1"/>
                </a:solidFill>
                <a:latin typeface="Monotype Corsiva" pitchFamily="66" charset="0"/>
              </a:rPr>
              <a:t>	</a:t>
            </a:r>
            <a:r>
              <a:rPr lang="uk-UA" sz="1600" b="0" dirty="0">
                <a:solidFill>
                  <a:schemeClr val="tx1"/>
                </a:solidFill>
              </a:rPr>
              <a:t> 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1990г. Ожидаемая продолжительность жизни пациента, которому только что был поставлен диагноз «СПИД» составляла 26 месяцев. В этот период у пациентов развивались целый ряд неприятных инфекционных заболеваний. Единственный доступный тогда препарат необходимо было принимать через каждые 4:00 постоянно, и он имел серьезные побочные эффекты.</a:t>
            </a:r>
            <a:r>
              <a:rPr lang="uk-UA" sz="20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2663825" y="4870152"/>
            <a:ext cx="6480175" cy="172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000" b="0" dirty="0">
                <a:solidFill>
                  <a:schemeClr val="tx1"/>
                </a:solidFill>
                <a:latin typeface="Monotype Corsiva" pitchFamily="66" charset="0"/>
              </a:rPr>
              <a:t>	 с </a:t>
            </a:r>
            <a:r>
              <a:rPr lang="uk-UA" sz="2000" b="0" dirty="0" err="1">
                <a:solidFill>
                  <a:schemeClr val="tx1"/>
                </a:solidFill>
                <a:latin typeface="Monotype Corsiva" pitchFamily="66" charset="0"/>
              </a:rPr>
              <a:t>появлением</a:t>
            </a:r>
            <a:r>
              <a:rPr lang="uk-UA" b="0" dirty="0">
                <a:solidFill>
                  <a:schemeClr val="tx1"/>
                </a:solidFill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ингибиторов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протеазы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которые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были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впервые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одобрены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в 1995г.,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уровень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смертности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от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СПИДа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снизился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на 70%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Сейчас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существует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большое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количество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различных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препаратов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в том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числе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комбинированных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которые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позволяют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контролировать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заболевание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в </a:t>
            </a:r>
            <a:r>
              <a:rPr lang="uk-UA" sz="20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течение</a:t>
            </a:r>
            <a:r>
              <a:rPr lang="uk-UA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многих лет.</a:t>
            </a:r>
            <a:r>
              <a:rPr lang="ru-RU" sz="20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uk-UA" sz="1600" b="0" dirty="0">
                <a:solidFill>
                  <a:schemeClr val="tx1"/>
                </a:solidFill>
                <a:latin typeface="Arial" pitchFamily="34" charset="0"/>
              </a:rPr>
              <a:t> </a:t>
            </a:r>
            <a:endParaRPr lang="ru-RU" sz="1600" b="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23584" name="Picture 32" descr="02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2376488" cy="158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биофармации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разработке новых лекарственных препаратов.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EFC513A-3683-4D71-9F5D-E9A2F5596F04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832398"/>
      </p:ext>
    </p:extLst>
  </p:cSld>
  <p:clrMapOvr>
    <a:masterClrMapping/>
  </p:clrMapOvr>
  <p:transition spd="slow">
    <p:pull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12" name="Rectangle 80"/>
          <p:cNvSpPr>
            <a:spLocks noChangeArrowheads="1"/>
          </p:cNvSpPr>
          <p:nvPr/>
        </p:nvSpPr>
        <p:spPr bwMode="auto">
          <a:xfrm>
            <a:off x="2268538" y="4437063"/>
            <a:ext cx="1366837" cy="504825"/>
          </a:xfrm>
          <a:prstGeom prst="rect">
            <a:avLst/>
          </a:prstGeom>
          <a:solidFill>
            <a:schemeClr val="accent1"/>
          </a:solidFill>
          <a:ln w="476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8511" name="Rectangle 79"/>
          <p:cNvSpPr>
            <a:spLocks noChangeArrowheads="1"/>
          </p:cNvSpPr>
          <p:nvPr/>
        </p:nvSpPr>
        <p:spPr bwMode="auto">
          <a:xfrm>
            <a:off x="2339975" y="2060575"/>
            <a:ext cx="936625" cy="360363"/>
          </a:xfrm>
          <a:prstGeom prst="rect">
            <a:avLst/>
          </a:prstGeom>
          <a:solidFill>
            <a:schemeClr val="accent1"/>
          </a:solidFill>
          <a:ln w="476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8503" name="Rectangle 71"/>
          <p:cNvSpPr>
            <a:spLocks noChangeArrowheads="1"/>
          </p:cNvSpPr>
          <p:nvPr/>
        </p:nvSpPr>
        <p:spPr bwMode="auto">
          <a:xfrm>
            <a:off x="0" y="1355585"/>
            <a:ext cx="2339975" cy="135333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 b="0" dirty="0">
                <a:solidFill>
                  <a:schemeClr val="tx1"/>
                </a:solidFill>
                <a:latin typeface="Comic Sans MS" pitchFamily="66" charset="0"/>
              </a:rPr>
              <a:t>хроническая </a:t>
            </a:r>
          </a:p>
          <a:p>
            <a:pPr algn="ctr"/>
            <a:r>
              <a:rPr lang="uk-UA" sz="2400" b="0" dirty="0" err="1">
                <a:solidFill>
                  <a:schemeClr val="tx1"/>
                </a:solidFill>
                <a:latin typeface="Comic Sans MS" pitchFamily="66" charset="0"/>
              </a:rPr>
              <a:t>миеловидна</a:t>
            </a:r>
            <a:r>
              <a:rPr lang="uk-UA" sz="2400" b="0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uk-UA" sz="2400" b="0" dirty="0">
                <a:solidFill>
                  <a:schemeClr val="tx1"/>
                </a:solidFill>
                <a:latin typeface="Comic Sans MS" pitchFamily="66" charset="0"/>
              </a:rPr>
              <a:t>лейкемия</a:t>
            </a:r>
            <a:endParaRPr lang="ru-RU" sz="24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504" name="Rectangle 72"/>
          <p:cNvSpPr>
            <a:spLocks noChangeArrowheads="1"/>
          </p:cNvSpPr>
          <p:nvPr/>
        </p:nvSpPr>
        <p:spPr bwMode="auto">
          <a:xfrm>
            <a:off x="2195513" y="1989138"/>
            <a:ext cx="68405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400" b="0" dirty="0">
                <a:solidFill>
                  <a:schemeClr val="tx1"/>
                </a:solidFill>
                <a:latin typeface="Monotype Corsiva" pitchFamily="66" charset="0"/>
              </a:rPr>
              <a:t>вчера</a:t>
            </a:r>
            <a:r>
              <a:rPr lang="uk-UA" sz="1800" b="0" dirty="0">
                <a:solidFill>
                  <a:schemeClr val="tx1"/>
                </a:solidFill>
                <a:latin typeface="Monotype Corsiva" pitchFamily="66" charset="0"/>
              </a:rPr>
              <a:t>:    </a:t>
            </a:r>
            <a:r>
              <a:rPr lang="ru-RU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 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1999 из десяти пациентов с таким диагнозом только три проживали дольше пяти лет. Варианты лечения: рискованная операция по пересадке костного мозга или ежедневные инъекции интерферона, побочное действие которых сравнивалась с «тяжелым гриппом, 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которым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ты болеешь всю жизнь».</a:t>
            </a:r>
            <a:r>
              <a:rPr lang="uk-UA" sz="2800" b="0" dirty="0">
                <a:solidFill>
                  <a:schemeClr val="tx1"/>
                </a:solidFill>
                <a:latin typeface="Monotype Corsiva" pitchFamily="66" charset="0"/>
              </a:rPr>
              <a:t> </a:t>
            </a:r>
          </a:p>
        </p:txBody>
      </p:sp>
      <p:sp>
        <p:nvSpPr>
          <p:cNvPr id="18505" name="Rectangle 73"/>
          <p:cNvSpPr>
            <a:spLocks noChangeArrowheads="1"/>
          </p:cNvSpPr>
          <p:nvPr/>
        </p:nvSpPr>
        <p:spPr bwMode="auto">
          <a:xfrm>
            <a:off x="2124075" y="4437063"/>
            <a:ext cx="68405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800" b="0">
                <a:solidFill>
                  <a:schemeClr val="tx1"/>
                </a:solidFill>
                <a:latin typeface="Monotype Corsiva" pitchFamily="66" charset="0"/>
              </a:rPr>
              <a:t>сегодня:</a:t>
            </a:r>
            <a:r>
              <a:rPr lang="uk-UA" sz="1800" b="0">
                <a:solidFill>
                  <a:schemeClr val="tx1"/>
                </a:solidFill>
              </a:rPr>
              <a:t>    </a:t>
            </a:r>
            <a:r>
              <a:rPr lang="uk-UA" sz="2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пациенты ежедневно принимают таблетки, которые с высокой вероятностью приводят к ремиссии при почти полном отсутствии побочных явлений. Новый препарат действует на болезнь на молекулярном уровне, поэтому его действие отображается только на ферменте, который отвечает за развитие</a:t>
            </a:r>
            <a:r>
              <a:rPr lang="uk-UA" sz="2400" b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uk-UA" sz="24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болезни.</a:t>
            </a:r>
            <a:r>
              <a:rPr lang="uk-UA" sz="20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</a:p>
        </p:txBody>
      </p:sp>
      <p:pic>
        <p:nvPicPr>
          <p:cNvPr id="18510" name="Picture 78" descr="0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68638"/>
            <a:ext cx="1219200" cy="193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биофармации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разработке новых лекарственных препаратов.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ED2BEB8-7CFA-4D93-9367-0B2D2FE1A86C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19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163736"/>
      </p:ext>
    </p:extLst>
  </p:cSld>
  <p:clrMapOvr>
    <a:masterClrMapping/>
  </p:clrMapOvr>
  <p:transition spd="slow">
    <p:pull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План лекции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0768"/>
            <a:ext cx="9143999" cy="20162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Б</a:t>
            </a:r>
            <a:r>
              <a:rPr lang="uk-UA" dirty="0" err="1"/>
              <a:t>иофармацевтические</a:t>
            </a:r>
            <a:r>
              <a:rPr lang="uk-UA" dirty="0"/>
              <a:t> методы оценки качества и эффективности лекарственных препаратов.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uk-UA" dirty="0"/>
              <a:t>Роль </a:t>
            </a:r>
            <a:r>
              <a:rPr lang="uk-UA" dirty="0" err="1"/>
              <a:t>биофармации</a:t>
            </a:r>
            <a:r>
              <a:rPr lang="uk-UA" dirty="0"/>
              <a:t> в разработке новых лекарственных препаратов.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uk-UA" dirty="0" err="1"/>
              <a:t>Будущее</a:t>
            </a:r>
            <a:r>
              <a:rPr lang="uk-UA" dirty="0"/>
              <a:t> </a:t>
            </a:r>
            <a:r>
              <a:rPr lang="uk-UA" dirty="0" err="1"/>
              <a:t>биофармации</a:t>
            </a:r>
            <a:r>
              <a:rPr lang="uk-UA" dirty="0"/>
              <a:t>.</a:t>
            </a:r>
            <a:endParaRPr lang="uk-U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680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9" name="Rectangle 33"/>
          <p:cNvSpPr>
            <a:spLocks noChangeArrowheads="1"/>
          </p:cNvSpPr>
          <p:nvPr/>
        </p:nvSpPr>
        <p:spPr bwMode="auto">
          <a:xfrm>
            <a:off x="2195513" y="4365625"/>
            <a:ext cx="1368425" cy="503238"/>
          </a:xfrm>
          <a:prstGeom prst="rect">
            <a:avLst/>
          </a:prstGeom>
          <a:solidFill>
            <a:schemeClr val="accent1"/>
          </a:solidFill>
          <a:ln w="476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488" name="Rectangle 32"/>
          <p:cNvSpPr>
            <a:spLocks noChangeArrowheads="1"/>
          </p:cNvSpPr>
          <p:nvPr/>
        </p:nvSpPr>
        <p:spPr bwMode="auto">
          <a:xfrm>
            <a:off x="2424011" y="2601119"/>
            <a:ext cx="1008062" cy="433387"/>
          </a:xfrm>
          <a:prstGeom prst="rect">
            <a:avLst/>
          </a:prstGeom>
          <a:solidFill>
            <a:schemeClr val="accent1"/>
          </a:solidFill>
          <a:ln w="476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-1" y="1324947"/>
            <a:ext cx="3432073" cy="10080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uk-UA" sz="2400" b="0" dirty="0">
                <a:solidFill>
                  <a:schemeClr val="tx1"/>
                </a:solidFill>
                <a:latin typeface="Comic Sans MS" pitchFamily="66" charset="0"/>
              </a:rPr>
              <a:t>болезнь Альцгеймера</a:t>
            </a:r>
            <a:endParaRPr lang="ru-RU" sz="24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2303462" y="2601119"/>
            <a:ext cx="684053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800" b="0" dirty="0">
                <a:solidFill>
                  <a:schemeClr val="tx1"/>
                </a:solidFill>
                <a:latin typeface="Monotype Corsiva" pitchFamily="66" charset="0"/>
              </a:rPr>
              <a:t>вчера</a:t>
            </a:r>
            <a:r>
              <a:rPr lang="uk-UA" sz="2000" b="0" dirty="0">
                <a:solidFill>
                  <a:schemeClr val="tx1"/>
                </a:solidFill>
                <a:latin typeface="Monotype Corsiva" pitchFamily="66" charset="0"/>
              </a:rPr>
              <a:t>:</a:t>
            </a:r>
            <a:r>
              <a:rPr lang="uk-UA" sz="1800" b="0" dirty="0">
                <a:solidFill>
                  <a:schemeClr val="tx1"/>
                </a:solidFill>
              </a:rPr>
              <a:t> </a:t>
            </a:r>
            <a:r>
              <a:rPr lang="uk-UA" sz="2800" b="0" dirty="0">
                <a:solidFill>
                  <a:schemeClr val="tx1"/>
                </a:solidFill>
                <a:latin typeface="Monotype Corsiva" pitchFamily="66" charset="0"/>
              </a:rPr>
              <a:t>еще 10 лет назад не было ни одного средства для лечения данного заболевания</a:t>
            </a:r>
            <a:endParaRPr lang="ru-RU" sz="3200" b="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9483" name="Rectangle 27"/>
          <p:cNvSpPr>
            <a:spLocks noChangeArrowheads="1"/>
          </p:cNvSpPr>
          <p:nvPr/>
        </p:nvSpPr>
        <p:spPr bwMode="auto">
          <a:xfrm>
            <a:off x="2051050" y="4365625"/>
            <a:ext cx="68405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sz="2800" b="0">
                <a:solidFill>
                  <a:schemeClr val="tx1"/>
                </a:solidFill>
                <a:latin typeface="Monotype Corsiva" pitchFamily="66" charset="0"/>
              </a:rPr>
              <a:t>сегодня:</a:t>
            </a:r>
            <a:r>
              <a:rPr lang="uk-UA" sz="1800" b="0">
                <a:solidFill>
                  <a:schemeClr val="tx1"/>
                </a:solidFill>
              </a:rPr>
              <a:t>    </a:t>
            </a:r>
            <a:r>
              <a:rPr lang="uk-UA" sz="2800" b="0">
                <a:solidFill>
                  <a:schemeClr val="tx1"/>
                </a:solidFill>
                <a:latin typeface="Monotype Corsiva" pitchFamily="66" charset="0"/>
              </a:rPr>
              <a:t>существует три различных класса препаратов, позволяющих устранить симптомы болезни Альцгеймера и даже замедлить ее развитие</a:t>
            </a:r>
            <a:r>
              <a:rPr lang="uk-UA" sz="2800" b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800" b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9486" name="Picture 30" descr="08010909110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1512887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95536" y="40466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2. 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Роль </a:t>
            </a:r>
            <a:r>
              <a:rPr lang="uk-UA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биофармации</a:t>
            </a:r>
            <a:r>
              <a:rPr lang="uk-UA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разработке новых лекарственных препаратов.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965B5741-6A22-419B-A373-1C6B258887C9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20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48360"/>
      </p:ext>
    </p:extLst>
  </p:cSld>
  <p:clrMapOvr>
    <a:masterClrMapping/>
  </p:clrMapOvr>
  <p:transition spd="slow">
    <p:pull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415925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3. Будущее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биофармации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57325"/>
            <a:ext cx="8594725" cy="54006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		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На сегодняшний день в разработке находятся тысячи новых лекарственных препаратов. Некоторые из них могут стать революционными.</a:t>
            </a:r>
          </a:p>
          <a:p>
            <a:pPr>
              <a:buSzPct val="180000"/>
              <a:buFontTx/>
              <a:buNone/>
            </a:pPr>
            <a:r>
              <a:rPr lang="uk-UA" sz="2400" b="1" dirty="0">
                <a:latin typeface="Arial" pitchFamily="34" charset="0"/>
                <a:cs typeface="Arial" pitchFamily="34" charset="0"/>
              </a:rPr>
              <a:t>Несколько новых препаратов для лечения диабета:</a:t>
            </a:r>
          </a:p>
          <a:p>
            <a:pPr>
              <a:buSzPct val="180000"/>
              <a:buFontTx/>
              <a:buChar char="-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белок, который стимулирует выработку инсулина при повышении уровня глюкозы в крови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(Но не при нормальном содержании глюкозы)</a:t>
            </a:r>
          </a:p>
          <a:p>
            <a:pPr>
              <a:buSzPct val="180000"/>
              <a:buFontTx/>
              <a:buChar char="-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 ингаляционные формы инсулина</a:t>
            </a:r>
          </a:p>
          <a:p>
            <a:pPr>
              <a:buSzPct val="180000"/>
              <a:buFontTx/>
              <a:buChar char="-"/>
            </a:pPr>
            <a:r>
              <a:rPr lang="uk-UA" sz="2400" dirty="0">
                <a:latin typeface="Arial" pitchFamily="34" charset="0"/>
                <a:cs typeface="Arial" pitchFamily="34" charset="0"/>
              </a:rPr>
              <a:t>препараты для предотвращения диабетической невропатии и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осложнений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на глазах и почках. </a:t>
            </a:r>
          </a:p>
          <a:p>
            <a:pPr>
              <a:buSzPct val="180000"/>
            </a:pPr>
            <a:endParaRPr lang="uk-UA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3" name="Picture 5" descr="29089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3429000"/>
            <a:ext cx="1728787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diabet_r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9200"/>
            <a:ext cx="2133294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6CB5F7A4-A2F2-4D0A-A219-31D35F6EBF40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641155"/>
      </p:ext>
    </p:extLst>
  </p:cSld>
  <p:clrMapOvr>
    <a:masterClrMapping/>
  </p:clrMapOvr>
  <p:transition spd="slow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5616575" cy="5761038"/>
          </a:xfrm>
        </p:spPr>
        <p:txBody>
          <a:bodyPr/>
          <a:lstStyle/>
          <a:p>
            <a:pPr>
              <a:buSzPct val="180000"/>
              <a:buFontTx/>
              <a:buNone/>
            </a:pPr>
            <a:r>
              <a:rPr lang="ru-RU" sz="2400"/>
              <a:t>		</a:t>
            </a:r>
          </a:p>
          <a:p>
            <a:pPr>
              <a:buSzPct val="180000"/>
              <a:buFontTx/>
              <a:buNone/>
            </a:pPr>
            <a:r>
              <a:rPr lang="uk-UA" sz="2800">
                <a:latin typeface="Times New Roman" pitchFamily="18" charset="0"/>
              </a:rPr>
              <a:t>		Новое соединение, которое повысит эффективность трансплантации допамин нейронов в мозг пациентов, страдающих болезнью Паркинсона. Новый препарат тормозит процесс, приводящий к гибели нейронов. По результатам тестов, при использовании этого препарата выживают на 300% больше трансплантированных нейронов.</a:t>
            </a:r>
          </a:p>
        </p:txBody>
      </p:sp>
      <p:pic>
        <p:nvPicPr>
          <p:cNvPr id="41988" name="Picture 4" descr="genetic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150" y="476250"/>
            <a:ext cx="1200150" cy="15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9" name="Picture 5" descr="chromoso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6" y="4402137"/>
            <a:ext cx="1627188" cy="210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1" name="Picture 7" descr="neyron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276475"/>
            <a:ext cx="2478087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DF2E4A1-2E63-4960-B2F1-632EB788E6DF}"/>
              </a:ext>
            </a:extLst>
          </p:cNvPr>
          <p:cNvSpPr txBox="1">
            <a:spLocks noChangeArrowheads="1"/>
          </p:cNvSpPr>
          <p:nvPr/>
        </p:nvSpPr>
        <p:spPr>
          <a:xfrm>
            <a:off x="467544" y="548680"/>
            <a:ext cx="8229600" cy="415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8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r>
              <a:rPr lang="ru-RU" sz="2400">
                <a:latin typeface="Arial" pitchFamily="34" charset="0"/>
                <a:cs typeface="Arial" pitchFamily="34" charset="0"/>
              </a:rPr>
              <a:t>3. Будущее биофармации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76354E3-53B5-4CD4-AB8F-B049A5E697F2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22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473636"/>
      </p:ext>
    </p:extLst>
  </p:cSld>
  <p:clrMapOvr>
    <a:masterClrMapping/>
  </p:clrMapOvr>
  <p:transition spd="slow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9" name="Picture 11" descr="genetic_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2852936"/>
            <a:ext cx="2786062" cy="28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700808"/>
            <a:ext cx="6048375" cy="5543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		</a:t>
            </a:r>
            <a:r>
              <a:rPr lang="uk-UA" dirty="0">
                <a:latin typeface="Times New Roman" pitchFamily="18" charset="0"/>
              </a:rPr>
              <a:t>Более 80 новых противовирусных препаратов и вакцин для лечения и </a:t>
            </a:r>
            <a:r>
              <a:rPr lang="uk-UA" dirty="0" err="1">
                <a:latin typeface="Times New Roman" pitchFamily="18" charset="0"/>
              </a:rPr>
              <a:t>профилактики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СПИДа</a:t>
            </a:r>
            <a:r>
              <a:rPr lang="uk-UA" dirty="0">
                <a:latin typeface="Times New Roman" pitchFamily="18" charset="0"/>
              </a:rPr>
              <a:t> и сопутствующих заболеваний. Основное направление работы: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uk-UA" dirty="0">
                <a:latin typeface="Times New Roman" pitchFamily="18" charset="0"/>
              </a:rPr>
              <a:t>- создание препаратов усиливающих иммунную реакцию организма на вирус иммунодефицита.</a:t>
            </a:r>
            <a:endParaRPr lang="uk-UA" sz="2800" dirty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uk-UA" sz="2800" dirty="0">
                <a:latin typeface="Times New Roman" pitchFamily="18" charset="0"/>
              </a:rPr>
              <a:t>		</a:t>
            </a:r>
          </a:p>
        </p:txBody>
      </p:sp>
      <p:pic>
        <p:nvPicPr>
          <p:cNvPr id="43015" name="Picture 7" descr="t1_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98575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03A4B59-F1A5-4F79-B5DF-2DF6E04A6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415925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3. Будущее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биофармации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AEEC3353-DB21-4655-A442-8F6ED7D6B7DE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23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23933"/>
      </p:ext>
    </p:extLst>
  </p:cSld>
  <p:clrMapOvr>
    <a:masterClrMapping/>
  </p:clrMapOvr>
  <p:transition spd="slow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5" name="Picture 7" descr="images[4126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17303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3" name="Picture 5" descr="images[35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476750"/>
            <a:ext cx="2339975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7370" y="1420967"/>
            <a:ext cx="7632848" cy="1612900"/>
          </a:xfrm>
        </p:spPr>
        <p:txBody>
          <a:bodyPr/>
          <a:lstStyle/>
          <a:p>
            <a:pPr>
              <a:buFontTx/>
              <a:buNone/>
            </a:pPr>
            <a:r>
              <a:rPr lang="uk-UA" dirty="0">
                <a:latin typeface="Times New Roman" pitchFamily="18" charset="0"/>
              </a:rPr>
              <a:t>		</a:t>
            </a:r>
            <a:r>
              <a:rPr lang="uk-UA" b="1" i="1" dirty="0">
                <a:latin typeface="Times New Roman" pitchFamily="18" charset="0"/>
              </a:rPr>
              <a:t>Препараты генной терапии для лечения </a:t>
            </a:r>
            <a:r>
              <a:rPr lang="uk-UA" b="1" i="1" dirty="0" err="1">
                <a:latin typeface="Times New Roman" pitchFamily="18" charset="0"/>
              </a:rPr>
              <a:t>ревматоидного</a:t>
            </a:r>
            <a:r>
              <a:rPr lang="uk-UA" b="1" i="1" dirty="0">
                <a:latin typeface="Times New Roman" pitchFamily="18" charset="0"/>
              </a:rPr>
              <a:t> артрита, которые влияют на:</a:t>
            </a:r>
          </a:p>
          <a:p>
            <a:endParaRPr lang="ru-RU" dirty="0"/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250825" y="3068638"/>
            <a:ext cx="6553200" cy="36004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2225" algn="ctr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uk-UA" sz="2800" b="0">
                <a:solidFill>
                  <a:schemeClr val="tx1"/>
                </a:solidFill>
              </a:rPr>
              <a:t>факторы, управляющие иммунной системой;</a:t>
            </a:r>
          </a:p>
          <a:p>
            <a:pPr>
              <a:buFontTx/>
              <a:buChar char="•"/>
            </a:pPr>
            <a:r>
              <a:rPr lang="uk-UA" sz="2800" b="0">
                <a:solidFill>
                  <a:schemeClr val="tx1"/>
                </a:solidFill>
              </a:rPr>
              <a:t>блокирования специфических иммунных клеток;</a:t>
            </a:r>
          </a:p>
          <a:p>
            <a:pPr>
              <a:buFontTx/>
              <a:buChar char="•"/>
            </a:pPr>
            <a:r>
              <a:rPr lang="uk-UA" sz="2800" b="0">
                <a:solidFill>
                  <a:schemeClr val="tx1"/>
                </a:solidFill>
              </a:rPr>
              <a:t>предотвращения химических реакций, которые вызывают иммунный ответ;</a:t>
            </a:r>
          </a:p>
          <a:p>
            <a:pPr>
              <a:buFontTx/>
              <a:buChar char="•"/>
            </a:pPr>
            <a:r>
              <a:rPr lang="uk-UA" sz="2800" b="0">
                <a:solidFill>
                  <a:schemeClr val="tx1"/>
                </a:solidFill>
              </a:rPr>
              <a:t>предотвращения миграции воспалительных клеток в ткани суставов.</a:t>
            </a:r>
          </a:p>
          <a:p>
            <a:pPr>
              <a:buFontTx/>
              <a:buChar char="•"/>
            </a:pPr>
            <a:endParaRPr lang="ru-RU" sz="2800" b="0">
              <a:solidFill>
                <a:schemeClr val="tx1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6D3722B1-09F8-4583-9067-6B7717032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548680"/>
            <a:ext cx="8229600" cy="415925"/>
          </a:xfrm>
        </p:spPr>
        <p:txBody>
          <a:bodyPr/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3. Будущее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биофармации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6F0CA72-6F90-4F2E-9B56-066FC1D128C8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24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44877"/>
      </p:ext>
    </p:extLst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Литература</a:t>
            </a:r>
            <a:endParaRPr lang="ru-RU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341438"/>
            <a:ext cx="8785225" cy="5400675"/>
          </a:xfrm>
        </p:spPr>
        <p:txBody>
          <a:bodyPr/>
          <a:lstStyle/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Биофармация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Учеб. для студ.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фармац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вузов и фак. / А. И. Тихонов, Т. Г. Ярных, А. И.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Зупанец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О. С.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Данькевич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Е. Е.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, Н. В. Бездетко, Ю. Н. Азаренко; Под ред. А.И. Тихонова. – Х.: Изд-во НФаУ; Золотые страницы, 2003. – 240 с.</a:t>
            </a:r>
            <a:endParaRPr lang="uk-UA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en-US" alt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Biopharmaceutics</a:t>
            </a:r>
            <a:r>
              <a:rPr lang="uk-UA" altLang="uk-UA" sz="1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Lectures for English students of the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speciality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«Pharmacy»: a handbook for the out-of-class work of students / 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Tikhonov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Yarnykh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Yuryeva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Podorozhna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Zuykina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; Edited by A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Tikhonov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Kharkiv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NUPh</a:t>
            </a:r>
            <a:r>
              <a:rPr lang="en-US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; Original, 2011. – 140 p.</a:t>
            </a:r>
            <a:endParaRPr lang="uk-UA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Современное состояние и перспективы развития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2006.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Влияние фармацевтических факторов на терапевтическую эффективность лекарственных препаратов.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2007; Ч. 1 – 32 с.; Ч. 2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Фармако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-технологические методы оценки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распадаемости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, растворения и высвобождения лекарственных веществ из лекарственных препаратов. Лекция для студентов специальностей «Фармация» 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Богуцкая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Е.Е., Азаренко Ю.Н. – Х.: Изд-во НФАУ, 2006. – 44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Биологическая доступность лекарственных препаратов и методы ее определения.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32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Биоэквивалентность. Ее роль в оценке качества лекарственных средств. Бренды.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Генерики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36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биофармации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 разработке лекарственных препаратов. Современные требования к оценке качества лекарственных препаратов. Лекция для студентов специальности «Клиническая фармация»: Учеб.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пособ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для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внеаудит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. работы студ. / Тихонов А.И., Ярных Т.Г.,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Чушенко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В.Н., Азаренко Ю.Н. – Х.: Изд-во НФАУ, 2008. – 40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Перцев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І.М., </a:t>
            </a: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Пімінов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О.Х., Слободянюк М.М. та ін. Фармацевтичні та медико-біологічні аспекти ліків. Навчальний посібник / За ред. І.М. Перцева / Видання друге, перероблене та доповнене. – Вінниця: НОВА КНИГА, 2007. – 728 с.</a:t>
            </a:r>
            <a:endParaRPr lang="ru-RU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Перцев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І.М., </a:t>
            </a: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Пімінов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О.Х., Слободянюк М.М. та ін. Фармацевтичні та медико-біологічні аспекти ліків. Навчальний посібник / За ред. І.М. Перцева / Видання друге, перероблене та доповнене. – Вінниця: НОВА КНИГА, 2007. – 728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Тенцова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А.И.,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Ажгихин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И.С. Лекарственная форма и терапевтическая эффективность лекарств (Введение в </a:t>
            </a:r>
            <a:r>
              <a:rPr lang="ru-RU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биофармацию</a:t>
            </a:r>
            <a:r>
              <a:rPr lang="ru-RU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– М.: Медицина, 1974. – 334 с.</a:t>
            </a:r>
          </a:p>
          <a:p>
            <a:pPr marL="269875" indent="-269875">
              <a:lnSpc>
                <a:spcPct val="80000"/>
              </a:lnSpc>
              <a:buFont typeface="Wingdings" panose="05000000000000000000" pitchFamily="2" charset="2"/>
              <a:buAutoNum type="arabicPeriod"/>
            </a:pPr>
            <a:r>
              <a:rPr lang="uk-UA" altLang="uk-UA" sz="1200" dirty="0" err="1">
                <a:latin typeface="Arial" panose="020B0604020202020204" pitchFamily="34" charset="0"/>
                <a:cs typeface="Arial" panose="020B0604020202020204" pitchFamily="34" charset="0"/>
              </a:rPr>
              <a:t>Половко</a:t>
            </a:r>
            <a:r>
              <a:rPr lang="uk-UA" altLang="uk-UA" sz="1200" dirty="0">
                <a:latin typeface="Arial" panose="020B0604020202020204" pitchFamily="34" charset="0"/>
                <a:cs typeface="Arial" panose="020B0604020202020204" pitchFamily="34" charset="0"/>
              </a:rPr>
              <a:t> Н.П., Вишневська Л.І., Шпичак О.С. Оцінка біофармацевтичних факторів при розробці та виробництві нових лікарських засобів // Сучасні досягнення фармацевтичної технології і біотехнології : збірник наукових праць, випуск 2. – X.: Вид-во НФаУ, 2017. – С. 155-160.</a:t>
            </a:r>
            <a:endParaRPr lang="ru-RU" altLang="uk-U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101013" y="260350"/>
            <a:ext cx="1042987" cy="108108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fld id="{5CDD7EB9-C3CC-4B65-ABCC-A057A0B8A660}" type="slidenum">
              <a:rPr lang="ru-RU">
                <a:solidFill>
                  <a:schemeClr val="tx1"/>
                </a:solidFill>
              </a:rPr>
              <a:pPr algn="ctr" eaLnBrk="1" hangingPunct="1">
                <a:defRPr/>
              </a:pPr>
              <a:t>25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236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6103912" cy="194421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6000" i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" pitchFamily="34" charset="0"/>
                <a:cs typeface="Arial" pitchFamily="34" charset="0"/>
              </a:rPr>
              <a:t>Благодарю за внимание!</a:t>
            </a:r>
            <a:endParaRPr lang="ru-RU" sz="6000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36273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824"/>
            <a:ext cx="8893175" cy="4536504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		</a:t>
            </a:r>
            <a:r>
              <a:rPr lang="uk-UA" sz="2400" dirty="0">
                <a:latin typeface="Times New Roman" pitchFamily="18" charset="0"/>
              </a:rPr>
              <a:t>Большинство лекарственных препаратов проявляют свое действие только тогда, когда организм болен.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latin typeface="Times New Roman" pitchFamily="18" charset="0"/>
              </a:rPr>
              <a:t>		Например, можно снизить температуру тела с помощью жаропонижающих средств у здорового человека - они влияют только на человека с повышенной температурой.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latin typeface="Times New Roman" pitchFamily="18" charset="0"/>
              </a:rPr>
              <a:t>		То же самое можно сказать и о </a:t>
            </a:r>
            <a:r>
              <a:rPr lang="uk-UA" sz="2400" dirty="0" err="1">
                <a:latin typeface="Times New Roman" pitchFamily="18" charset="0"/>
              </a:rPr>
              <a:t>сердечных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средствах</a:t>
            </a:r>
            <a:r>
              <a:rPr lang="uk-UA" sz="2400" dirty="0">
                <a:latin typeface="Times New Roman" pitchFamily="18" charset="0"/>
              </a:rPr>
              <a:t> (такие как дигиталис, строфантин), которые нормализуют работу только больного сердца. Поэтому на второй стадии исследования нового препарата у животных </a:t>
            </a:r>
            <a:r>
              <a:rPr lang="uk-UA" sz="2400" dirty="0" err="1">
                <a:latin typeface="Times New Roman" pitchFamily="18" charset="0"/>
              </a:rPr>
              <a:t>моделируют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заболевания</a:t>
            </a:r>
            <a:r>
              <a:rPr lang="uk-UA" sz="2400" dirty="0">
                <a:latin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latin typeface="Times New Roman" pitchFamily="18" charset="0"/>
              </a:rPr>
              <a:t>		Это достигается различными способами - заражение инфекционным материалом, односторонней диетой (авитаминоз, заболевания обмена веществ), удалением эндокринных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желез</a:t>
            </a:r>
            <a:r>
              <a:rPr lang="ru-RU" sz="2400" dirty="0">
                <a:latin typeface="Times New Roman" pitchFamily="18" charset="0"/>
              </a:rPr>
              <a:t> (</a:t>
            </a:r>
            <a:r>
              <a:rPr lang="ru-RU" sz="2400" dirty="0" err="1">
                <a:latin typeface="Times New Roman" pitchFamily="18" charset="0"/>
              </a:rPr>
              <a:t>тиреоидин</a:t>
            </a:r>
            <a:r>
              <a:rPr lang="ru-RU" sz="2400" dirty="0">
                <a:latin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</a:rPr>
              <a:t>сахарный</a:t>
            </a:r>
            <a:r>
              <a:rPr lang="ru-RU" sz="2400" dirty="0">
                <a:latin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</a:rPr>
              <a:t>диабет</a:t>
            </a:r>
            <a:r>
              <a:rPr lang="ru-RU" sz="2400" dirty="0">
                <a:latin typeface="Times New Roman" pitchFamily="18" charset="0"/>
              </a:rPr>
              <a:t>) и </a:t>
            </a:r>
            <a:r>
              <a:rPr lang="ru-RU" sz="2400" dirty="0" err="1">
                <a:latin typeface="Times New Roman" pitchFamily="18" charset="0"/>
              </a:rPr>
              <a:t>др</a:t>
            </a:r>
            <a:r>
              <a:rPr lang="ru-RU" sz="2400" dirty="0">
                <a:latin typeface="Times New Roman" pitchFamily="18" charset="0"/>
              </a:rPr>
              <a:t>. 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91D23AE-D841-40C8-808F-A54BD4BDC9AA}"/>
              </a:ext>
            </a:extLst>
          </p:cNvPr>
          <p:cNvSpPr/>
          <p:nvPr/>
        </p:nvSpPr>
        <p:spPr>
          <a:xfrm>
            <a:off x="8133138" y="208094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3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13962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2480854_blo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56" y="2709863"/>
            <a:ext cx="1873250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84213" y="4005263"/>
            <a:ext cx="8135937" cy="273610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Каждый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год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биофармацевтическая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промышленность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выделяет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миллиарды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долларов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на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разработку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препаратов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будущего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Появлению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каждого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лекарственного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средства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который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способен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улучшить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качество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жизни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пациентов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,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предшествуют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года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кропотливой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работы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исследователей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лабораториях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и </a:t>
            </a:r>
            <a:r>
              <a:rPr lang="uk-UA" sz="2400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больницах</a:t>
            </a:r>
            <a:r>
              <a:rPr lang="uk-UA" sz="2400" b="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endParaRPr lang="uk-UA" sz="1800" b="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11188" y="1341438"/>
            <a:ext cx="8280400" cy="1368425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2400" b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области поиска и создания новых технологий и средств для лечения различных заболеваний лидируют американские биофармацевтических компании. </a:t>
            </a:r>
          </a:p>
          <a:p>
            <a:pPr algn="ctr"/>
            <a:endParaRPr lang="uk-UA" sz="2400" b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084763"/>
            <a:ext cx="8450263" cy="10810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latin typeface="Times New Roman" pitchFamily="18" charset="0"/>
              </a:rPr>
              <a:t>	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>
                <a:latin typeface="Times New Roman" pitchFamily="18" charset="0"/>
              </a:rPr>
              <a:t>			</a:t>
            </a:r>
            <a:br>
              <a:rPr lang="ru-RU" sz="1800"/>
            </a:br>
            <a:endParaRPr lang="ru-RU" sz="180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B7A3D2A-8887-4B5D-AF11-12C6AA0344B6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B34CA2FE-9782-407B-85FB-5D93A3FFDD8B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26812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7" name="Rectangle 21"/>
          <p:cNvSpPr>
            <a:spLocks noChangeArrowheads="1"/>
          </p:cNvSpPr>
          <p:nvPr/>
        </p:nvSpPr>
        <p:spPr bwMode="auto">
          <a:xfrm>
            <a:off x="85469" y="1556793"/>
            <a:ext cx="4537075" cy="2448272"/>
          </a:xfrm>
          <a:prstGeom prst="rect">
            <a:avLst/>
          </a:prstGeom>
          <a:solidFill>
            <a:schemeClr val="accent1">
              <a:alpha val="50000"/>
            </a:schemeClr>
          </a:solidFill>
          <a:ln w="22225" algn="ctr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uk-UA" sz="2400" dirty="0" err="1"/>
              <a:t>И</a:t>
            </a:r>
            <a:r>
              <a:rPr lang="uk-UA" sz="2400" b="0" dirty="0" err="1">
                <a:solidFill>
                  <a:schemeClr val="tx1"/>
                </a:solidFill>
              </a:rPr>
              <a:t>сследование</a:t>
            </a:r>
            <a:r>
              <a:rPr lang="uk-UA" sz="2400" b="0" dirty="0">
                <a:solidFill>
                  <a:schemeClr val="tx1"/>
                </a:solidFill>
              </a:rPr>
              <a:t> и разработка новых препаратов - это длительный многоступенчатый процесс, в результате которого появляются научные открытия. Некоторые научные открытия возможно превратятся на лекарственные препараты. 		</a:t>
            </a:r>
          </a:p>
          <a:p>
            <a:pPr algn="ctr"/>
            <a:endParaRPr lang="ru-RU" sz="2400" b="0" dirty="0">
              <a:solidFill>
                <a:schemeClr val="tx1"/>
              </a:solidFill>
            </a:endParaRPr>
          </a:p>
        </p:txBody>
      </p:sp>
      <p:sp>
        <p:nvSpPr>
          <p:cNvPr id="39956" name="Rectangle 20"/>
          <p:cNvSpPr>
            <a:spLocks noChangeArrowheads="1"/>
          </p:cNvSpPr>
          <p:nvPr/>
        </p:nvSpPr>
        <p:spPr bwMode="auto">
          <a:xfrm>
            <a:off x="3419872" y="3789040"/>
            <a:ext cx="5724128" cy="3068960"/>
          </a:xfrm>
          <a:prstGeom prst="rect">
            <a:avLst/>
          </a:prstGeom>
          <a:solidFill>
            <a:schemeClr val="accent1">
              <a:alpha val="50000"/>
            </a:schemeClr>
          </a:solidFill>
          <a:ln w="22225" algn="ctr">
            <a:solidFill>
              <a:srgbClr val="33CC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uk-UA" sz="2400" b="0" dirty="0">
                <a:solidFill>
                  <a:schemeClr val="tx1"/>
                </a:solidFill>
              </a:rPr>
              <a:t>На сегодняшний день </a:t>
            </a:r>
            <a:r>
              <a:rPr lang="uk-UA" sz="2400" b="0" dirty="0" err="1">
                <a:solidFill>
                  <a:schemeClr val="tx1"/>
                </a:solidFill>
              </a:rPr>
              <a:t>биофармацевтической</a:t>
            </a:r>
            <a:r>
              <a:rPr lang="uk-UA" sz="2400" b="0" dirty="0">
                <a:solidFill>
                  <a:schemeClr val="tx1"/>
                </a:solidFill>
              </a:rPr>
              <a:t>исследованиями и разработками ЛП занимаются компании по всему миру. Американские компании и другие члены Ассоциации фармацевтических исследований и фармацевтических производителей США (</a:t>
            </a:r>
            <a:r>
              <a:rPr lang="uk-UA" sz="2400" b="0" dirty="0" err="1">
                <a:solidFill>
                  <a:schemeClr val="tx1"/>
                </a:solidFill>
              </a:rPr>
              <a:t>PhRMA</a:t>
            </a:r>
            <a:r>
              <a:rPr lang="uk-UA" sz="2400" b="0" dirty="0">
                <a:solidFill>
                  <a:schemeClr val="tx1"/>
                </a:solidFill>
              </a:rPr>
              <a:t>) Занимают лидирующее место в разработке инновационных препаратов</a:t>
            </a:r>
            <a:r>
              <a:rPr lang="ru-RU" sz="2400" b="0" dirty="0">
                <a:solidFill>
                  <a:schemeClr val="tx1"/>
                </a:solidFill>
              </a:rPr>
              <a:t>.</a:t>
            </a:r>
            <a:r>
              <a:rPr lang="ru-RU" sz="1800" b="0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RU" sz="1800" b="0" dirty="0">
              <a:solidFill>
                <a:schemeClr val="tx1"/>
              </a:solidFill>
            </a:endParaRPr>
          </a:p>
        </p:txBody>
      </p:sp>
      <p:pic>
        <p:nvPicPr>
          <p:cNvPr id="39961" name="Picture 25" descr="__18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286763"/>
            <a:ext cx="3311525" cy="220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62" name="Picture 26" descr="mt_woman_operating_titrator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0538"/>
            <a:ext cx="3132138" cy="255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738C2FD-787D-4E30-B55C-B3E3AB672497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F678E636-730B-47B4-875B-7E2045D5FCDA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5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581991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99284" y="1412775"/>
            <a:ext cx="5437212" cy="2160687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>
                <a:latin typeface="Times New Roman" pitchFamily="18" charset="0"/>
              </a:rPr>
              <a:t>		</a:t>
            </a:r>
            <a:r>
              <a:rPr lang="ru-RU" dirty="0">
                <a:latin typeface="Times New Roman" pitchFamily="18" charset="0"/>
              </a:rPr>
              <a:t>Каждый день 400 тыс. сотрудников </a:t>
            </a:r>
            <a:r>
              <a:rPr lang="ru-RU" dirty="0" err="1">
                <a:latin typeface="Times New Roman" pitchFamily="18" charset="0"/>
              </a:rPr>
              <a:t>биофарма-цевтичних</a:t>
            </a:r>
            <a:r>
              <a:rPr lang="ru-RU" dirty="0">
                <a:latin typeface="Times New Roman" pitchFamily="18" charset="0"/>
              </a:rPr>
              <a:t> компаний США занимаются созданием новых ЛП. </a:t>
            </a:r>
          </a:p>
        </p:txBody>
      </p:sp>
      <p:pic>
        <p:nvPicPr>
          <p:cNvPr id="7173" name="Picture 5" descr="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16" y="1739873"/>
            <a:ext cx="3096468" cy="24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32403"/>
            <a:ext cx="2520900" cy="32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Mekhanizm_evoljutsi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40401"/>
            <a:ext cx="2699717" cy="27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4B71216-E720-4325-9922-AD13C12FF588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969954BC-C9CB-4734-8AF0-D2EEEC9486A6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6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593913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63653"/>
            <a:ext cx="6758136" cy="511234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latin typeface="Times New Roman" pitchFamily="18" charset="0"/>
              </a:rPr>
              <a:t>		</a:t>
            </a:r>
            <a:r>
              <a:rPr lang="uk-UA" b="1" dirty="0" err="1">
                <a:latin typeface="Times New Roman" pitchFamily="18" charset="0"/>
              </a:rPr>
              <a:t>Avastin</a:t>
            </a:r>
            <a:r>
              <a:rPr lang="uk-UA" b="1" dirty="0">
                <a:latin typeface="Times New Roman" pitchFamily="18" charset="0"/>
              </a:rPr>
              <a:t> ™</a:t>
            </a:r>
            <a:r>
              <a:rPr lang="uk-UA" dirty="0">
                <a:latin typeface="Times New Roman" pitchFamily="18" charset="0"/>
              </a:rPr>
              <a:t> - </a:t>
            </a:r>
            <a:r>
              <a:rPr lang="uk-UA" dirty="0" err="1">
                <a:latin typeface="Times New Roman" pitchFamily="18" charset="0"/>
              </a:rPr>
              <a:t>моноклональное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антитело</a:t>
            </a:r>
            <a:r>
              <a:rPr lang="uk-UA" dirty="0">
                <a:latin typeface="Times New Roman" pitchFamily="18" charset="0"/>
              </a:rPr>
              <a:t>, </a:t>
            </a:r>
            <a:r>
              <a:rPr lang="uk-UA" dirty="0" err="1">
                <a:latin typeface="Times New Roman" pitchFamily="18" charset="0"/>
              </a:rPr>
              <a:t>которое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применяют</a:t>
            </a:r>
            <a:r>
              <a:rPr lang="uk-UA" dirty="0">
                <a:latin typeface="Times New Roman" pitchFamily="18" charset="0"/>
              </a:rPr>
              <a:t> в </a:t>
            </a:r>
            <a:r>
              <a:rPr lang="uk-UA" dirty="0" err="1">
                <a:latin typeface="Times New Roman" pitchFamily="18" charset="0"/>
              </a:rPr>
              <a:t>качестве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средства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первой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степени</a:t>
            </a:r>
            <a:r>
              <a:rPr lang="uk-UA" dirty="0">
                <a:latin typeface="Times New Roman" pitchFamily="18" charset="0"/>
              </a:rPr>
              <a:t> для </a:t>
            </a:r>
            <a:r>
              <a:rPr lang="uk-UA" dirty="0" err="1">
                <a:latin typeface="Times New Roman" pitchFamily="18" charset="0"/>
              </a:rPr>
              <a:t>лечения</a:t>
            </a:r>
            <a:r>
              <a:rPr lang="uk-UA" dirty="0">
                <a:latin typeface="Times New Roman" pitchFamily="18" charset="0"/>
              </a:rPr>
              <a:t> рака </a:t>
            </a:r>
            <a:r>
              <a:rPr lang="uk-UA" dirty="0" err="1">
                <a:latin typeface="Times New Roman" pitchFamily="18" charset="0"/>
              </a:rPr>
              <a:t>толстой</a:t>
            </a:r>
            <a:r>
              <a:rPr lang="uk-UA" dirty="0">
                <a:latin typeface="Times New Roman" pitchFamily="18" charset="0"/>
              </a:rPr>
              <a:t> кишки с метастазами в </a:t>
            </a:r>
            <a:r>
              <a:rPr lang="uk-UA" dirty="0" err="1">
                <a:latin typeface="Times New Roman" pitchFamily="18" charset="0"/>
              </a:rPr>
              <a:t>сочетании</a:t>
            </a:r>
            <a:r>
              <a:rPr lang="uk-UA" dirty="0">
                <a:latin typeface="Times New Roman" pitchFamily="18" charset="0"/>
              </a:rPr>
              <a:t> с другими </a:t>
            </a:r>
            <a:r>
              <a:rPr lang="uk-UA" dirty="0" err="1">
                <a:latin typeface="Times New Roman" pitchFamily="18" charset="0"/>
              </a:rPr>
              <a:t>противоопухолевыми</a:t>
            </a:r>
            <a:r>
              <a:rPr lang="uk-UA" dirty="0">
                <a:latin typeface="Times New Roman" pitchFamily="18" charset="0"/>
              </a:rPr>
              <a:t> препаратами. </a:t>
            </a:r>
          </a:p>
          <a:p>
            <a:pPr>
              <a:buFontTx/>
              <a:buNone/>
            </a:pPr>
            <a:r>
              <a:rPr lang="uk-UA" dirty="0">
                <a:latin typeface="Times New Roman" pitchFamily="18" charset="0"/>
              </a:rPr>
              <a:t>		</a:t>
            </a:r>
            <a:r>
              <a:rPr lang="uk-UA" dirty="0" err="1">
                <a:latin typeface="Times New Roman" pitchFamily="18" charset="0"/>
              </a:rPr>
              <a:t>Avastin</a:t>
            </a:r>
            <a:r>
              <a:rPr lang="uk-UA" dirty="0">
                <a:latin typeface="Times New Roman" pitchFamily="18" charset="0"/>
              </a:rPr>
              <a:t> - </a:t>
            </a:r>
            <a:r>
              <a:rPr lang="uk-UA" dirty="0" err="1">
                <a:latin typeface="Times New Roman" pitchFamily="18" charset="0"/>
              </a:rPr>
              <a:t>первый</a:t>
            </a:r>
            <a:r>
              <a:rPr lang="uk-UA" dirty="0">
                <a:latin typeface="Times New Roman" pitchFamily="18" charset="0"/>
              </a:rPr>
              <a:t> препарат, </a:t>
            </a:r>
            <a:r>
              <a:rPr lang="uk-UA" dirty="0" err="1">
                <a:latin typeface="Times New Roman" pitchFamily="18" charset="0"/>
              </a:rPr>
              <a:t>действие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которого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основано</a:t>
            </a:r>
            <a:r>
              <a:rPr lang="uk-UA" dirty="0">
                <a:latin typeface="Times New Roman" pitchFamily="18" charset="0"/>
              </a:rPr>
              <a:t> на </a:t>
            </a:r>
            <a:r>
              <a:rPr lang="uk-UA" dirty="0" err="1">
                <a:latin typeface="Times New Roman" pitchFamily="18" charset="0"/>
              </a:rPr>
              <a:t>блокировании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кровоснабжения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раковой</a:t>
            </a:r>
            <a:r>
              <a:rPr lang="uk-UA" dirty="0">
                <a:latin typeface="Times New Roman" pitchFamily="18" charset="0"/>
              </a:rPr>
              <a:t> </a:t>
            </a:r>
            <a:r>
              <a:rPr lang="uk-UA" dirty="0" err="1">
                <a:latin typeface="Times New Roman" pitchFamily="18" charset="0"/>
              </a:rPr>
              <a:t>опухоли</a:t>
            </a:r>
            <a:r>
              <a:rPr lang="uk-UA" dirty="0">
                <a:latin typeface="Times New Roman" pitchFamily="18" charset="0"/>
              </a:rPr>
              <a:t>.</a:t>
            </a:r>
          </a:p>
          <a:p>
            <a:endParaRPr lang="uk-UA" dirty="0"/>
          </a:p>
        </p:txBody>
      </p:sp>
      <p:pic>
        <p:nvPicPr>
          <p:cNvPr id="81927" name="Picture 7" descr="avast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189" y="4285988"/>
            <a:ext cx="2577679" cy="1990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C24D911-B47A-4A06-9680-6571D39824BF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1AF75AB9-45AA-45D1-8828-199540A3B1F3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7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072268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314450"/>
            <a:ext cx="6192688" cy="55435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</a:rPr>
              <a:t>	</a:t>
            </a:r>
            <a:r>
              <a:rPr lang="uk-UA" sz="2800" b="1" dirty="0" err="1">
                <a:latin typeface="Times New Roman" pitchFamily="18" charset="0"/>
              </a:rPr>
              <a:t>Enbrel</a:t>
            </a:r>
            <a:r>
              <a:rPr lang="uk-UA" sz="2800" b="1" dirty="0">
                <a:latin typeface="Times New Roman" pitchFamily="18" charset="0"/>
              </a:rPr>
              <a:t>®</a:t>
            </a:r>
            <a:r>
              <a:rPr lang="uk-UA" sz="2400" dirty="0">
                <a:latin typeface="Times New Roman" pitchFamily="18" charset="0"/>
              </a:rPr>
              <a:t> - новаторский препарат для </a:t>
            </a:r>
            <a:r>
              <a:rPr lang="uk-UA" sz="2400" dirty="0" err="1">
                <a:latin typeface="Times New Roman" pitchFamily="18" charset="0"/>
              </a:rPr>
              <a:t>лечения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ревматоидного</a:t>
            </a:r>
            <a:r>
              <a:rPr lang="uk-UA" sz="2400" dirty="0">
                <a:latin typeface="Times New Roman" pitchFamily="18" charset="0"/>
              </a:rPr>
              <a:t> </a:t>
            </a:r>
            <a:r>
              <a:rPr lang="uk-UA" sz="2400" dirty="0" err="1">
                <a:latin typeface="Times New Roman" pitchFamily="18" charset="0"/>
              </a:rPr>
              <a:t>артрита</a:t>
            </a:r>
            <a:r>
              <a:rPr lang="uk-UA" sz="2400" dirty="0">
                <a:latin typeface="Times New Roman" pitchFamily="18" charset="0"/>
              </a:rPr>
              <a:t>. Соединяясь с определенными рецепторами клеток, он блокирует действие вещества, </a:t>
            </a:r>
            <a:r>
              <a:rPr lang="uk-UA" sz="2400" dirty="0" err="1">
                <a:latin typeface="Times New Roman" pitchFamily="18" charset="0"/>
              </a:rPr>
              <a:t>которому</a:t>
            </a:r>
            <a:r>
              <a:rPr lang="uk-UA" sz="2400" dirty="0">
                <a:latin typeface="Times New Roman" pitchFamily="18" charset="0"/>
              </a:rPr>
              <a:t> отводится основная роль в развитии воспалительного процесса.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400" dirty="0">
                <a:latin typeface="Times New Roman" pitchFamily="18" charset="0"/>
              </a:rPr>
              <a:t>		Основными событиями на пути создания этого препарата стало: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</a:rPr>
              <a:t> открытие фактора некроза опухоли (TNF)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</a:rPr>
              <a:t> выявление рецептора TNF, который подает сигнал к началу воспалительного процесса;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</a:rPr>
              <a:t> создание растворимого варианта рецептора, который можно вводить пациенту с помощью инъекций</a:t>
            </a:r>
          </a:p>
          <a:p>
            <a:pPr>
              <a:lnSpc>
                <a:spcPct val="80000"/>
              </a:lnSpc>
            </a:pPr>
            <a:r>
              <a:rPr lang="uk-UA" sz="2400" dirty="0">
                <a:latin typeface="Times New Roman" pitchFamily="18" charset="0"/>
              </a:rPr>
              <a:t> создание белка, который предотвращает связывание TNF.</a:t>
            </a:r>
            <a:r>
              <a:rPr lang="ru-RU" sz="2400" dirty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82951" name="Picture 7" descr="Pack_enbrel_5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2636838"/>
            <a:ext cx="2526755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4C4FBDE-16B3-4E77-A772-FC1331663114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F70E9AC-8BD4-4CD9-BF13-8425F5845BAB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8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94782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8038" y="1628775"/>
            <a:ext cx="5497512" cy="522922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dirty="0"/>
              <a:t>		</a:t>
            </a:r>
            <a:r>
              <a:rPr lang="uk-UA" sz="2800" dirty="0">
                <a:latin typeface="Times New Roman" pitchFamily="18" charset="0"/>
              </a:rPr>
              <a:t>На </a:t>
            </a:r>
            <a:r>
              <a:rPr lang="uk-UA" sz="2800" dirty="0" err="1">
                <a:latin typeface="Times New Roman" pitchFamily="18" charset="0"/>
              </a:rPr>
              <a:t>сегодняшний</a:t>
            </a:r>
            <a:r>
              <a:rPr lang="uk-UA" sz="2800" dirty="0">
                <a:latin typeface="Times New Roman" pitchFamily="18" charset="0"/>
              </a:rPr>
              <a:t> день </a:t>
            </a:r>
            <a:r>
              <a:rPr lang="uk-UA" sz="2800" dirty="0" err="1">
                <a:latin typeface="Times New Roman" pitchFamily="18" charset="0"/>
              </a:rPr>
              <a:t>основная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цель</a:t>
            </a:r>
            <a:r>
              <a:rPr lang="uk-UA" sz="2800" dirty="0">
                <a:latin typeface="Times New Roman" pitchFamily="18" charset="0"/>
              </a:rPr>
              <a:t> таких </a:t>
            </a:r>
            <a:r>
              <a:rPr lang="uk-UA" sz="2800" dirty="0" err="1">
                <a:latin typeface="Times New Roman" pitchFamily="18" charset="0"/>
              </a:rPr>
              <a:t>исследований</a:t>
            </a:r>
            <a:r>
              <a:rPr lang="uk-UA" sz="2800" dirty="0">
                <a:latin typeface="Times New Roman" pitchFamily="18" charset="0"/>
              </a:rPr>
              <a:t> - </a:t>
            </a:r>
            <a:r>
              <a:rPr lang="uk-UA" sz="2800" dirty="0" err="1">
                <a:latin typeface="Times New Roman" pitchFamily="18" charset="0"/>
              </a:rPr>
              <a:t>разработка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методов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оценки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безопасности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препаратов</a:t>
            </a:r>
            <a:r>
              <a:rPr lang="uk-UA" sz="2800" dirty="0">
                <a:latin typeface="Times New Roman" pitchFamily="18" charset="0"/>
              </a:rPr>
              <a:t> на </a:t>
            </a:r>
            <a:r>
              <a:rPr lang="uk-UA" sz="2800" dirty="0" err="1">
                <a:latin typeface="Times New Roman" pitchFamily="18" charset="0"/>
              </a:rPr>
              <a:t>ранней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стадии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исследований</a:t>
            </a:r>
            <a:r>
              <a:rPr lang="uk-UA" sz="2800" dirty="0">
                <a:latin typeface="Times New Roman" pitchFamily="18" charset="0"/>
              </a:rPr>
              <a:t>, </a:t>
            </a:r>
            <a:r>
              <a:rPr lang="uk-UA" sz="2800" dirty="0" err="1">
                <a:latin typeface="Times New Roman" pitchFamily="18" charset="0"/>
              </a:rPr>
              <a:t>что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позволит</a:t>
            </a:r>
            <a:r>
              <a:rPr lang="uk-UA" sz="2800" dirty="0">
                <a:latin typeface="Times New Roman" pitchFamily="18" charset="0"/>
              </a:rPr>
              <a:t> не </a:t>
            </a:r>
            <a:r>
              <a:rPr lang="uk-UA" sz="2800" dirty="0" err="1">
                <a:latin typeface="Times New Roman" pitchFamily="18" charset="0"/>
              </a:rPr>
              <a:t>подвергать</a:t>
            </a:r>
            <a:r>
              <a:rPr lang="uk-UA" sz="2800" dirty="0">
                <a:latin typeface="Times New Roman" pitchFamily="18" charset="0"/>
              </a:rPr>
              <a:t> риску </a:t>
            </a:r>
            <a:r>
              <a:rPr lang="uk-UA" sz="2800" dirty="0" err="1">
                <a:latin typeface="Times New Roman" pitchFamily="18" charset="0"/>
              </a:rPr>
              <a:t>пациентов</a:t>
            </a:r>
            <a:r>
              <a:rPr lang="uk-UA" sz="2800" dirty="0">
                <a:latin typeface="Times New Roman" pitchFamily="18" charset="0"/>
              </a:rPr>
              <a:t> и не </a:t>
            </a:r>
            <a:r>
              <a:rPr lang="uk-UA" sz="2800" dirty="0" err="1">
                <a:latin typeface="Times New Roman" pitchFamily="18" charset="0"/>
              </a:rPr>
              <a:t>начинать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заведомо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непродуктивные</a:t>
            </a:r>
            <a:r>
              <a:rPr lang="uk-UA" sz="2800" dirty="0">
                <a:latin typeface="Times New Roman" pitchFamily="18" charset="0"/>
              </a:rPr>
              <a:t> </a:t>
            </a:r>
            <a:r>
              <a:rPr lang="uk-UA" sz="2800" dirty="0" err="1">
                <a:latin typeface="Times New Roman" pitchFamily="18" charset="0"/>
              </a:rPr>
              <a:t>проекты</a:t>
            </a:r>
            <a:r>
              <a:rPr lang="uk-UA" sz="2800" dirty="0">
                <a:latin typeface="Times New Roman" pitchFamily="18" charset="0"/>
              </a:rPr>
              <a:t>. </a:t>
            </a:r>
          </a:p>
          <a:p>
            <a:pPr>
              <a:buFontTx/>
              <a:buNone/>
            </a:pPr>
            <a:r>
              <a:rPr lang="ru-RU" sz="2800" dirty="0">
                <a:latin typeface="Times New Roman" pitchFamily="18" charset="0"/>
              </a:rPr>
              <a:t>		</a:t>
            </a:r>
          </a:p>
        </p:txBody>
      </p:sp>
      <p:pic>
        <p:nvPicPr>
          <p:cNvPr id="13321" name="Picture 9" descr="modern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3" y="1628775"/>
            <a:ext cx="31146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BDEF68-2581-4905-8223-FBAB8B6380C2}"/>
              </a:ext>
            </a:extLst>
          </p:cNvPr>
          <p:cNvSpPr/>
          <p:nvPr/>
        </p:nvSpPr>
        <p:spPr>
          <a:xfrm>
            <a:off x="323528" y="33265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Биофармацевтические</a:t>
            </a:r>
            <a:r>
              <a:rPr lang="uk-UA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методы оценки качества и эффективности лекарственных препаратов. </a:t>
            </a:r>
            <a:endParaRPr lang="en-U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B3CD72B-B98F-44EC-9107-2763C42C87F9}"/>
              </a:ext>
            </a:extLst>
          </p:cNvPr>
          <p:cNvSpPr/>
          <p:nvPr/>
        </p:nvSpPr>
        <p:spPr>
          <a:xfrm>
            <a:off x="8100392" y="260648"/>
            <a:ext cx="1043608" cy="10801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6411E771-234A-4103-879E-248A5D68CBBB}" type="slidenum">
              <a:rPr lang="ru-RU" smtClean="0">
                <a:solidFill>
                  <a:schemeClr val="tx1"/>
                </a:solidFill>
              </a:rPr>
              <a:t>9</a:t>
            </a:fld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28125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First_Aid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First_Aid</Template>
  <TotalTime>2101</TotalTime>
  <Words>670</Words>
  <Application>Microsoft Office PowerPoint</Application>
  <PresentationFormat>Екран (4:3)</PresentationFormat>
  <Paragraphs>159</Paragraphs>
  <Slides>26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Calibri</vt:lpstr>
      <vt:lpstr>Comic Sans MS</vt:lpstr>
      <vt:lpstr>Monotype Corsiva</vt:lpstr>
      <vt:lpstr>Times New Roman</vt:lpstr>
      <vt:lpstr>Wingdings</vt:lpstr>
      <vt:lpstr>First_Aid</vt:lpstr>
      <vt:lpstr>Биофармацевтические методы оценки качества и эффективности лекарственных препаратов. Роль биофармации в разработке новых лекарственных препаратов. Будущее биофармации</vt:lpstr>
      <vt:lpstr>План лекции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От лаборатории к пациенту: путь биофармацевтических исследований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3. Будущее биофармации</vt:lpstr>
      <vt:lpstr>Презентація PowerPoint</vt:lpstr>
      <vt:lpstr>3. Будущее биофармации</vt:lpstr>
      <vt:lpstr>3. Будущее биофармации</vt:lpstr>
      <vt:lpstr>Литература</vt:lpstr>
      <vt:lpstr>Благодарю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Первая помощь</dc:subject>
  <dc:creator>HOME</dc:creator>
  <dc:description>http://propowerpoint.ru - Бесплатные шаблоны для презентаций. Полезные советы и уроки PowerPoint .</dc:description>
  <cp:lastModifiedBy>Oleg</cp:lastModifiedBy>
  <cp:revision>207</cp:revision>
  <dcterms:created xsi:type="dcterms:W3CDTF">2017-03-12T21:24:09Z</dcterms:created>
  <dcterms:modified xsi:type="dcterms:W3CDTF">2018-03-04T21:11:46Z</dcterms:modified>
</cp:coreProperties>
</file>