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0" r:id="rId2"/>
    <p:sldId id="331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4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40E"/>
    <a:srgbClr val="1A4E32"/>
    <a:srgbClr val="F2F2F2"/>
    <a:srgbClr val="226842"/>
    <a:srgbClr val="0D2B17"/>
    <a:srgbClr val="194B30"/>
    <a:srgbClr val="1F5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55" autoAdjust="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1E3B0-E5AB-4427-8D61-70CB2125424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D44D-3F0D-46AE-A852-D6AB4CE1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9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2A715-0629-4162-84CA-F5B9235F04DA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01119-52A4-4C67-970F-A38B2EFC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301433-0F14-48E9-9BE1-F8B53909D7C6}" type="slidenum">
              <a:rPr lang="ru-RU" altLang="ru-RU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0487C9-28EA-41F7-A9AC-5AB01520E670}" type="slidenum">
              <a:rPr lang="ru-RU" altLang="ru-RU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10282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AAEFD-B03C-4086-B53F-767E2ACD2517}" type="slidenum">
              <a:rPr lang="ru-RU" altLang="ru-RU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B3E53A-0D6F-4C76-8416-D4572961F019}" type="slidenum">
              <a:rPr lang="ru-RU" altLang="ru-RU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92850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  <p:sp>
        <p:nvSpPr>
          <p:cNvPr id="58372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A30A70-C3C2-43B0-82C2-352600654E5C}" type="slidenum">
              <a:rPr lang="ru-RU" altLang="ru-RU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3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3" y="1537162"/>
            <a:ext cx="9178642" cy="5018644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648505" y="864813"/>
            <a:ext cx="10515600" cy="43557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uk-UA" noProof="0" dirty="0" smtClean="0"/>
              <a:t>НАЗВА КАФЕДРИ / ПІДРОЗДІЛУ</a:t>
            </a:r>
            <a:endParaRPr lang="uk-UA" noProof="0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265791" y="181235"/>
            <a:ext cx="766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 ОХОРОНИ ЗДОРОВ’Я УКРАЇНИ</a:t>
            </a:r>
            <a:b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cap="all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ФАРМАЦЕВТИЧНИЙ УНІВЕРСИТЕТ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9288" y="1430867"/>
            <a:ext cx="10515600" cy="168539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uk-UA" noProof="0" dirty="0" smtClean="0"/>
              <a:t>Назва</a:t>
            </a:r>
            <a:endParaRPr lang="uk-UA" noProof="0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605128" y="136939"/>
            <a:ext cx="1193275" cy="11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00389" y="364181"/>
            <a:ext cx="5061414" cy="6056778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830546" y="1657301"/>
            <a:ext cx="5655243" cy="1310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0545" y="346360"/>
            <a:ext cx="5080965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672236" y="702322"/>
            <a:ext cx="4526297" cy="544447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4" hasCustomPrompt="1"/>
          </p:nvPr>
        </p:nvSpPr>
        <p:spPr>
          <a:xfrm>
            <a:off x="5955437" y="1721440"/>
            <a:ext cx="4956074" cy="11610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5" hasCustomPrompt="1"/>
          </p:nvPr>
        </p:nvSpPr>
        <p:spPr>
          <a:xfrm>
            <a:off x="5955437" y="3167767"/>
            <a:ext cx="4956073" cy="2979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153517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63350" y="6190681"/>
            <a:ext cx="419100" cy="365125"/>
          </a:xfrm>
        </p:spPr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9046" y="6555806"/>
            <a:ext cx="12201046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90625" y="320234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5" hasCustomPrompt="1"/>
          </p:nvPr>
        </p:nvSpPr>
        <p:spPr>
          <a:xfrm>
            <a:off x="1190625" y="1663338"/>
            <a:ext cx="10372725" cy="442395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82766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961943" y="1668939"/>
            <a:ext cx="4810958" cy="4531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61943" y="438151"/>
            <a:ext cx="3919544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519653" y="438151"/>
            <a:ext cx="430634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6" name="Рисунок 12"/>
          <p:cNvSpPr>
            <a:spLocks noGrp="1"/>
          </p:cNvSpPr>
          <p:nvPr>
            <p:ph type="pic" sz="quarter" idx="16" hasCustomPrompt="1"/>
          </p:nvPr>
        </p:nvSpPr>
        <p:spPr>
          <a:xfrm>
            <a:off x="514140" y="3511550"/>
            <a:ext cx="430634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7" hasCustomPrompt="1"/>
          </p:nvPr>
        </p:nvSpPr>
        <p:spPr>
          <a:xfrm>
            <a:off x="5001869" y="438151"/>
            <a:ext cx="1597307" cy="194720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5001868" y="2537947"/>
            <a:ext cx="1597307" cy="194720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5001868" y="4637743"/>
            <a:ext cx="1597307" cy="1788457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20" hasCustomPrompt="1"/>
          </p:nvPr>
        </p:nvSpPr>
        <p:spPr>
          <a:xfrm>
            <a:off x="7132320" y="2029018"/>
            <a:ext cx="4431030" cy="400602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32385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85017" y="0"/>
            <a:ext cx="924960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1085017" y="1968163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2650" y="1968162"/>
            <a:ext cx="3251617" cy="1888291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2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4671900" y="941803"/>
            <a:ext cx="6323086" cy="29146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252650" y="4013200"/>
            <a:ext cx="8898883" cy="2590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170457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8" descr="https://quality.nuph.edu.ua/wp-content/gallery/photo-gallery/Group-0-LEB_4928_LEB_4932-5-images-2000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12468"/>
          <a:stretch/>
        </p:blipFill>
        <p:spPr bwMode="auto">
          <a:xfrm>
            <a:off x="8861" y="0"/>
            <a:ext cx="12183139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flipH="1">
            <a:off x="1480192" y="0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idx="16" hasCustomPrompt="1"/>
          </p:nvPr>
        </p:nvSpPr>
        <p:spPr>
          <a:xfrm>
            <a:off x="1480193" y="2921000"/>
            <a:ext cx="9822546" cy="3683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38947" y="736051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30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6" hasCustomPrompt="1"/>
          </p:nvPr>
        </p:nvSpPr>
        <p:spPr>
          <a:xfrm>
            <a:off x="6141968" y="931333"/>
            <a:ext cx="5321899" cy="54377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5" y="0"/>
            <a:ext cx="4848301" cy="6858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49015" y="2852880"/>
            <a:ext cx="3054786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0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085018" y="0"/>
            <a:ext cx="877335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8105776" y="17780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38" y="667386"/>
            <a:ext cx="3899990" cy="551659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13804" y="2954480"/>
            <a:ext cx="3054786" cy="115224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6" hasCustomPrompt="1"/>
          </p:nvPr>
        </p:nvSpPr>
        <p:spPr>
          <a:xfrm>
            <a:off x="1560541" y="441139"/>
            <a:ext cx="5860919" cy="611049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91276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Овал 7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6" hasCustomPrompt="1"/>
          </p:nvPr>
        </p:nvSpPr>
        <p:spPr>
          <a:xfrm>
            <a:off x="1015036" y="2187018"/>
            <a:ext cx="10363118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10363120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1697003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5418034"/>
            <a:ext cx="12192000" cy="1439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flipH="1">
            <a:off x="655523" y="0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6" y="5716276"/>
            <a:ext cx="1996956" cy="748606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7990319" y="0"/>
            <a:ext cx="3221764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736051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6" hasCustomPrompt="1"/>
          </p:nvPr>
        </p:nvSpPr>
        <p:spPr>
          <a:xfrm>
            <a:off x="1015036" y="2187018"/>
            <a:ext cx="6554164" cy="30538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7" hasCustomPrompt="1"/>
          </p:nvPr>
        </p:nvSpPr>
        <p:spPr>
          <a:xfrm>
            <a:off x="8170333" y="748677"/>
            <a:ext cx="2851582" cy="579605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8" hasCustomPrompt="1"/>
          </p:nvPr>
        </p:nvSpPr>
        <p:spPr>
          <a:xfrm>
            <a:off x="3241231" y="5621867"/>
            <a:ext cx="4327969" cy="1100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285291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61046" y="1596224"/>
            <a:ext cx="8730953" cy="371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89727" y="0"/>
            <a:ext cx="2663048" cy="5315484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0" y="5537940"/>
            <a:ext cx="2492755" cy="934468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9560" y="356159"/>
            <a:ext cx="5080965" cy="1038448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6" hasCustomPrompt="1"/>
          </p:nvPr>
        </p:nvSpPr>
        <p:spPr>
          <a:xfrm>
            <a:off x="3871427" y="1928929"/>
            <a:ext cx="7049097" cy="318493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7" hasCustomPrompt="1"/>
          </p:nvPr>
        </p:nvSpPr>
        <p:spPr>
          <a:xfrm>
            <a:off x="660020" y="439182"/>
            <a:ext cx="2268434" cy="46746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8" hasCustomPrompt="1"/>
          </p:nvPr>
        </p:nvSpPr>
        <p:spPr>
          <a:xfrm>
            <a:off x="3871426" y="5537940"/>
            <a:ext cx="7049097" cy="93446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263224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(анг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3" y="1537162"/>
            <a:ext cx="9178642" cy="5018644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648505" y="864813"/>
            <a:ext cx="10515600" cy="43557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DEPARTMENT</a:t>
            </a:r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265791" y="181235"/>
            <a:ext cx="766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cap="al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HEALTH OF UKRAINE</a:t>
            </a:r>
          </a:p>
          <a:p>
            <a:pPr algn="ctr">
              <a:defRPr/>
            </a:pPr>
            <a:r>
              <a:rPr lang="en-US" sz="2000" cap="al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UNIVERSITY of Pharmacy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9288" y="1430867"/>
            <a:ext cx="10515600" cy="168539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8" y="201024"/>
            <a:ext cx="1015402" cy="10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8" t="18503" r="34176" b="22044"/>
          <a:stretch/>
        </p:blipFill>
        <p:spPr>
          <a:xfrm>
            <a:off x="722160" y="4890917"/>
            <a:ext cx="1717705" cy="1762671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1596224"/>
            <a:ext cx="12191999" cy="3103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888844" y="1904329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413780" y="1904329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938716" y="1904329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39560" y="356159"/>
            <a:ext cx="5080965" cy="1038448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888844" y="2429567"/>
            <a:ext cx="10031681" cy="2083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8" hasCustomPrompt="1"/>
          </p:nvPr>
        </p:nvSpPr>
        <p:spPr>
          <a:xfrm>
            <a:off x="2821559" y="5004540"/>
            <a:ext cx="8098966" cy="15486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91804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Хлорофил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6" t="9786" r="5100" b="11210"/>
          <a:stretch/>
        </p:blipFill>
        <p:spPr>
          <a:xfrm>
            <a:off x="9298010" y="4455085"/>
            <a:ext cx="1511827" cy="1701596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2176686"/>
            <a:ext cx="10363118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7110871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57" y="6005782"/>
            <a:ext cx="216713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50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цетилсалициловая кисл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990894"/>
            <a:ext cx="12192000" cy="234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2176686"/>
            <a:ext cx="10363118" cy="1970203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4557243"/>
            <a:ext cx="7110871" cy="1970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pic>
        <p:nvPicPr>
          <p:cNvPr id="15" name="Picture 6" descr="Acetylsalicylsäure2.sv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573" y="4634330"/>
            <a:ext cx="1865734" cy="12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28" y="5967363"/>
            <a:ext cx="2635545" cy="5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95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у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555329" y="0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Овал 8"/>
          <p:cNvSpPr/>
          <p:nvPr userDrawn="1"/>
        </p:nvSpPr>
        <p:spPr>
          <a:xfrm flipH="1">
            <a:off x="9950435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 userDrawn="1"/>
        </p:nvSpPr>
        <p:spPr>
          <a:xfrm flipH="1">
            <a:off x="10475371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 userDrawn="1"/>
        </p:nvSpPr>
        <p:spPr>
          <a:xfrm flipH="1">
            <a:off x="11000307" y="1391070"/>
            <a:ext cx="334466" cy="334508"/>
          </a:xfrm>
          <a:prstGeom prst="ellipse">
            <a:avLst/>
          </a:prstGeom>
          <a:solidFill>
            <a:srgbClr val="65140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5035" y="665450"/>
            <a:ext cx="5080965" cy="115224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</a:t>
            </a:r>
            <a:br>
              <a:rPr lang="ru-RU" dirty="0" smtClean="0"/>
            </a:br>
            <a:r>
              <a:rPr lang="ru-RU" dirty="0" smtClean="0"/>
              <a:t>ЗАГОЛОВКУ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6" hasCustomPrompt="1"/>
          </p:nvPr>
        </p:nvSpPr>
        <p:spPr>
          <a:xfrm>
            <a:off x="1015034" y="4015819"/>
            <a:ext cx="3283589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7" hasCustomPrompt="1"/>
          </p:nvPr>
        </p:nvSpPr>
        <p:spPr>
          <a:xfrm>
            <a:off x="1015034" y="5241303"/>
            <a:ext cx="10319739" cy="12861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6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1015034" y="2132102"/>
            <a:ext cx="3283589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8" hasCustomPrompt="1"/>
          </p:nvPr>
        </p:nvSpPr>
        <p:spPr>
          <a:xfrm>
            <a:off x="4581170" y="4015819"/>
            <a:ext cx="3283589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4581170" y="2132102"/>
            <a:ext cx="3283589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20" hasCustomPrompt="1"/>
          </p:nvPr>
        </p:nvSpPr>
        <p:spPr>
          <a:xfrm>
            <a:off x="8147306" y="4015819"/>
            <a:ext cx="3187467" cy="98981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8147306" y="2132102"/>
            <a:ext cx="3187467" cy="174231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</p:spTree>
    <p:extLst>
      <p:ext uri="{BB962C8B-B14F-4D97-AF65-F5344CB8AC3E}">
        <p14:creationId xmlns:p14="http://schemas.microsoft.com/office/powerpoint/2010/main" val="300977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0" y="1326895"/>
            <a:ext cx="9227448" cy="504533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1515830" y="1159198"/>
            <a:ext cx="7323993" cy="175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uk-UA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</a:t>
            </a:r>
          </a:p>
          <a:p>
            <a:pPr algn="ctr">
              <a:lnSpc>
                <a:spcPts val="6500"/>
              </a:lnSpc>
            </a:pPr>
            <a:r>
              <a:rPr lang="uk-UA" sz="6600" b="1" dirty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ЗА УВАГУ!</a:t>
            </a:r>
            <a:endParaRPr lang="en-US" sz="6600" b="1" dirty="0">
              <a:solidFill>
                <a:srgbClr val="6514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 userDrawn="1"/>
        </p:nvSpPr>
        <p:spPr>
          <a:xfrm>
            <a:off x="8029572" y="6066136"/>
            <a:ext cx="3558500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</a:t>
            </a: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mail@nuph.edu.ua</a:t>
            </a:r>
            <a:endParaRPr lang="uk-U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https://nuph.edu.ua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 userDrawn="1"/>
        </p:nvSpPr>
        <p:spPr>
          <a:xfrm>
            <a:off x="655105" y="6035761"/>
            <a:ext cx="5692166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фармацевтичний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Пушкінська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53, м.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61002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63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0" y="1326895"/>
            <a:ext cx="9227448" cy="504533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1800866" y="1326895"/>
            <a:ext cx="7897034" cy="175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</a:t>
            </a:r>
          </a:p>
          <a:p>
            <a:pPr algn="ctr">
              <a:lnSpc>
                <a:spcPts val="6500"/>
              </a:lnSpc>
            </a:pPr>
            <a:r>
              <a:rPr lang="en-US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6600" b="1" baseline="0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ATTENTION!</a:t>
            </a:r>
            <a:endParaRPr lang="en-US" sz="6600" b="1" dirty="0">
              <a:solidFill>
                <a:srgbClr val="6514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 userDrawn="1"/>
        </p:nvSpPr>
        <p:spPr>
          <a:xfrm>
            <a:off x="8029572" y="6066136"/>
            <a:ext cx="3558500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</a:t>
            </a: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mail@nuph.edu.ua</a:t>
            </a:r>
            <a:endParaRPr lang="uk-U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https://nuph.edu.ua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 userDrawn="1"/>
        </p:nvSpPr>
        <p:spPr>
          <a:xfrm>
            <a:off x="655105" y="6035761"/>
            <a:ext cx="5692166" cy="76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University of</a:t>
            </a:r>
            <a:r>
              <a:rPr 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Pharmacy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nn-N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 Pushkinska str, Kharkiv, 61002, Ukraine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86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5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4151" y="990600"/>
            <a:ext cx="8460403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4150" y="4267200"/>
            <a:ext cx="8460403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DF3A-86EC-4DD7-8F07-32684A525427}" type="datetime1">
              <a:rPr lang="ru-RU" altLang="ru-RU"/>
              <a:pPr>
                <a:defRPr/>
              </a:pPr>
              <a:t>02.11.2021</a:t>
            </a:fld>
            <a:r>
              <a:rPr lang="en-US" alt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7966F-0730-43E0-9A18-3F4854591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8229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925C-7BCB-4D42-AD26-149C52559BDC}" type="datetime1">
              <a:rPr lang="ru-RU" altLang="ru-RU"/>
              <a:pPr>
                <a:defRPr/>
              </a:pPr>
              <a:t>02.11.2021</a:t>
            </a:fld>
            <a:r>
              <a:rPr lang="en-US" alt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8F336-D9B6-4601-9968-94E9B074B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5779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125386" y="89694"/>
            <a:ext cx="253153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35868" y="1504950"/>
            <a:ext cx="8017932" cy="4672013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t>‹#›</a:t>
            </a:fld>
            <a:endParaRPr lang="uk-UA" noProof="0" dirty="0"/>
          </a:p>
        </p:txBody>
      </p:sp>
      <p:sp>
        <p:nvSpPr>
          <p:cNvPr id="8" name="Овал 7"/>
          <p:cNvSpPr/>
          <p:nvPr userDrawn="1"/>
        </p:nvSpPr>
        <p:spPr>
          <a:xfrm>
            <a:off x="1950296" y="1504950"/>
            <a:ext cx="1055379" cy="1055379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sz="3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2069770" y="2826739"/>
            <a:ext cx="816429" cy="816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sz="32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2230380" y="3986039"/>
            <a:ext cx="586530" cy="586530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24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7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uk-UA" noProof="0" smtClean="0"/>
              <a:t>‹#›</a:t>
            </a:fld>
            <a:endParaRPr lang="uk-UA" noProof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 hasCustomPrompt="1"/>
          </p:nvPr>
        </p:nvSpPr>
        <p:spPr>
          <a:xfrm>
            <a:off x="1214385" y="1839661"/>
            <a:ext cx="2527200" cy="252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4" hasCustomPrompt="1"/>
          </p:nvPr>
        </p:nvSpPr>
        <p:spPr>
          <a:xfrm>
            <a:off x="4114800" y="1839561"/>
            <a:ext cx="6972300" cy="25273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14800" y="410860"/>
            <a:ext cx="6972300" cy="1325563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smtClean="0"/>
              <a:t>ЗРАЗОК ЗАГОЛОВКУ</a:t>
            </a:r>
            <a:endParaRPr lang="uk-UA" noProof="0" dirty="0"/>
          </a:p>
        </p:txBody>
      </p:sp>
      <p:sp>
        <p:nvSpPr>
          <p:cNvPr id="24" name="Объект 2"/>
          <p:cNvSpPr>
            <a:spLocks noGrp="1"/>
          </p:cNvSpPr>
          <p:nvPr>
            <p:ph idx="1" hasCustomPrompt="1"/>
          </p:nvPr>
        </p:nvSpPr>
        <p:spPr>
          <a:xfrm>
            <a:off x="4114800" y="4469999"/>
            <a:ext cx="6972300" cy="2264176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noProof="0" dirty="0" smtClean="0"/>
              <a:t>Зразок тексту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1601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461276" y="2220686"/>
            <a:ext cx="3020975" cy="3066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165602" cy="6858000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534" y="447562"/>
            <a:ext cx="346532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 hasCustomPrompt="1"/>
          </p:nvPr>
        </p:nvSpPr>
        <p:spPr>
          <a:xfrm>
            <a:off x="940389" y="2221309"/>
            <a:ext cx="7102475" cy="30654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uk-UA" noProof="0" dirty="0" smtClean="0"/>
              <a:t>Малюнок / фото</a:t>
            </a:r>
            <a:endParaRPr lang="uk-UA" noProof="0" dirty="0"/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8710863" y="2467944"/>
            <a:ext cx="2547686" cy="2671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310442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82251" y="6143686"/>
            <a:ext cx="419100" cy="365125"/>
          </a:xfrm>
        </p:spPr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461276" y="2220686"/>
            <a:ext cx="3020975" cy="3066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77158" cy="2345492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392368" y="591941"/>
            <a:ext cx="3465323" cy="1325563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8710863" y="2467944"/>
            <a:ext cx="2547686" cy="267194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333626" y="6557944"/>
            <a:ext cx="9858374" cy="300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-9046" y="6555806"/>
            <a:ext cx="1199671" cy="30005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90626" y="6548516"/>
            <a:ext cx="1143000" cy="3094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Картинки по запросу карта украины 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9" y="1101256"/>
            <a:ext cx="6857998" cy="456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3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 flipH="1">
            <a:off x="4781986" y="3648075"/>
            <a:ext cx="2777485" cy="14540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idx="13" hasCustomPrompt="1"/>
          </p:nvPr>
        </p:nvSpPr>
        <p:spPr>
          <a:xfrm>
            <a:off x="1241658" y="4244095"/>
            <a:ext cx="4607393" cy="23075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4" hasCustomPrompt="1"/>
          </p:nvPr>
        </p:nvSpPr>
        <p:spPr>
          <a:xfrm>
            <a:off x="6384758" y="4244094"/>
            <a:ext cx="4607393" cy="23075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2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306286"/>
            <a:ext cx="12192000" cy="2341789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34078" y="375385"/>
            <a:ext cx="7873299" cy="930902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33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781456" y="4139298"/>
            <a:ext cx="7161115" cy="2071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11178" y="0"/>
            <a:ext cx="1631394" cy="3958046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781457" y="3372126"/>
            <a:ext cx="5227789" cy="585919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1096075" y="695327"/>
            <a:ext cx="2383450" cy="551497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3990992" y="4244098"/>
            <a:ext cx="6587172" cy="18294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6" hasCustomPrompt="1"/>
          </p:nvPr>
        </p:nvSpPr>
        <p:spPr>
          <a:xfrm>
            <a:off x="3781456" y="695327"/>
            <a:ext cx="5227789" cy="2495546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uk-UA" noProof="0" dirty="0" smtClean="0"/>
              <a:t>Малюнок / фото</a:t>
            </a:r>
          </a:p>
        </p:txBody>
      </p:sp>
    </p:spTree>
    <p:extLst>
      <p:ext uri="{BB962C8B-B14F-4D97-AF65-F5344CB8AC3E}">
        <p14:creationId xmlns:p14="http://schemas.microsoft.com/office/powerpoint/2010/main" val="327649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с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333782" y="1725120"/>
            <a:ext cx="8372443" cy="2071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89727" y="0"/>
            <a:ext cx="2663048" cy="379612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 8"/>
          <p:cNvSpPr/>
          <p:nvPr userDrawn="1"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651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0009" y="346360"/>
            <a:ext cx="6031502" cy="1270684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600">
                <a:solidFill>
                  <a:srgbClr val="6514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ЗРАЗОК ЗАГОЛОВКУ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 hasCustomPrompt="1"/>
          </p:nvPr>
        </p:nvSpPr>
        <p:spPr>
          <a:xfrm>
            <a:off x="3500103" y="1876425"/>
            <a:ext cx="7400281" cy="1829444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  <a:p>
            <a:pPr lvl="0"/>
            <a:endParaRPr lang="ru-RU" dirty="0" smtClean="0"/>
          </a:p>
        </p:txBody>
      </p:sp>
      <p:sp>
        <p:nvSpPr>
          <p:cNvPr id="13" name="Объект 2"/>
          <p:cNvSpPr>
            <a:spLocks noGrp="1"/>
          </p:cNvSpPr>
          <p:nvPr>
            <p:ph idx="14" hasCustomPrompt="1"/>
          </p:nvPr>
        </p:nvSpPr>
        <p:spPr>
          <a:xfrm>
            <a:off x="489727" y="4042108"/>
            <a:ext cx="10410657" cy="2326941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err="1" smtClean="0"/>
              <a:t>Зразок</a:t>
            </a:r>
            <a:r>
              <a:rPr lang="ru-RU" dirty="0" smtClean="0"/>
              <a:t> тексту</a:t>
            </a:r>
          </a:p>
        </p:txBody>
      </p:sp>
    </p:spTree>
    <p:extLst>
      <p:ext uri="{BB962C8B-B14F-4D97-AF65-F5344CB8AC3E}">
        <p14:creationId xmlns:p14="http://schemas.microsoft.com/office/powerpoint/2010/main" val="9809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2731-1404-4805-8FCC-2E524B7FA5CF}" type="datetime1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F8B34A7-D8C7-4A7D-B1DD-154B635250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96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50" r:id="rId3"/>
    <p:sldLayoutId id="2147483651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7" r:id="rId21"/>
    <p:sldLayoutId id="2147483678" r:id="rId22"/>
    <p:sldLayoutId id="2147483679" r:id="rId23"/>
    <p:sldLayoutId id="2147483676" r:id="rId24"/>
    <p:sldLayoutId id="2147483681" r:id="rId25"/>
    <p:sldLayoutId id="2147483655" r:id="rId26"/>
    <p:sldLayoutId id="2147483682" r:id="rId27"/>
    <p:sldLayoutId id="2147483683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ua/yandsearch?tld=ua&amp;p=1&amp;text=%D1%81%D1%82%D1%83%D0%BF%D0%BA%D0%B0%20%D1%81%20%D0%BF%D0%B5%D1%81%D1%82%D0%B8%D0%BA%D0%BE%D0%BC%20%D0%BA%D0%B5%D1%80%D0%B0%D0%BC%D0%B8%D1%87%D0%B5%D1%81%D0%BA%D0%B0%D1%8F&amp;fp=1&amp;pos=37&amp;uinfo=ww-1062-wh-554-fw-837-fh-448-pd-1.5625&amp;rpt=simage&amp;img_url=http://spicerack.ru/image/cache/data/keramicheskayastupka-170x170.jpg" TargetMode="Externa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ua/yandsearch?tld=ua&amp;p=1&amp;text=%D1%81%D1%82%D1%83%D0%BF%D0%BA%D0%B0%20%D1%81%20%D0%BF%D0%B5%D1%81%D1%82%D0%B8%D0%BA%D0%BE%D0%BC%20%D0%BA%D0%B5%D1%80%D0%B0%D0%BC%D0%B8%D1%87%D0%B5%D1%81%D0%BA%D0%B0%D1%8F&amp;fp=1&amp;pos=37&amp;uinfo=ww-1062-wh-554-fw-837-fh-448-pd-1.5625&amp;rpt=simage&amp;img_url=http://spicerack.ru/image/cache/data/keramicheskayastupka-170x170.jpg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ua/yandsearch?tld=ua&amp;p=1&amp;text=%D1%81%D1%82%D1%83%D0%BF%D0%BA%D0%B0%20%D1%81%20%D0%BF%D0%B5%D1%81%D1%82%D0%B8%D0%BA%D0%BE%D0%BC%20%D0%BA%D0%B5%D1%80%D0%B0%D0%BC%D0%B8%D1%87%D0%B5%D1%81%D0%BA%D0%B0%D1%8F&amp;fp=1&amp;pos=37&amp;uinfo=ww-1062-wh-554-fw-837-fh-448-pd-1.5625&amp;rpt=simage&amp;img_url=http://spicerack.ru/image/cache/data/keramicheskayastupka-170x170.jpg" TargetMode="Externa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КАФЕДРА АПТЕЧНОЇ ТЕХНОЛОГІЇ ЛІКІВ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769603" y="1406804"/>
            <a:ext cx="10515600" cy="1685396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ЛІНІМЕНТИ. МАЗІ ГОМОГЕННІ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2" y="117172"/>
            <a:ext cx="1114097" cy="10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100"/>
          <p:cNvSpPr>
            <a:spLocks noChangeShapeType="1"/>
          </p:cNvSpPr>
          <p:nvPr/>
        </p:nvSpPr>
        <p:spPr bwMode="auto">
          <a:xfrm>
            <a:off x="10809288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24993" name="Text Box 2113"/>
          <p:cNvSpPr txBox="1">
            <a:spLocks noChangeArrowheads="1"/>
          </p:cNvSpPr>
          <p:nvPr/>
        </p:nvSpPr>
        <p:spPr bwMode="auto">
          <a:xfrm>
            <a:off x="1589" y="0"/>
            <a:ext cx="11680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ТЕХНОЛОГІЯ  ЛІНІ</a:t>
            </a:r>
            <a:r>
              <a:rPr lang="ru-RU" sz="19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МЕНТІВ-</a:t>
            </a:r>
            <a:r>
              <a:rPr lang="ru-RU" sz="1900" b="1" cap="all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суспензІй</a:t>
            </a:r>
            <a:endParaRPr lang="ru-RU" sz="19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2" name="Text Box 2130"/>
          <p:cNvSpPr txBox="1">
            <a:spLocks noChangeArrowheads="1"/>
          </p:cNvSpPr>
          <p:nvPr/>
        </p:nvSpPr>
        <p:spPr bwMode="auto">
          <a:xfrm>
            <a:off x="5614989" y="404814"/>
            <a:ext cx="56626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uk-UA" altLang="ru-RU" sz="1400">
              <a:latin typeface="Times New Roman" panose="02020603050405020304" pitchFamily="18" charset="0"/>
            </a:endParaRPr>
          </a:p>
        </p:txBody>
      </p:sp>
      <p:sp>
        <p:nvSpPr>
          <p:cNvPr id="22533" name="Text Box 2133"/>
          <p:cNvSpPr txBox="1">
            <a:spLocks noChangeArrowheads="1"/>
          </p:cNvSpPr>
          <p:nvPr/>
        </p:nvSpPr>
        <p:spPr bwMode="auto">
          <a:xfrm>
            <a:off x="295276" y="2322514"/>
            <a:ext cx="393541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en-US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(л.б.)</a:t>
            </a:r>
            <a:b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Дата        </a:t>
            </a:r>
            <a:r>
              <a:rPr lang="uk-UA" altLang="ru-RU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№ рецепту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Xeroformii                       3,0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Picis liquidae Betulae     3,0</a:t>
            </a:r>
            <a:b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sz="1600" b="1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Olei Ricini		100,0</a:t>
            </a:r>
            <a: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uk-UA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uk-UA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заг</a:t>
            </a:r>
            <a:r>
              <a:rPr lang="en-US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= 106,0 </a:t>
            </a:r>
            <a:b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          Приготував</a:t>
            </a:r>
            <a:b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altLang="ru-RU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 Перевірив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          Відпустив</a:t>
            </a:r>
          </a:p>
        </p:txBody>
      </p:sp>
      <p:graphicFrame>
        <p:nvGraphicFramePr>
          <p:cNvPr id="55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587" y="1066800"/>
          <a:ext cx="5616575" cy="1341438"/>
        </p:xfrm>
        <a:graphic>
          <a:graphicData uri="http://schemas.openxmlformats.org/drawingml/2006/table">
            <a:tbl>
              <a:tblPr/>
              <a:tblGrid>
                <a:gridCol w="337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002"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Rp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.:  </a:t>
                      </a: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Xeroformii</a:t>
                      </a:r>
                      <a:b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Picis liquidae Betulae       aa    3,0</a:t>
                      </a:r>
                      <a:b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Olei Ricini		100,0</a:t>
                      </a:r>
                      <a:b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Misce. Da. Signa. Для нанесення на рани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1" marR="914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36">
                <a:tc>
                  <a:txBody>
                    <a:bodyPr/>
                    <a:lstStyle>
                      <a:lvl1pPr indent="250825"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Выноска 1 28"/>
          <p:cNvSpPr/>
          <p:nvPr/>
        </p:nvSpPr>
        <p:spPr>
          <a:xfrm>
            <a:off x="6191251" y="404814"/>
            <a:ext cx="4703762" cy="1152525"/>
          </a:xfrm>
          <a:prstGeom prst="borderCallout1">
            <a:avLst>
              <a:gd name="adj1" fmla="val 16736"/>
              <a:gd name="adj2" fmla="val -2543"/>
              <a:gd name="adj3" fmla="val 77599"/>
              <a:gd name="adj4" fmla="val -238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400" i="1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uk-UA" altLang="ru-RU" sz="1400" b="1" i="1">
                <a:latin typeface="Tahoma" pitchFamily="34" charset="0"/>
                <a:cs typeface="Tahoma" pitchFamily="34" charset="0"/>
              </a:rPr>
              <a:t>До складу лініментів - суспензій  входять : цинку оксид, тальк, ксероформ, кальцію карбонат, крохмаль, сульфаніламідні препарати і тд. </a:t>
            </a:r>
            <a:endParaRPr lang="uk-UA" altLang="ru-RU" sz="1400" i="1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uk-UA" altLang="ru-RU" sz="14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Выноска 1 30"/>
          <p:cNvSpPr/>
          <p:nvPr/>
        </p:nvSpPr>
        <p:spPr>
          <a:xfrm>
            <a:off x="7032626" y="4652963"/>
            <a:ext cx="4894262" cy="1655762"/>
          </a:xfrm>
          <a:prstGeom prst="borderCallout1">
            <a:avLst>
              <a:gd name="adj1" fmla="val 16736"/>
              <a:gd name="adj2" fmla="val -2543"/>
              <a:gd name="adj3" fmla="val 77599"/>
              <a:gd name="adj4" fmla="val -238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4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Особливість технології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br>
              <a:rPr lang="uk-UA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1400" b="1" i="1" dirty="0">
                <a:solidFill>
                  <a:srgbClr val="000066"/>
                </a:solidFill>
              </a:rPr>
              <a:t> </a:t>
            </a:r>
            <a:r>
              <a:rPr lang="uk-UA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Сухі речовини (ксероформ або дерматол) розтирають </a:t>
            </a:r>
            <a:r>
              <a:rPr lang="uk-UA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правилом </a:t>
            </a:r>
            <a:r>
              <a:rPr lang="uk-UA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Дерягіна</a:t>
            </a:r>
            <a:r>
              <a:rPr lang="uk-UA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дьогтем або вініліном, потім, при перемішуванні, добавляють частинами рицинову олію або риб'ячий жир</a:t>
            </a:r>
          </a:p>
          <a:p>
            <a:pPr algn="ctr"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2546" name="Прямоугольник 12"/>
          <p:cNvSpPr>
            <a:spLocks noChangeArrowheads="1"/>
          </p:cNvSpPr>
          <p:nvPr/>
        </p:nvSpPr>
        <p:spPr bwMode="auto">
          <a:xfrm>
            <a:off x="4973638" y="2989263"/>
            <a:ext cx="6046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Dermatoli		                      3,0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Vinilini (Balsami Schostakovsky)            6,0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Olei Jecoris  	                                    100,0</a:t>
            </a:r>
            <a:endParaRPr lang="uk-UA" altLang="ru-RU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AutoShape 90"/>
          <p:cNvSpPr>
            <a:spLocks noChangeArrowheads="1"/>
          </p:cNvSpPr>
          <p:nvPr/>
        </p:nvSpPr>
        <p:spPr bwMode="auto">
          <a:xfrm>
            <a:off x="1506538" y="428625"/>
            <a:ext cx="2713038" cy="552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2000" b="1" dirty="0">
                <a:latin typeface="Tahoma" pitchFamily="34" charset="0"/>
                <a:cs typeface="Times New Roman" pitchFamily="18" charset="0"/>
              </a:rPr>
              <a:t>Лінімент Вишневського</a:t>
            </a:r>
          </a:p>
        </p:txBody>
      </p:sp>
      <p:sp>
        <p:nvSpPr>
          <p:cNvPr id="14" name="AutoShape 90"/>
          <p:cNvSpPr>
            <a:spLocks noChangeArrowheads="1"/>
          </p:cNvSpPr>
          <p:nvPr/>
        </p:nvSpPr>
        <p:spPr bwMode="auto">
          <a:xfrm>
            <a:off x="5634038" y="2286000"/>
            <a:ext cx="4370388" cy="552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Згідно нормативної документації речовини пропису можуть бути замінені на:</a:t>
            </a:r>
          </a:p>
        </p:txBody>
      </p:sp>
      <p:sp>
        <p:nvSpPr>
          <p:cNvPr id="22549" name="Text Box 2133"/>
          <p:cNvSpPr txBox="1">
            <a:spLocks noChangeArrowheads="1"/>
          </p:cNvSpPr>
          <p:nvPr/>
        </p:nvSpPr>
        <p:spPr bwMode="auto">
          <a:xfrm>
            <a:off x="2424114" y="4311650"/>
            <a:ext cx="3935413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ППК</a:t>
            </a:r>
            <a:r>
              <a:rPr lang="en-US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(л.б.)</a:t>
            </a:r>
            <a:b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Дата        </a:t>
            </a:r>
            <a:r>
              <a:rPr lang="uk-UA" altLang="ru-RU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№ рецепту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Dermatoli                      	3,0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Vinilini 			3,0</a:t>
            </a:r>
            <a:b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sz="1600" b="1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Olei Jecoris 		100,0</a:t>
            </a:r>
            <a: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uk-UA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uk-UA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заг</a:t>
            </a:r>
            <a:r>
              <a:rPr lang="en-US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= 106,0 </a:t>
            </a:r>
            <a:b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          Приготував</a:t>
            </a:r>
            <a:b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altLang="ru-RU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 Перевірив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ahoma" panose="020B0604030504040204" pitchFamily="34" charset="0"/>
                <a:cs typeface="Tahoma" panose="020B0604030504040204" pitchFamily="34" charset="0"/>
              </a:rPr>
              <a:t>           Відпустив</a:t>
            </a:r>
          </a:p>
        </p:txBody>
      </p:sp>
    </p:spTree>
    <p:extLst>
      <p:ext uri="{BB962C8B-B14F-4D97-AF65-F5344CB8AC3E}">
        <p14:creationId xmlns:p14="http://schemas.microsoft.com/office/powerpoint/2010/main" val="1005528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92089" y="0"/>
            <a:ext cx="11680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8. АЛГОРИТМ  ПРИГОТУВАННЯ</a:t>
            </a:r>
            <a:r>
              <a:rPr lang="ru-RU" altLang="ru-RU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ЛІНІМЕНТІВ</a:t>
            </a:r>
            <a:endParaRPr lang="ru-RU" altLang="ru-RU" sz="19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8790" name="AutoShape 21"/>
          <p:cNvSpPr>
            <a:spLocks noChangeArrowheads="1"/>
          </p:cNvSpPr>
          <p:nvPr/>
        </p:nvSpPr>
        <p:spPr bwMode="auto">
          <a:xfrm>
            <a:off x="3475038" y="4772025"/>
            <a:ext cx="3816350" cy="817563"/>
          </a:xfrm>
          <a:prstGeom prst="plaque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err="1">
                <a:latin typeface="Tahoma" pitchFamily="34" charset="0"/>
              </a:rPr>
              <a:t>Відважування</a:t>
            </a:r>
            <a:r>
              <a:rPr lang="en-US" altLang="ru-RU" sz="1800" b="1" dirty="0">
                <a:latin typeface="Tahoma" pitchFamily="34" charset="0"/>
              </a:rPr>
              <a:t> </a:t>
            </a:r>
            <a:r>
              <a:rPr lang="uk-UA" altLang="ru-RU" sz="1800" b="1" dirty="0">
                <a:latin typeface="Tahoma" pitchFamily="34" charset="0"/>
              </a:rPr>
              <a:t>у контейнер для відпуску  </a:t>
            </a:r>
            <a:r>
              <a:rPr lang="uk-UA" altLang="ru-RU" sz="1800" b="1" dirty="0" smtClean="0">
                <a:latin typeface="Tahoma" pitchFamily="34" charset="0"/>
              </a:rPr>
              <a:t>олій (</a:t>
            </a:r>
            <a:r>
              <a:rPr lang="uk-UA" altLang="ru-RU" sz="1800" b="1" dirty="0" err="1" smtClean="0">
                <a:latin typeface="Tahoma" pitchFamily="34" charset="0"/>
              </a:rPr>
              <a:t>масел</a:t>
            </a:r>
            <a:r>
              <a:rPr lang="uk-UA" altLang="ru-RU" sz="1800" b="1" dirty="0" smtClean="0">
                <a:latin typeface="Tahoma" pitchFamily="34" charset="0"/>
              </a:rPr>
              <a:t>) </a:t>
            </a:r>
            <a:r>
              <a:rPr lang="uk-UA" altLang="ru-RU" sz="1800" b="1" dirty="0">
                <a:latin typeface="Tahoma" pitchFamily="34" charset="0"/>
              </a:rPr>
              <a:t>та емульгаторів</a:t>
            </a:r>
            <a:endParaRPr lang="ru-RU" altLang="ru-RU" sz="1800" b="1" dirty="0">
              <a:latin typeface="Tahoma" pitchFamily="34" charset="0"/>
            </a:endParaRPr>
          </a:p>
        </p:txBody>
      </p:sp>
      <p:sp>
        <p:nvSpPr>
          <p:cNvPr id="118792" name="AutoShape 23"/>
          <p:cNvSpPr>
            <a:spLocks noChangeArrowheads="1"/>
          </p:cNvSpPr>
          <p:nvPr/>
        </p:nvSpPr>
        <p:spPr bwMode="auto">
          <a:xfrm>
            <a:off x="1198564" y="5938839"/>
            <a:ext cx="3529013" cy="681037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b="1" dirty="0">
              <a:latin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err="1">
                <a:latin typeface="Tahoma" pitchFamily="34" charset="0"/>
              </a:rPr>
              <a:t>Емульгування</a:t>
            </a:r>
            <a:r>
              <a:rPr lang="ru-RU" altLang="ru-RU" sz="1800" b="1" dirty="0">
                <a:latin typeface="Tahoma" pitchFamily="34" charset="0"/>
              </a:rPr>
              <a:t> (шляхом </a:t>
            </a:r>
            <a:r>
              <a:rPr lang="ru-RU" altLang="ru-RU" sz="1800" b="1" dirty="0" err="1">
                <a:latin typeface="Tahoma" pitchFamily="34" charset="0"/>
              </a:rPr>
              <a:t>інтенсивного</a:t>
            </a:r>
            <a:r>
              <a:rPr lang="ru-RU" altLang="ru-RU" sz="1800" b="1" dirty="0">
                <a:latin typeface="Tahoma" pitchFamily="34" charset="0"/>
              </a:rPr>
              <a:t> </a:t>
            </a:r>
            <a:r>
              <a:rPr lang="ru-RU" altLang="ru-RU" sz="1800" b="1" dirty="0" err="1">
                <a:latin typeface="Tahoma" pitchFamily="34" charset="0"/>
              </a:rPr>
              <a:t>струшування</a:t>
            </a:r>
            <a:r>
              <a:rPr lang="ru-RU" altLang="ru-RU" sz="1800" b="1" dirty="0">
                <a:latin typeface="Tahoma" pitchFamily="34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400" b="1" dirty="0">
              <a:latin typeface="Tahoma" pitchFamily="34" charset="0"/>
            </a:endParaRPr>
          </a:p>
        </p:txBody>
      </p:sp>
      <p:sp>
        <p:nvSpPr>
          <p:cNvPr id="118793" name="AutoShape 23"/>
          <p:cNvSpPr>
            <a:spLocks noChangeArrowheads="1"/>
          </p:cNvSpPr>
          <p:nvPr/>
        </p:nvSpPr>
        <p:spPr bwMode="auto">
          <a:xfrm>
            <a:off x="6232527" y="5938838"/>
            <a:ext cx="3933825" cy="620712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latin typeface="Tahoma" pitchFamily="34" charset="0"/>
              </a:rPr>
              <a:t>ОФОРМЛЕННЯ ДО ВІДПУСКУ</a:t>
            </a:r>
          </a:p>
        </p:txBody>
      </p:sp>
      <p:sp>
        <p:nvSpPr>
          <p:cNvPr id="23560" name="Line 36"/>
          <p:cNvSpPr>
            <a:spLocks noChangeShapeType="1"/>
          </p:cNvSpPr>
          <p:nvPr/>
        </p:nvSpPr>
        <p:spPr bwMode="auto">
          <a:xfrm>
            <a:off x="90489" y="2852738"/>
            <a:ext cx="11884025" cy="0"/>
          </a:xfrm>
          <a:prstGeom prst="line">
            <a:avLst/>
          </a:prstGeom>
          <a:noFill/>
          <a:ln w="7620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9701" name="AutoShape 23"/>
          <p:cNvSpPr>
            <a:spLocks noChangeArrowheads="1"/>
          </p:cNvSpPr>
          <p:nvPr/>
        </p:nvSpPr>
        <p:spPr bwMode="auto">
          <a:xfrm>
            <a:off x="982663" y="1125538"/>
            <a:ext cx="5137150" cy="692150"/>
          </a:xfrm>
          <a:prstGeom prst="rightArrowCallout">
            <a:avLst>
              <a:gd name="adj1" fmla="val 42472"/>
              <a:gd name="adj2" fmla="val 34190"/>
              <a:gd name="adj3" fmla="val 39227"/>
              <a:gd name="adj4" fmla="val 91208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>
                <a:latin typeface="Times New Roman" pitchFamily="18" charset="0"/>
              </a:rPr>
              <a:t> </a:t>
            </a:r>
            <a:r>
              <a:rPr lang="ru-RU" altLang="ru-RU" b="1">
                <a:latin typeface="Tahoma" pitchFamily="34" charset="0"/>
                <a:cs typeface="Tahoma" pitchFamily="34" charset="0"/>
              </a:rPr>
              <a:t>Емульсійні лініменти готуються у контейнері для відпуску</a:t>
            </a:r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6232527" y="846138"/>
            <a:ext cx="5335587" cy="13388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altLang="ru-RU" b="1" dirty="0">
                <a:latin typeface="Arial" charset="0"/>
              </a:rPr>
              <a:t>Утворюють </a:t>
            </a:r>
            <a:r>
              <a:rPr lang="uk-UA" altLang="ru-RU" b="1" dirty="0" smtClean="0">
                <a:latin typeface="Arial" charset="0"/>
              </a:rPr>
              <a:t>вода чи </a:t>
            </a:r>
            <a:r>
              <a:rPr lang="ru-RU" altLang="ru-RU" b="1" dirty="0" err="1">
                <a:latin typeface="Arial" charset="0"/>
              </a:rPr>
              <a:t>водні</a:t>
            </a:r>
            <a:r>
              <a:rPr lang="ru-RU" altLang="ru-RU" b="1" dirty="0">
                <a:latin typeface="Arial" charset="0"/>
              </a:rPr>
              <a:t> </a:t>
            </a:r>
            <a:r>
              <a:rPr lang="ru-RU" altLang="ru-RU" b="1" dirty="0" err="1" smtClean="0">
                <a:latin typeface="Arial" charset="0"/>
              </a:rPr>
              <a:t>розчини</a:t>
            </a:r>
            <a:r>
              <a:rPr lang="ru-RU" altLang="ru-RU" b="1" dirty="0" smtClean="0">
                <a:latin typeface="Arial" charset="0"/>
              </a:rPr>
              <a:t> ЛР з </a:t>
            </a:r>
            <a:r>
              <a:rPr lang="ru-RU" altLang="ru-RU" b="1" dirty="0" err="1" smtClean="0">
                <a:latin typeface="Arial" charset="0"/>
              </a:rPr>
              <a:t>оліями</a:t>
            </a:r>
            <a:r>
              <a:rPr lang="ru-RU" altLang="ru-RU" b="1" dirty="0" smtClean="0">
                <a:latin typeface="Arial" charset="0"/>
              </a:rPr>
              <a:t> в </a:t>
            </a:r>
            <a:r>
              <a:rPr lang="ru-RU" altLang="ru-RU" b="1" dirty="0" err="1" smtClean="0">
                <a:latin typeface="Arial" charset="0"/>
              </a:rPr>
              <a:t>присутності</a:t>
            </a:r>
            <a:r>
              <a:rPr lang="ru-RU" altLang="ru-RU" b="1" dirty="0" smtClean="0">
                <a:latin typeface="Arial" charset="0"/>
              </a:rPr>
              <a:t> </a:t>
            </a:r>
            <a:r>
              <a:rPr lang="ru-RU" altLang="ru-RU" b="1" dirty="0" err="1" smtClean="0">
                <a:latin typeface="Arial" charset="0"/>
              </a:rPr>
              <a:t>емульгатора</a:t>
            </a:r>
            <a:r>
              <a:rPr lang="ru-RU" altLang="ru-RU" b="1" dirty="0" smtClean="0">
                <a:latin typeface="Arial" charset="0"/>
              </a:rPr>
              <a:t>, </a:t>
            </a:r>
            <a:r>
              <a:rPr lang="ru-RU" altLang="ru-RU" b="1" dirty="0" err="1" smtClean="0">
                <a:latin typeface="Arial" charset="0"/>
              </a:rPr>
              <a:t>прописаного</a:t>
            </a:r>
            <a:r>
              <a:rPr lang="ru-RU" altLang="ru-RU" b="1" dirty="0" smtClean="0">
                <a:latin typeface="Arial" charset="0"/>
              </a:rPr>
              <a:t> </a:t>
            </a:r>
            <a:r>
              <a:rPr lang="ru-RU" altLang="ru-RU" b="1" dirty="0">
                <a:latin typeface="Arial" charset="0"/>
              </a:rPr>
              <a:t>в </a:t>
            </a:r>
            <a:r>
              <a:rPr lang="ru-RU" altLang="ru-RU" b="1" dirty="0" err="1">
                <a:latin typeface="Arial" charset="0"/>
              </a:rPr>
              <a:t>рецепті</a:t>
            </a:r>
            <a:r>
              <a:rPr lang="ru-RU" altLang="ru-RU" b="1" dirty="0">
                <a:latin typeface="Arial" charset="0"/>
              </a:rPr>
              <a:t>, </a:t>
            </a:r>
            <a:r>
              <a:rPr lang="ru-RU" altLang="ru-RU" b="1" dirty="0" err="1" smtClean="0">
                <a:latin typeface="Arial" charset="0"/>
              </a:rPr>
              <a:t>або</a:t>
            </a:r>
            <a:r>
              <a:rPr lang="ru-RU" altLang="ru-RU" b="1" dirty="0" smtClean="0">
                <a:latin typeface="Arial" charset="0"/>
              </a:rPr>
              <a:t> </a:t>
            </a:r>
            <a:r>
              <a:rPr lang="ru-RU" altLang="ru-RU" b="1" dirty="0" err="1" smtClean="0">
                <a:latin typeface="Arial" charset="0"/>
              </a:rPr>
              <a:t>утвореного</a:t>
            </a:r>
            <a:r>
              <a:rPr lang="ru-RU" altLang="ru-RU" b="1" dirty="0" smtClean="0">
                <a:latin typeface="Arial" charset="0"/>
              </a:rPr>
              <a:t> при </a:t>
            </a:r>
            <a:r>
              <a:rPr lang="ru-RU" altLang="ru-RU" b="1" dirty="0" err="1">
                <a:latin typeface="Arial" charset="0"/>
              </a:rPr>
              <a:t>взаємодії</a:t>
            </a:r>
            <a:r>
              <a:rPr lang="ru-RU" altLang="ru-RU" b="1" dirty="0">
                <a:latin typeface="Arial" charset="0"/>
              </a:rPr>
              <a:t> </a:t>
            </a:r>
            <a:r>
              <a:rPr lang="ru-RU" altLang="ru-RU" b="1" dirty="0" err="1">
                <a:latin typeface="Arial" charset="0"/>
              </a:rPr>
              <a:t>компонентів</a:t>
            </a:r>
            <a:r>
              <a:rPr lang="ru-RU" altLang="ru-RU" b="1" dirty="0">
                <a:latin typeface="Arial" charset="0"/>
              </a:rPr>
              <a:t> </a:t>
            </a:r>
            <a:r>
              <a:rPr lang="ru-RU" altLang="ru-RU" b="1" dirty="0" err="1" smtClean="0">
                <a:latin typeface="Arial" charset="0"/>
              </a:rPr>
              <a:t>пропису</a:t>
            </a:r>
            <a:r>
              <a:rPr lang="ru-RU" altLang="ru-RU" b="1" dirty="0" smtClean="0">
                <a:latin typeface="Arial" charset="0"/>
              </a:rPr>
              <a:t> (</a:t>
            </a:r>
            <a:r>
              <a:rPr lang="ru-RU" altLang="ru-RU" b="1" dirty="0" err="1">
                <a:latin typeface="Arial" charset="0"/>
              </a:rPr>
              <a:t>аміачний</a:t>
            </a:r>
            <a:r>
              <a:rPr lang="ru-RU" altLang="ru-RU" b="1" dirty="0">
                <a:latin typeface="Arial" charset="0"/>
              </a:rPr>
              <a:t> </a:t>
            </a:r>
            <a:r>
              <a:rPr lang="ru-RU" altLang="ru-RU" b="1" dirty="0" err="1">
                <a:latin typeface="Arial" charset="0"/>
              </a:rPr>
              <a:t>або</a:t>
            </a:r>
            <a:r>
              <a:rPr lang="ru-RU" altLang="ru-RU" b="1" dirty="0">
                <a:latin typeface="Arial" charset="0"/>
              </a:rPr>
              <a:t> </a:t>
            </a:r>
            <a:r>
              <a:rPr lang="ru-RU" altLang="ru-RU" b="1" dirty="0" err="1" smtClean="0">
                <a:latin typeface="Arial" charset="0"/>
              </a:rPr>
              <a:t>леткий</a:t>
            </a:r>
            <a:r>
              <a:rPr lang="ru-RU" altLang="ru-RU" b="1" dirty="0" smtClean="0">
                <a:latin typeface="Arial" charset="0"/>
              </a:rPr>
              <a:t> </a:t>
            </a:r>
            <a:r>
              <a:rPr lang="ru-RU" altLang="ru-RU" b="1" dirty="0" err="1">
                <a:latin typeface="Arial" charset="0"/>
              </a:rPr>
              <a:t>лінімент</a:t>
            </a:r>
            <a:r>
              <a:rPr lang="ru-RU" altLang="ru-RU" b="1" dirty="0">
                <a:latin typeface="Arial" charset="0"/>
              </a:rPr>
              <a:t>)</a:t>
            </a:r>
            <a:endParaRPr lang="uk-UA" altLang="ru-RU" b="1" dirty="0">
              <a:latin typeface="Arial" charset="0"/>
            </a:endParaRPr>
          </a:p>
        </p:txBody>
      </p:sp>
      <p:sp>
        <p:nvSpPr>
          <p:cNvPr id="16" name="AutoShape 90"/>
          <p:cNvSpPr>
            <a:spLocks noChangeArrowheads="1"/>
          </p:cNvSpPr>
          <p:nvPr/>
        </p:nvSpPr>
        <p:spPr bwMode="auto">
          <a:xfrm>
            <a:off x="334963" y="293688"/>
            <a:ext cx="1797050" cy="552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en-US" altLang="ru-RU" sz="2000" b="1" dirty="0">
                <a:latin typeface="Tahoma" pitchFamily="34" charset="0"/>
                <a:cs typeface="Times New Roman" pitchFamily="18" charset="0"/>
              </a:rPr>
              <a:t>NB!</a:t>
            </a:r>
            <a:endParaRPr lang="uk-UA" altLang="ru-RU" sz="2000" b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63527" y="4789487"/>
            <a:ext cx="3122611" cy="800101"/>
          </a:xfrm>
          <a:prstGeom prst="rightArrowCallout">
            <a:avLst>
              <a:gd name="adj1" fmla="val 41667"/>
              <a:gd name="adj2" fmla="val 36111"/>
              <a:gd name="adj3" fmla="val 38537"/>
              <a:gd name="adj4" fmla="val 85019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latin typeface="Tahoma" pitchFamily="34" charset="0"/>
                <a:cs typeface="Tahoma" pitchFamily="34" charset="0"/>
              </a:rPr>
              <a:t>ТЕХНОЛОГІЯ </a:t>
            </a:r>
            <a:r>
              <a:rPr lang="ru-RU" altLang="ru-RU" sz="1800" b="1" dirty="0" smtClean="0">
                <a:latin typeface="Tahoma" pitchFamily="34" charset="0"/>
                <a:cs typeface="Tahoma" pitchFamily="34" charset="0"/>
              </a:rPr>
              <a:t>ЛІНІМЕНТУ-ЕМУЛЬСІЇ</a:t>
            </a:r>
            <a:endParaRPr lang="ru-RU" altLang="ru-RU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8056563" y="4724401"/>
            <a:ext cx="3816350" cy="815975"/>
          </a:xfrm>
          <a:prstGeom prst="plaque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err="1">
                <a:latin typeface="Tahoma" pitchFamily="34" charset="0"/>
              </a:rPr>
              <a:t>Відмірювання</a:t>
            </a:r>
            <a:r>
              <a:rPr lang="en-US" altLang="ru-RU" sz="1800" b="1" dirty="0">
                <a:latin typeface="Tahoma" pitchFamily="34" charset="0"/>
              </a:rPr>
              <a:t> </a:t>
            </a:r>
            <a:r>
              <a:rPr lang="uk-UA" altLang="ru-RU" sz="1800" b="1" dirty="0">
                <a:latin typeface="Tahoma" pitchFamily="34" charset="0"/>
              </a:rPr>
              <a:t>у контейнер для відпуску  води або водних </a:t>
            </a:r>
            <a:r>
              <a:rPr lang="uk-UA" altLang="ru-RU" sz="1800" b="1" dirty="0" smtClean="0">
                <a:latin typeface="Tahoma" pitchFamily="34" charset="0"/>
              </a:rPr>
              <a:t>розчинів ЛР</a:t>
            </a:r>
            <a:endParaRPr lang="ru-RU" altLang="ru-RU" sz="1800" b="1" dirty="0">
              <a:latin typeface="Tahoma" pitchFamily="34" charset="0"/>
            </a:endParaRPr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7319963" y="51323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4872039" y="6237288"/>
            <a:ext cx="1160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5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984626" y="2852738"/>
            <a:ext cx="762000" cy="50006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4579" name="Line 2100"/>
          <p:cNvSpPr>
            <a:spLocks noChangeShapeType="1"/>
          </p:cNvSpPr>
          <p:nvPr/>
        </p:nvSpPr>
        <p:spPr bwMode="auto">
          <a:xfrm>
            <a:off x="10809288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24993" name="Text Box 2113"/>
          <p:cNvSpPr txBox="1">
            <a:spLocks noChangeArrowheads="1"/>
          </p:cNvSpPr>
          <p:nvPr/>
        </p:nvSpPr>
        <p:spPr bwMode="auto">
          <a:xfrm>
            <a:off x="1589" y="0"/>
            <a:ext cx="11680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900" b="1">
                <a:solidFill>
                  <a:srgbClr val="1E2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8. ТЕХНОЛОГІЯ  ЛІНІМЕНТІВ-ЕМУЛЬСІЙ</a:t>
            </a:r>
          </a:p>
        </p:txBody>
      </p:sp>
      <p:sp>
        <p:nvSpPr>
          <p:cNvPr id="24582" name="Text Box 2133"/>
          <p:cNvSpPr txBox="1">
            <a:spLocks noChangeArrowheads="1"/>
          </p:cNvSpPr>
          <p:nvPr/>
        </p:nvSpPr>
        <p:spPr bwMode="auto">
          <a:xfrm>
            <a:off x="528639" y="3860800"/>
            <a:ext cx="39354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ППК</a:t>
            </a:r>
            <a:r>
              <a:rPr lang="en-US" altLang="ru-RU" sz="1800">
                <a:latin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</a:rPr>
              <a:t>(л.б.)</a:t>
            </a:r>
            <a:br>
              <a:rPr lang="ru-RU" altLang="ru-RU" sz="1800">
                <a:latin typeface="Times New Roman" panose="02020603050405020304" pitchFamily="18" charset="0"/>
              </a:rPr>
            </a:br>
            <a:r>
              <a:rPr lang="ru-RU" altLang="ru-RU" sz="1400">
                <a:latin typeface="Times New Roman" panose="02020603050405020304" pitchFamily="18" charset="0"/>
              </a:rPr>
              <a:t>Дата        </a:t>
            </a:r>
            <a:r>
              <a:rPr lang="uk-UA" altLang="ru-RU" sz="1400">
                <a:latin typeface="Times New Roman" panose="02020603050405020304" pitchFamily="18" charset="0"/>
              </a:rPr>
              <a:t> </a:t>
            </a:r>
            <a:r>
              <a:rPr lang="ru-RU" altLang="ru-RU" sz="1400">
                <a:latin typeface="Times New Roman" panose="02020603050405020304" pitchFamily="18" charset="0"/>
              </a:rPr>
              <a:t>№ рецепту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</a:rPr>
              <a:t>Olei Helianthi                  </a:t>
            </a:r>
            <a:r>
              <a:rPr lang="ru-RU" altLang="ru-RU" sz="1400" b="1">
                <a:latin typeface="Times New Roman" panose="02020603050405020304" pitchFamily="18" charset="0"/>
              </a:rPr>
              <a:t>                 </a:t>
            </a:r>
            <a:r>
              <a:rPr lang="en-US" altLang="ru-RU" sz="1400" b="1">
                <a:latin typeface="Times New Roman" panose="02020603050405020304" pitchFamily="18" charset="0"/>
              </a:rPr>
              <a:t>74,0</a:t>
            </a:r>
            <a:br>
              <a:rPr lang="en-US" altLang="ru-RU" sz="1400" b="1">
                <a:latin typeface="Times New Roman" panose="02020603050405020304" pitchFamily="18" charset="0"/>
              </a:rPr>
            </a:br>
            <a:r>
              <a:rPr lang="en-US" altLang="ru-RU" sz="1400" b="1">
                <a:latin typeface="Times New Roman" panose="02020603050405020304" pitchFamily="18" charset="0"/>
              </a:rPr>
              <a:t>Acidi oleinici	</a:t>
            </a:r>
            <a:r>
              <a:rPr lang="ru-RU" altLang="ru-RU" sz="1400" b="1">
                <a:latin typeface="Times New Roman" panose="02020603050405020304" pitchFamily="18" charset="0"/>
              </a:rPr>
              <a:t>                   </a:t>
            </a:r>
            <a:r>
              <a:rPr lang="en-US" altLang="ru-RU" sz="1400" b="1">
                <a:latin typeface="Times New Roman" panose="02020603050405020304" pitchFamily="18" charset="0"/>
              </a:rPr>
              <a:t>1,0</a:t>
            </a:r>
            <a:endParaRPr lang="ru-RU" altLang="ru-RU" sz="1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u="sng">
                <a:latin typeface="Times New Roman" panose="02020603050405020304" pitchFamily="18" charset="0"/>
              </a:rPr>
              <a:t>Solutionis Ammonii caustici  </a:t>
            </a:r>
            <a:r>
              <a:rPr lang="uk-UA" altLang="ru-RU" sz="1400" b="1" u="sng">
                <a:latin typeface="Times New Roman" panose="02020603050405020304" pitchFamily="18" charset="0"/>
              </a:rPr>
              <a:t>10% </a:t>
            </a:r>
            <a:r>
              <a:rPr lang="en-US" altLang="ru-RU" sz="1400" b="1" u="sng">
                <a:latin typeface="Times New Roman" panose="02020603050405020304" pitchFamily="18" charset="0"/>
              </a:rPr>
              <a:t>25 ml</a:t>
            </a:r>
            <a:br>
              <a:rPr lang="en-US" altLang="ru-RU" sz="1400" b="1" u="sng">
                <a:latin typeface="Times New Roman" panose="02020603050405020304" pitchFamily="18" charset="0"/>
              </a:rPr>
            </a:br>
            <a:r>
              <a:rPr lang="uk-UA" altLang="ru-RU" sz="1400" b="1">
                <a:latin typeface="Times New Roman" panose="02020603050405020304" pitchFamily="18" charset="0"/>
              </a:rPr>
              <a:t>          </a:t>
            </a:r>
            <a:r>
              <a:rPr lang="en-US" altLang="ru-RU" sz="1400" b="1">
                <a:latin typeface="Times New Roman" panose="02020603050405020304" pitchFamily="18" charset="0"/>
              </a:rPr>
              <a:t> 	</a:t>
            </a:r>
            <a:r>
              <a:rPr lang="uk-UA" altLang="ru-RU" sz="1400" b="1">
                <a:latin typeface="Times New Roman" panose="02020603050405020304" pitchFamily="18" charset="0"/>
              </a:rPr>
              <a:t>     </a:t>
            </a:r>
            <a:r>
              <a:rPr lang="en-US" altLang="ru-RU" sz="1400" b="1">
                <a:latin typeface="Times New Roman" panose="02020603050405020304" pitchFamily="18" charset="0"/>
              </a:rPr>
              <a:t>m</a:t>
            </a:r>
            <a:r>
              <a:rPr lang="ru-RU" altLang="ru-RU" sz="1400" b="1">
                <a:latin typeface="Times New Roman" panose="02020603050405020304" pitchFamily="18" charset="0"/>
              </a:rPr>
              <a:t> заг</a:t>
            </a:r>
            <a:r>
              <a:rPr lang="en-US" altLang="ru-RU" sz="1400" b="1">
                <a:latin typeface="Times New Roman" panose="02020603050405020304" pitchFamily="18" charset="0"/>
              </a:rPr>
              <a:t>.  </a:t>
            </a:r>
            <a:r>
              <a:rPr lang="ru-RU" altLang="ru-RU" sz="1400" b="1">
                <a:latin typeface="Times New Roman" panose="02020603050405020304" pitchFamily="18" charset="0"/>
              </a:rPr>
              <a:t>= 100,0 </a:t>
            </a:r>
            <a:br>
              <a:rPr lang="ru-RU" altLang="ru-RU" sz="1400" b="1">
                <a:latin typeface="Times New Roman" panose="02020603050405020304" pitchFamily="18" charset="0"/>
              </a:rPr>
            </a:b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           Приготував</a:t>
            </a:r>
            <a:br>
              <a:rPr lang="ru-RU" altLang="ru-RU" sz="1400">
                <a:latin typeface="Times New Roman" panose="02020603050405020304" pitchFamily="18" charset="0"/>
              </a:rPr>
            </a:br>
            <a:r>
              <a:rPr lang="ru-RU" altLang="ru-RU" sz="1400">
                <a:latin typeface="Times New Roman" panose="02020603050405020304" pitchFamily="18" charset="0"/>
              </a:rPr>
              <a:t>        </a:t>
            </a:r>
            <a:r>
              <a:rPr lang="en-US" altLang="ru-RU" sz="1400">
                <a:latin typeface="Times New Roman" panose="02020603050405020304" pitchFamily="18" charset="0"/>
              </a:rPr>
              <a:t> </a:t>
            </a:r>
            <a:r>
              <a:rPr lang="ru-RU" altLang="ru-RU" sz="1400">
                <a:latin typeface="Times New Roman" panose="02020603050405020304" pitchFamily="18" charset="0"/>
              </a:rPr>
              <a:t>  Перевірив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           </a:t>
            </a:r>
            <a:r>
              <a:rPr lang="uk-UA" altLang="ru-RU" sz="1400">
                <a:latin typeface="Times New Roman" panose="02020603050405020304" pitchFamily="18" charset="0"/>
              </a:rPr>
              <a:t>Відп</a:t>
            </a:r>
            <a:r>
              <a:rPr lang="ru-RU" altLang="ru-RU" sz="1400">
                <a:latin typeface="Times New Roman" panose="02020603050405020304" pitchFamily="18" charset="0"/>
              </a:rPr>
              <a:t>у</a:t>
            </a:r>
            <a:r>
              <a:rPr lang="uk-UA" altLang="ru-RU" sz="1400">
                <a:latin typeface="Times New Roman" panose="02020603050405020304" pitchFamily="18" charset="0"/>
              </a:rPr>
              <a:t>стив</a:t>
            </a:r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31" name="Выноска 1 30"/>
          <p:cNvSpPr/>
          <p:nvPr/>
        </p:nvSpPr>
        <p:spPr>
          <a:xfrm>
            <a:off x="6642538" y="2536825"/>
            <a:ext cx="4879536" cy="3958568"/>
          </a:xfrm>
          <a:prstGeom prst="borderCallout1">
            <a:avLst>
              <a:gd name="adj1" fmla="val 10629"/>
              <a:gd name="adj2" fmla="val -1035"/>
              <a:gd name="adj3" fmla="val 54765"/>
              <a:gd name="adj4" fmla="val -512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508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uk-UA" altLang="ru-RU" sz="1600" b="1" dirty="0">
                <a:latin typeface="Tahoma" pitchFamily="34" charset="0"/>
                <a:cs typeface="Tahoma" pitchFamily="34" charset="0"/>
              </a:rPr>
              <a:t>Даний лікарський препарат - емульсійний лінімент типу </a:t>
            </a:r>
            <a:r>
              <a:rPr lang="uk-UA" altLang="ru-RU" sz="1600" b="1" dirty="0" smtClean="0">
                <a:latin typeface="Tahoma" pitchFamily="34" charset="0"/>
                <a:cs typeface="Tahoma" pitchFamily="34" charset="0"/>
              </a:rPr>
              <a:t>О/В</a:t>
            </a:r>
            <a:r>
              <a:rPr lang="uk-UA" altLang="ru-RU" sz="1600" b="1" dirty="0">
                <a:latin typeface="Tahoma" pitchFamily="34" charset="0"/>
                <a:cs typeface="Tahoma" pitchFamily="34" charset="0"/>
              </a:rPr>
              <a:t>, до складу якого входить пахуча рідина – розчин аміаку. </a:t>
            </a:r>
          </a:p>
          <a:p>
            <a:pPr algn="just" eaLnBrk="1" hangingPunct="1">
              <a:defRPr/>
            </a:pPr>
            <a:r>
              <a:rPr lang="uk-UA" altLang="ru-RU" sz="1600" b="1" dirty="0" smtClean="0">
                <a:latin typeface="Tahoma" pitchFamily="34" charset="0"/>
                <a:cs typeface="Tahoma" pitchFamily="34" charset="0"/>
              </a:rPr>
              <a:t>Емульгатор (олеат амонію) утворюється </a:t>
            </a:r>
            <a:r>
              <a:rPr lang="uk-UA" altLang="ru-RU" sz="1600" b="1" dirty="0">
                <a:latin typeface="Tahoma" pitchFamily="34" charset="0"/>
                <a:cs typeface="Tahoma" pitchFamily="34" charset="0"/>
              </a:rPr>
              <a:t>в результаті реакції нейтралізації. </a:t>
            </a:r>
            <a:endParaRPr lang="uk-UA" altLang="ru-RU" sz="1600" b="1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defRPr/>
            </a:pPr>
            <a:r>
              <a:rPr lang="uk-UA" altLang="ru-RU" sz="1600" b="1" dirty="0" smtClean="0">
                <a:latin typeface="Tahoma" pitchFamily="34" charset="0"/>
                <a:cs typeface="Tahoma" pitchFamily="34" charset="0"/>
              </a:rPr>
              <a:t>Готують </a:t>
            </a:r>
            <a:r>
              <a:rPr lang="uk-UA" altLang="ru-RU" sz="1600" b="1" dirty="0">
                <a:latin typeface="Tahoma" pitchFamily="34" charset="0"/>
                <a:cs typeface="Tahoma" pitchFamily="34" charset="0"/>
              </a:rPr>
              <a:t>безпосередньо у </a:t>
            </a:r>
            <a:r>
              <a:rPr lang="uk-UA" altLang="ru-RU" sz="1600" b="1" dirty="0" smtClean="0">
                <a:latin typeface="Tahoma" pitchFamily="34" charset="0"/>
                <a:cs typeface="Tahoma" pitchFamily="34" charset="0"/>
              </a:rPr>
              <a:t>контейнері </a:t>
            </a:r>
            <a:r>
              <a:rPr lang="uk-UA" altLang="ru-RU" sz="1600" b="1" dirty="0">
                <a:latin typeface="Tahoma" pitchFamily="34" charset="0"/>
                <a:cs typeface="Tahoma" pitchFamily="34" charset="0"/>
              </a:rPr>
              <a:t>для відпуску. Першою відважують соняшникову олію, потім додають кислоту олеїнову і </a:t>
            </a:r>
            <a:r>
              <a:rPr lang="uk-UA" altLang="ru-RU" sz="1600" b="1" dirty="0" smtClean="0">
                <a:latin typeface="Tahoma" pitchFamily="34" charset="0"/>
                <a:cs typeface="Tahoma" pitchFamily="34" charset="0"/>
              </a:rPr>
              <a:t>відмірюють розчин </a:t>
            </a:r>
            <a:r>
              <a:rPr lang="uk-UA" altLang="ru-RU" sz="1600" b="1" dirty="0">
                <a:latin typeface="Tahoma" pitchFamily="34" charset="0"/>
                <a:cs typeface="Tahoma" pitchFamily="34" charset="0"/>
              </a:rPr>
              <a:t>аміаку. Закупорюють та збовтують. </a:t>
            </a: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815977" y="1746250"/>
          <a:ext cx="4416425" cy="1230312"/>
        </p:xfrm>
        <a:graphic>
          <a:graphicData uri="http://schemas.openxmlformats.org/drawingml/2006/table">
            <a:tbl>
              <a:tblPr/>
              <a:tblGrid>
                <a:gridCol w="245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6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8" marR="914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8" marR="914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65">
                <a:tc gridSpan="2">
                  <a:txBody>
                    <a:bodyPr/>
                    <a:lstStyle/>
                    <a:p>
                      <a:endParaRPr lang="uk-UA" sz="1400" b="1" dirty="0">
                        <a:latin typeface="Times New Roman" pitchFamily="18" charset="0"/>
                      </a:endParaRPr>
                    </a:p>
                  </a:txBody>
                  <a:tcPr marL="91432" marR="9143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17">
                <a:tc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336552" y="404814"/>
          <a:ext cx="4894263" cy="2979737"/>
        </p:xfrm>
        <a:graphic>
          <a:graphicData uri="http://schemas.openxmlformats.org/drawingml/2006/table">
            <a:tbl>
              <a:tblPr/>
              <a:tblGrid>
                <a:gridCol w="195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*Назва закладу</a:t>
                      </a:r>
                      <a:endParaRPr kumimoji="0" lang="uk-UA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(штамп закладу)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закладу за ЗКУД</a:t>
                      </a:r>
                      <a:endParaRPr kumimoji="0" lang="uk-UA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закладу за ЗКПО</a:t>
                      </a:r>
                      <a:endParaRPr kumimoji="0" lang="uk-UA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Медична документація Ф-1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7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РЕЦЕПТ</a:t>
                      </a:r>
                      <a:endParaRPr kumimoji="0" lang="uk-UA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uk-UA" sz="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дорослий</a:t>
                      </a: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дитячий </a:t>
                      </a:r>
                      <a:endParaRPr kumimoji="0" lang="uk-UA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потрібне підкреслити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рецепта №_</a:t>
                      </a:r>
                      <a:endParaRPr kumimoji="0" lang="uk-UA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</a:t>
                      </a: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uk-UA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_______</a:t>
                      </a: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</a:t>
                      </a: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</a:t>
                      </a:r>
                      <a:endParaRPr kumimoji="0" lang="uk-UA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(дата виписки рецепта)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97">
                <a:tc gridSpan="4"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повну вартість    </a:t>
                      </a: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Безоплатно             Оплата 50 %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701">
                <a:tc gridSpan="4"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Прізвище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ім’я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по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батькові</a:t>
                      </a: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хворого __________</a:t>
                      </a: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_______________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Адреса хворого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номер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медичної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карти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амбулаторного хворого ______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Прізвище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ім’я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по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батькові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лікаря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_________________</a:t>
                      </a:r>
                      <a:r>
                        <a:rPr kumimoji="0" lang="uk-UA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154">
                <a:tc gridSpan="4"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Times New Roman" pitchFamily="18" charset="0"/>
                        </a:rPr>
                        <a:t>Rp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.: </a:t>
                      </a:r>
                      <a:r>
                        <a:rPr lang="en-US" sz="1200" b="1" dirty="0" err="1" smtClean="0">
                          <a:latin typeface="Times New Roman" pitchFamily="18" charset="0"/>
                        </a:rPr>
                        <a:t>Olei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 pitchFamily="18" charset="0"/>
                        </a:rPr>
                        <a:t>Helianthi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                             </a:t>
                      </a:r>
                      <a:r>
                        <a:rPr lang="uk-UA" sz="1200" b="1" dirty="0" smtClean="0">
                          <a:latin typeface="Times New Roman" pitchFamily="18" charset="0"/>
                        </a:rPr>
                        <a:t>  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74,0</a:t>
                      </a:r>
                      <a:br>
                        <a:rPr lang="en-US" sz="1200" b="1" dirty="0" smtClean="0">
                          <a:latin typeface="Times New Roman" pitchFamily="18" charset="0"/>
                        </a:rPr>
                      </a:br>
                      <a:r>
                        <a:rPr lang="uk-UA" sz="1200" b="1" dirty="0" smtClean="0">
                          <a:latin typeface="Times New Roman" pitchFamily="18" charset="0"/>
                        </a:rPr>
                        <a:t>        </a:t>
                      </a:r>
                      <a:r>
                        <a:rPr lang="en-US" sz="1200" b="1" dirty="0" err="1" smtClean="0">
                          <a:latin typeface="Times New Roman" pitchFamily="18" charset="0"/>
                        </a:rPr>
                        <a:t>Solutionis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 pitchFamily="18" charset="0"/>
                        </a:rPr>
                        <a:t>Ammonii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 pitchFamily="18" charset="0"/>
                        </a:rPr>
                        <a:t>caustici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    </a:t>
                      </a:r>
                      <a:r>
                        <a:rPr lang="uk-UA" sz="1200" b="1" dirty="0" smtClean="0">
                          <a:latin typeface="Times New Roman" pitchFamily="18" charset="0"/>
                        </a:rPr>
                        <a:t>    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25 ml</a:t>
                      </a:r>
                      <a:br>
                        <a:rPr lang="en-US" sz="1200" b="1" dirty="0" smtClean="0">
                          <a:latin typeface="Times New Roman" pitchFamily="18" charset="0"/>
                        </a:rPr>
                      </a:br>
                      <a:r>
                        <a:rPr lang="uk-UA" sz="1200" b="1" dirty="0" smtClean="0">
                          <a:latin typeface="Times New Roman" pitchFamily="18" charset="0"/>
                        </a:rPr>
                        <a:t>        </a:t>
                      </a:r>
                      <a:r>
                        <a:rPr lang="en-US" sz="1200" b="1" dirty="0" err="1" smtClean="0">
                          <a:latin typeface="Times New Roman" pitchFamily="18" charset="0"/>
                        </a:rPr>
                        <a:t>Acidi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 pitchFamily="18" charset="0"/>
                        </a:rPr>
                        <a:t>oleinici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	</a:t>
                      </a:r>
                      <a:r>
                        <a:rPr lang="uk-UA" sz="1200" b="1" baseline="0" dirty="0" smtClean="0">
                          <a:latin typeface="Times New Roman" pitchFamily="18" charset="0"/>
                        </a:rPr>
                        <a:t>                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1,0</a:t>
                      </a:r>
                      <a:br>
                        <a:rPr lang="en-US" sz="1200" b="1" dirty="0" smtClean="0">
                          <a:latin typeface="Times New Roman" pitchFamily="18" charset="0"/>
                        </a:rPr>
                      </a:br>
                      <a:r>
                        <a:rPr lang="uk-UA" sz="1200" b="1" dirty="0" smtClean="0">
                          <a:latin typeface="Times New Roman" pitchFamily="18" charset="0"/>
                        </a:rPr>
                        <a:t>        </a:t>
                      </a:r>
                      <a:r>
                        <a:rPr lang="en-US" sz="1200" b="1" dirty="0" err="1" smtClean="0">
                          <a:latin typeface="Times New Roman" pitchFamily="18" charset="0"/>
                        </a:rPr>
                        <a:t>Misce</a:t>
                      </a:r>
                      <a:r>
                        <a:rPr lang="en-US" sz="1200" b="1" dirty="0" smtClean="0">
                          <a:latin typeface="Times New Roman" pitchFamily="18" charset="0"/>
                        </a:rPr>
                        <a:t>. </a:t>
                      </a:r>
                      <a:r>
                        <a:rPr lang="ru-RU" sz="1200" b="1" dirty="0" err="1" smtClean="0">
                          <a:latin typeface="Times New Roman" pitchFamily="18" charset="0"/>
                        </a:rPr>
                        <a:t>Da</a:t>
                      </a:r>
                      <a:r>
                        <a:rPr lang="ru-RU" sz="1200" b="1" dirty="0" smtClean="0">
                          <a:latin typeface="Times New Roman" pitchFamily="18" charset="0"/>
                        </a:rPr>
                        <a:t>. </a:t>
                      </a:r>
                      <a:r>
                        <a:rPr lang="ru-RU" sz="1200" b="1" dirty="0" err="1" smtClean="0">
                          <a:latin typeface="Times New Roman" pitchFamily="18" charset="0"/>
                        </a:rPr>
                        <a:t>Signa</a:t>
                      </a:r>
                      <a:r>
                        <a:rPr lang="ru-RU" sz="1200" b="1" dirty="0" smtClean="0">
                          <a:latin typeface="Times New Roman" pitchFamily="18" charset="0"/>
                        </a:rPr>
                        <a:t>. Для </a:t>
                      </a:r>
                      <a:r>
                        <a:rPr lang="ru-RU" sz="1200" b="1" dirty="0" err="1" smtClean="0">
                          <a:latin typeface="Times New Roman" pitchFamily="18" charset="0"/>
                        </a:rPr>
                        <a:t>втирання</a:t>
                      </a:r>
                      <a:r>
                        <a:rPr lang="ru-RU" sz="1200" b="1" dirty="0" smtClean="0">
                          <a:latin typeface="Times New Roman" pitchFamily="18" charset="0"/>
                        </a:rPr>
                        <a:t>.</a:t>
                      </a:r>
                      <a:endParaRPr lang="uk-UA" sz="1200" b="1" dirty="0">
                        <a:latin typeface="Times New Roman" pitchFamily="18" charset="0"/>
                      </a:endParaRPr>
                    </a:p>
                  </a:txBody>
                  <a:tcPr marL="91412" marR="9141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16">
                <a:tc gridSpan="3"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2" marR="9141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2" marR="9141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625" name="Freeform 87"/>
          <p:cNvSpPr>
            <a:spLocks/>
          </p:cNvSpPr>
          <p:nvPr/>
        </p:nvSpPr>
        <p:spPr bwMode="auto">
          <a:xfrm>
            <a:off x="2711451" y="3167064"/>
            <a:ext cx="677862" cy="371475"/>
          </a:xfrm>
          <a:custGeom>
            <a:avLst/>
            <a:gdLst>
              <a:gd name="T0" fmla="*/ 2147483647 w 456"/>
              <a:gd name="T1" fmla="*/ 2147483647 h 576"/>
              <a:gd name="T2" fmla="*/ 2147483647 w 456"/>
              <a:gd name="T3" fmla="*/ 2147483647 h 576"/>
              <a:gd name="T4" fmla="*/ 2147483647 w 456"/>
              <a:gd name="T5" fmla="*/ 2147483647 h 576"/>
              <a:gd name="T6" fmla="*/ 2147483647 w 456"/>
              <a:gd name="T7" fmla="*/ 2147483647 h 576"/>
              <a:gd name="T8" fmla="*/ 2147483647 w 456"/>
              <a:gd name="T9" fmla="*/ 2147483647 h 576"/>
              <a:gd name="T10" fmla="*/ 2147483647 w 456"/>
              <a:gd name="T11" fmla="*/ 2147483647 h 576"/>
              <a:gd name="T12" fmla="*/ 2147483647 w 456"/>
              <a:gd name="T13" fmla="*/ 2147483647 h 576"/>
              <a:gd name="T14" fmla="*/ 2147483647 w 456"/>
              <a:gd name="T15" fmla="*/ 2147483647 h 576"/>
              <a:gd name="T16" fmla="*/ 2147483647 w 456"/>
              <a:gd name="T17" fmla="*/ 2147483647 h 576"/>
              <a:gd name="T18" fmla="*/ 2147483647 w 456"/>
              <a:gd name="T19" fmla="*/ 2147483647 h 576"/>
              <a:gd name="T20" fmla="*/ 2147483647 w 456"/>
              <a:gd name="T21" fmla="*/ 2147483647 h 576"/>
              <a:gd name="T22" fmla="*/ 2147483647 w 456"/>
              <a:gd name="T23" fmla="*/ 2147483647 h 576"/>
              <a:gd name="T24" fmla="*/ 2147483647 w 456"/>
              <a:gd name="T25" fmla="*/ 2147483647 h 576"/>
              <a:gd name="T26" fmla="*/ 2147483647 w 456"/>
              <a:gd name="T27" fmla="*/ 2147483647 h 576"/>
              <a:gd name="T28" fmla="*/ 2147483647 w 456"/>
              <a:gd name="T29" fmla="*/ 2147483647 h 576"/>
              <a:gd name="T30" fmla="*/ 2147483647 w 456"/>
              <a:gd name="T31" fmla="*/ 2147483647 h 576"/>
              <a:gd name="T32" fmla="*/ 2147483647 w 456"/>
              <a:gd name="T33" fmla="*/ 2147483647 h 5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56"/>
              <a:gd name="T52" fmla="*/ 0 h 576"/>
              <a:gd name="T53" fmla="*/ 456 w 456"/>
              <a:gd name="T54" fmla="*/ 576 h 5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56" h="576">
                <a:moveTo>
                  <a:pt x="72" y="72"/>
                </a:moveTo>
                <a:cubicBezTo>
                  <a:pt x="124" y="200"/>
                  <a:pt x="176" y="328"/>
                  <a:pt x="168" y="408"/>
                </a:cubicBezTo>
                <a:cubicBezTo>
                  <a:pt x="160" y="488"/>
                  <a:pt x="48" y="576"/>
                  <a:pt x="24" y="552"/>
                </a:cubicBezTo>
                <a:cubicBezTo>
                  <a:pt x="0" y="528"/>
                  <a:pt x="8" y="352"/>
                  <a:pt x="24" y="264"/>
                </a:cubicBezTo>
                <a:cubicBezTo>
                  <a:pt x="40" y="176"/>
                  <a:pt x="80" y="0"/>
                  <a:pt x="120" y="24"/>
                </a:cubicBezTo>
                <a:cubicBezTo>
                  <a:pt x="160" y="48"/>
                  <a:pt x="264" y="368"/>
                  <a:pt x="264" y="408"/>
                </a:cubicBezTo>
                <a:cubicBezTo>
                  <a:pt x="264" y="448"/>
                  <a:pt x="152" y="280"/>
                  <a:pt x="120" y="264"/>
                </a:cubicBezTo>
                <a:cubicBezTo>
                  <a:pt x="88" y="248"/>
                  <a:pt x="56" y="312"/>
                  <a:pt x="72" y="312"/>
                </a:cubicBezTo>
                <a:cubicBezTo>
                  <a:pt x="88" y="312"/>
                  <a:pt x="192" y="288"/>
                  <a:pt x="216" y="264"/>
                </a:cubicBezTo>
                <a:cubicBezTo>
                  <a:pt x="240" y="240"/>
                  <a:pt x="216" y="200"/>
                  <a:pt x="216" y="168"/>
                </a:cubicBezTo>
                <a:cubicBezTo>
                  <a:pt x="216" y="136"/>
                  <a:pt x="200" y="40"/>
                  <a:pt x="216" y="72"/>
                </a:cubicBezTo>
                <a:cubicBezTo>
                  <a:pt x="232" y="104"/>
                  <a:pt x="296" y="288"/>
                  <a:pt x="312" y="360"/>
                </a:cubicBezTo>
                <a:cubicBezTo>
                  <a:pt x="328" y="432"/>
                  <a:pt x="312" y="528"/>
                  <a:pt x="312" y="504"/>
                </a:cubicBezTo>
                <a:cubicBezTo>
                  <a:pt x="312" y="480"/>
                  <a:pt x="304" y="256"/>
                  <a:pt x="312" y="216"/>
                </a:cubicBezTo>
                <a:cubicBezTo>
                  <a:pt x="320" y="176"/>
                  <a:pt x="344" y="272"/>
                  <a:pt x="360" y="264"/>
                </a:cubicBezTo>
                <a:cubicBezTo>
                  <a:pt x="376" y="256"/>
                  <a:pt x="392" y="168"/>
                  <a:pt x="408" y="168"/>
                </a:cubicBezTo>
                <a:cubicBezTo>
                  <a:pt x="424" y="168"/>
                  <a:pt x="440" y="216"/>
                  <a:pt x="456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3" name="AutoShape 90"/>
          <p:cNvSpPr>
            <a:spLocks noChangeArrowheads="1"/>
          </p:cNvSpPr>
          <p:nvPr/>
        </p:nvSpPr>
        <p:spPr bwMode="auto">
          <a:xfrm>
            <a:off x="7374652" y="790575"/>
            <a:ext cx="3095625" cy="552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2000" b="1" dirty="0">
                <a:latin typeface="Tahoma" pitchFamily="34" charset="0"/>
                <a:cs typeface="Tahoma" pitchFamily="34" charset="0"/>
              </a:rPr>
              <a:t>Лінімент аміачний або </a:t>
            </a:r>
            <a:r>
              <a:rPr lang="uk-UA" altLang="ru-RU" sz="2000" b="1" dirty="0" smtClean="0">
                <a:latin typeface="Tahoma" pitchFamily="34" charset="0"/>
                <a:cs typeface="Tahoma" pitchFamily="34" charset="0"/>
              </a:rPr>
              <a:t>леткий</a:t>
            </a:r>
            <a:endParaRPr lang="uk-UA" altLang="ru-RU" sz="2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73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06" name="Text Box 2294"/>
          <p:cNvSpPr txBox="1">
            <a:spLocks noChangeArrowheads="1"/>
          </p:cNvSpPr>
          <p:nvPr/>
        </p:nvSpPr>
        <p:spPr bwMode="auto">
          <a:xfrm>
            <a:off x="192089" y="1"/>
            <a:ext cx="1168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9. ЗАГАЛЬНІ ПРАВИЛА 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ВИГОТОВЛЕННЯ МАЗЕЙ</a:t>
            </a:r>
          </a:p>
        </p:txBody>
      </p:sp>
      <p:sp>
        <p:nvSpPr>
          <p:cNvPr id="55302" name="AutoShape 2320"/>
          <p:cNvSpPr>
            <a:spLocks/>
          </p:cNvSpPr>
          <p:nvPr/>
        </p:nvSpPr>
        <p:spPr bwMode="auto">
          <a:xfrm>
            <a:off x="6383339" y="1196975"/>
            <a:ext cx="3744913" cy="719138"/>
          </a:xfrm>
          <a:prstGeom prst="accentBorderCallout2">
            <a:avLst>
              <a:gd name="adj1" fmla="val 12500"/>
              <a:gd name="adj2" fmla="val -1787"/>
              <a:gd name="adj3" fmla="val 12500"/>
              <a:gd name="adj4" fmla="val -4727"/>
              <a:gd name="adj5" fmla="val 27083"/>
              <a:gd name="adj6" fmla="val -6694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700" b="1">
                <a:latin typeface="Tahoma" pitchFamily="34" charset="0"/>
                <a:cs typeface="Tahoma" pitchFamily="34" charset="0"/>
              </a:rPr>
              <a:t>при відсутності в рецепті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00" b="1">
                <a:latin typeface="Tahoma" pitchFamily="34" charset="0"/>
                <a:cs typeface="Tahoma" pitchFamily="34" charset="0"/>
              </a:rPr>
              <a:t> вказівки щодо концентрації ЛР,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00" b="1">
                <a:latin typeface="Tahoma" pitchFamily="34" charset="0"/>
                <a:cs typeface="Tahoma" pitchFamily="34" charset="0"/>
              </a:rPr>
              <a:t> готують 10 % мазь</a:t>
            </a:r>
            <a:endParaRPr lang="ru-RU" altLang="ru-RU" sz="17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303" name="AutoShape 2321"/>
          <p:cNvSpPr>
            <a:spLocks/>
          </p:cNvSpPr>
          <p:nvPr/>
        </p:nvSpPr>
        <p:spPr bwMode="auto">
          <a:xfrm>
            <a:off x="6383339" y="2276476"/>
            <a:ext cx="5165725" cy="792163"/>
          </a:xfrm>
          <a:prstGeom prst="accentBorderCallout2">
            <a:avLst>
              <a:gd name="adj1" fmla="val 12500"/>
              <a:gd name="adj2" fmla="val -1787"/>
              <a:gd name="adj3" fmla="val 12500"/>
              <a:gd name="adj4" fmla="val -4167"/>
              <a:gd name="adj5" fmla="val 33333"/>
              <a:gd name="adj6" fmla="val -5806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700" b="1">
                <a:latin typeface="Tahoma" pitchFamily="34" charset="0"/>
                <a:cs typeface="Tahoma" pitchFamily="34" charset="0"/>
              </a:rPr>
              <a:t>при наявності сильнодіючих або   отруйних речовин - концентрація повинна бути обов'язково вказана</a:t>
            </a:r>
            <a:endParaRPr lang="ru-RU" altLang="ru-RU" sz="17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305" name="AutoShape 2328"/>
          <p:cNvSpPr>
            <a:spLocks/>
          </p:cNvSpPr>
          <p:nvPr/>
        </p:nvSpPr>
        <p:spPr bwMode="auto">
          <a:xfrm>
            <a:off x="5303838" y="5445126"/>
            <a:ext cx="4679950" cy="792163"/>
          </a:xfrm>
          <a:prstGeom prst="accentBorderCallout2">
            <a:avLst>
              <a:gd name="adj1" fmla="val 11319"/>
              <a:gd name="adj2" fmla="val -1667"/>
              <a:gd name="adj3" fmla="val 11319"/>
              <a:gd name="adj4" fmla="val -8856"/>
              <a:gd name="adj5" fmla="val 30190"/>
              <a:gd name="adj6" fmla="val -11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фізико-хімічних властивостей ЛР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дисперсної системи, що утворюється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прописаної маси ЛР</a:t>
            </a:r>
            <a:endParaRPr lang="ru-RU" altLang="ru-RU" sz="1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306" name="AutoShape 2329"/>
          <p:cNvSpPr>
            <a:spLocks/>
          </p:cNvSpPr>
          <p:nvPr/>
        </p:nvSpPr>
        <p:spPr bwMode="auto">
          <a:xfrm>
            <a:off x="6400801" y="3352800"/>
            <a:ext cx="1243012" cy="457200"/>
          </a:xfrm>
          <a:prstGeom prst="accentBorderCallout2">
            <a:avLst>
              <a:gd name="adj1" fmla="val 25000"/>
              <a:gd name="adj2" fmla="val -2940"/>
              <a:gd name="adj3" fmla="val 25000"/>
              <a:gd name="adj4" fmla="val -6435"/>
              <a:gd name="adj5" fmla="val 41667"/>
              <a:gd name="adj6" fmla="val -8088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вазелін</a:t>
            </a:r>
          </a:p>
        </p:txBody>
      </p:sp>
      <p:sp>
        <p:nvSpPr>
          <p:cNvPr id="55307" name="AutoShape 2331"/>
          <p:cNvSpPr>
            <a:spLocks/>
          </p:cNvSpPr>
          <p:nvPr/>
        </p:nvSpPr>
        <p:spPr bwMode="auto">
          <a:xfrm>
            <a:off x="6400802" y="3962401"/>
            <a:ext cx="4975225" cy="906463"/>
          </a:xfrm>
          <a:prstGeom prst="accentBorderCallout2">
            <a:avLst>
              <a:gd name="adj1" fmla="val 9375"/>
              <a:gd name="adj2" fmla="val -1787"/>
              <a:gd name="adj3" fmla="val 9375"/>
              <a:gd name="adj4" fmla="val -4204"/>
              <a:gd name="adj5" fmla="val 23440"/>
              <a:gd name="adj6" fmla="val -5356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інші основи з урахуванням фізико-хімічної </a:t>
            </a:r>
            <a:r>
              <a:rPr lang="uk-UA" altLang="ru-RU" sz="1800" b="1">
                <a:latin typeface="Tahoma" pitchFamily="34" charset="0"/>
                <a:cs typeface="Tahoma" pitchFamily="34" charset="0"/>
              </a:rPr>
              <a:t>сумісності</a:t>
            </a:r>
            <a:r>
              <a:rPr lang="ru-RU" altLang="ru-RU" sz="1800" b="1">
                <a:latin typeface="Tahoma" pitchFamily="34" charset="0"/>
                <a:cs typeface="Tahoma" pitchFamily="34" charset="0"/>
              </a:rPr>
              <a:t> компонентів мазі та медичного призначення мазі</a:t>
            </a:r>
            <a:endParaRPr lang="ru-RU" altLang="ru-RU" sz="1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5981" name="AutoShape 93"/>
          <p:cNvSpPr>
            <a:spLocks noChangeArrowheads="1"/>
          </p:cNvSpPr>
          <p:nvPr/>
        </p:nvSpPr>
        <p:spPr bwMode="auto">
          <a:xfrm>
            <a:off x="1631952" y="765175"/>
            <a:ext cx="410368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altLang="ru-RU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Мазі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готують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за </a:t>
            </a:r>
            <a:r>
              <a:rPr lang="ru-RU" alt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масою</a:t>
            </a:r>
            <a:endParaRPr lang="ru-RU" altLang="ru-RU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uk-UA" altLang="ru-RU" sz="1400" b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" name="AutoShape 93"/>
          <p:cNvSpPr>
            <a:spLocks noChangeArrowheads="1"/>
          </p:cNvSpPr>
          <p:nvPr/>
        </p:nvSpPr>
        <p:spPr bwMode="auto">
          <a:xfrm>
            <a:off x="1055689" y="1557339"/>
            <a:ext cx="5040313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altLang="ru-RU" b="1" dirty="0" err="1">
                <a:latin typeface="Arial" charset="0"/>
                <a:cs typeface="Arial" charset="0"/>
              </a:rPr>
              <a:t>Кількість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latin typeface="Arial" charset="0"/>
                <a:cs typeface="Arial" charset="0"/>
              </a:rPr>
              <a:t>лікарських</a:t>
            </a:r>
            <a:r>
              <a:rPr lang="ru-RU" altLang="ru-RU" b="1" dirty="0">
                <a:latin typeface="Arial" charset="0"/>
                <a:cs typeface="Arial" charset="0"/>
              </a:rPr>
              <a:t> та </a:t>
            </a:r>
            <a:r>
              <a:rPr lang="ru-RU" altLang="ru-RU" b="1" dirty="0" err="1">
                <a:latin typeface="Arial" charset="0"/>
                <a:cs typeface="Arial" charset="0"/>
              </a:rPr>
              <a:t>допоміжних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latin typeface="Arial" charset="0"/>
                <a:cs typeface="Arial" charset="0"/>
              </a:rPr>
              <a:t>речовин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latin typeface="Arial" charset="0"/>
                <a:cs typeface="Arial" charset="0"/>
              </a:rPr>
              <a:t>розраховують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  <a:r>
              <a:rPr lang="ru-RU" altLang="ru-RU" b="1" dirty="0" err="1" smtClean="0">
                <a:latin typeface="Arial" charset="0"/>
                <a:cs typeface="Arial" charset="0"/>
              </a:rPr>
              <a:t>залежно</a:t>
            </a:r>
            <a:r>
              <a:rPr lang="ru-RU" altLang="ru-RU" b="1" dirty="0" smtClean="0"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latin typeface="Arial" charset="0"/>
                <a:cs typeface="Arial" charset="0"/>
              </a:rPr>
              <a:t>від</a:t>
            </a:r>
            <a:r>
              <a:rPr lang="ru-RU" altLang="ru-RU" b="1" dirty="0">
                <a:latin typeface="Arial" charset="0"/>
                <a:cs typeface="Arial" charset="0"/>
              </a:rPr>
              <a:t> способу </a:t>
            </a:r>
            <a:r>
              <a:rPr lang="ru-RU" altLang="ru-RU" b="1" dirty="0" err="1" smtClean="0">
                <a:latin typeface="Arial" charset="0"/>
                <a:cs typeface="Arial" charset="0"/>
              </a:rPr>
              <a:t>прописування</a:t>
            </a:r>
            <a:endParaRPr lang="uk-UA" altLang="ru-RU" sz="1400" b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" name="AutoShape 93"/>
          <p:cNvSpPr>
            <a:spLocks noChangeArrowheads="1"/>
          </p:cNvSpPr>
          <p:nvPr/>
        </p:nvSpPr>
        <p:spPr bwMode="auto">
          <a:xfrm>
            <a:off x="766763" y="3357564"/>
            <a:ext cx="5329238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defRPr/>
            </a:pPr>
            <a:r>
              <a:rPr lang="ru-RU" altLang="ru-RU" b="1" dirty="0">
                <a:latin typeface="Arial" charset="0"/>
                <a:cs typeface="Arial" charset="0"/>
              </a:rPr>
              <a:t>При </a:t>
            </a:r>
            <a:r>
              <a:rPr lang="ru-RU" altLang="ru-RU" b="1" dirty="0" err="1">
                <a:latin typeface="Arial" charset="0"/>
                <a:cs typeface="Arial" charset="0"/>
              </a:rPr>
              <a:t>відсутності</a:t>
            </a:r>
            <a:r>
              <a:rPr lang="ru-RU" altLang="ru-RU" b="1" dirty="0">
                <a:latin typeface="Arial" charset="0"/>
                <a:cs typeface="Arial" charset="0"/>
              </a:rPr>
              <a:t> в </a:t>
            </a:r>
            <a:r>
              <a:rPr lang="ru-RU" altLang="ru-RU" b="1" dirty="0" err="1">
                <a:latin typeface="Arial" charset="0"/>
                <a:cs typeface="Arial" charset="0"/>
              </a:rPr>
              <a:t>рецепті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  <a:r>
              <a:rPr lang="ru-RU" altLang="ru-RU" b="1" dirty="0" smtClean="0">
                <a:latin typeface="Arial" charset="0"/>
                <a:cs typeface="Arial" charset="0"/>
              </a:rPr>
              <a:t>виду </a:t>
            </a:r>
            <a:r>
              <a:rPr lang="ru-RU" altLang="ru-RU" b="1" dirty="0" err="1">
                <a:latin typeface="Arial" charset="0"/>
                <a:cs typeface="Arial" charset="0"/>
              </a:rPr>
              <a:t>основи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latin typeface="Arial" charset="0"/>
                <a:cs typeface="Arial" charset="0"/>
              </a:rPr>
              <a:t>використовують</a:t>
            </a:r>
            <a:r>
              <a:rPr lang="ru-RU" altLang="ru-RU" b="1" dirty="0">
                <a:latin typeface="Arial" charset="0"/>
                <a:cs typeface="Arial" charset="0"/>
              </a:rPr>
              <a:t>:</a:t>
            </a:r>
            <a:endParaRPr lang="ru-RU" altLang="ru-RU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uk-UA" altLang="ru-RU" sz="1400" b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" name="AutoShape 93"/>
          <p:cNvSpPr>
            <a:spLocks noChangeArrowheads="1"/>
          </p:cNvSpPr>
          <p:nvPr/>
        </p:nvSpPr>
        <p:spPr bwMode="auto">
          <a:xfrm>
            <a:off x="2351088" y="5300664"/>
            <a:ext cx="2160588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altLang="ru-RU" b="1">
                <a:latin typeface="Arial" charset="0"/>
                <a:cs typeface="Arial" charset="0"/>
              </a:rPr>
              <a:t>Вибір технології</a:t>
            </a:r>
            <a:br>
              <a:rPr lang="ru-RU" altLang="ru-RU" b="1">
                <a:latin typeface="Arial" charset="0"/>
                <a:cs typeface="Arial" charset="0"/>
              </a:rPr>
            </a:br>
            <a:r>
              <a:rPr lang="ru-RU" altLang="ru-RU" b="1">
                <a:latin typeface="Arial" charset="0"/>
                <a:cs typeface="Arial" charset="0"/>
              </a:rPr>
              <a:t> залежить від:</a:t>
            </a:r>
            <a:endParaRPr lang="ru-RU" altLang="ru-RU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uk-UA" altLang="ru-RU" sz="1400" b="1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35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12"/>
          <p:cNvSpPr>
            <a:spLocks noChangeShapeType="1"/>
          </p:cNvSpPr>
          <p:nvPr/>
        </p:nvSpPr>
        <p:spPr bwMode="auto">
          <a:xfrm>
            <a:off x="2063752" y="836613"/>
            <a:ext cx="8226425" cy="0"/>
          </a:xfrm>
          <a:prstGeom prst="line">
            <a:avLst/>
          </a:prstGeom>
          <a:noFill/>
          <a:ln w="7620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627" name="AutoShape 13"/>
          <p:cNvSpPr>
            <a:spLocks noChangeArrowheads="1"/>
          </p:cNvSpPr>
          <p:nvPr/>
        </p:nvSpPr>
        <p:spPr bwMode="auto">
          <a:xfrm>
            <a:off x="2065339" y="1093794"/>
            <a:ext cx="361183" cy="374639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26628" name="AutoShape 14"/>
          <p:cNvSpPr>
            <a:spLocks noChangeArrowheads="1"/>
          </p:cNvSpPr>
          <p:nvPr/>
        </p:nvSpPr>
        <p:spPr bwMode="auto">
          <a:xfrm>
            <a:off x="5375277" y="977907"/>
            <a:ext cx="433387" cy="374639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26629" name="AutoShape 15"/>
          <p:cNvSpPr>
            <a:spLocks noChangeArrowheads="1"/>
          </p:cNvSpPr>
          <p:nvPr/>
        </p:nvSpPr>
        <p:spPr bwMode="auto">
          <a:xfrm>
            <a:off x="8878889" y="1022356"/>
            <a:ext cx="361183" cy="374639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26630" name="Text Box 17"/>
          <p:cNvSpPr txBox="1">
            <a:spLocks noChangeArrowheads="1"/>
          </p:cNvSpPr>
          <p:nvPr/>
        </p:nvSpPr>
        <p:spPr bwMode="auto">
          <a:xfrm>
            <a:off x="982664" y="2997201"/>
            <a:ext cx="2741613" cy="32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700" b="1" i="1">
                <a:latin typeface="Tahoma" panose="020B0604030504040204" pitchFamily="34" charset="0"/>
              </a:rPr>
              <a:t>(мазь-розчин)</a:t>
            </a:r>
          </a:p>
        </p:txBody>
      </p:sp>
      <p:sp>
        <p:nvSpPr>
          <p:cNvPr id="26631" name="Text Box 18"/>
          <p:cNvSpPr txBox="1">
            <a:spLocks noChangeArrowheads="1"/>
          </p:cNvSpPr>
          <p:nvPr/>
        </p:nvSpPr>
        <p:spPr bwMode="auto">
          <a:xfrm>
            <a:off x="4872038" y="2924176"/>
            <a:ext cx="2336800" cy="32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700" b="1" i="1">
                <a:latin typeface="Tahoma" panose="020B0604030504040204" pitchFamily="34" charset="0"/>
              </a:rPr>
              <a:t>(мазь-сплав)</a:t>
            </a:r>
          </a:p>
        </p:txBody>
      </p:sp>
      <p:sp>
        <p:nvSpPr>
          <p:cNvPr id="26632" name="Text Box 19"/>
          <p:cNvSpPr txBox="1">
            <a:spLocks noChangeArrowheads="1"/>
          </p:cNvSpPr>
          <p:nvPr/>
        </p:nvSpPr>
        <p:spPr bwMode="auto">
          <a:xfrm>
            <a:off x="7824788" y="2924176"/>
            <a:ext cx="3962400" cy="32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700" b="1" i="1">
                <a:latin typeface="Tahoma" panose="020B0604030504040204" pitchFamily="34" charset="0"/>
              </a:rPr>
              <a:t>(екстракційна мазь)</a:t>
            </a:r>
          </a:p>
        </p:txBody>
      </p:sp>
      <p:sp>
        <p:nvSpPr>
          <p:cNvPr id="58381" name="AutoShape 20"/>
          <p:cNvSpPr>
            <a:spLocks noChangeArrowheads="1"/>
          </p:cNvSpPr>
          <p:nvPr/>
        </p:nvSpPr>
        <p:spPr bwMode="auto">
          <a:xfrm>
            <a:off x="460375" y="4521595"/>
            <a:ext cx="4329113" cy="817563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>
                <a:latin typeface="Tahoma" pitchFamily="34" charset="0"/>
                <a:cs typeface="Tahoma" pitchFamily="34" charset="0"/>
              </a:rPr>
              <a:t>МЕНТОЛ, КАМФОРА, ТИМОЛ,</a:t>
            </a:r>
            <a:br>
              <a:rPr lang="ru-RU" altLang="ru-RU" sz="1400" b="1">
                <a:latin typeface="Tahoma" pitchFamily="34" charset="0"/>
                <a:cs typeface="Tahoma" pitchFamily="34" charset="0"/>
              </a:rPr>
            </a:br>
            <a:r>
              <a:rPr lang="ru-RU" altLang="ru-RU" sz="1400" b="1">
                <a:latin typeface="Tahoma" pitchFamily="34" charset="0"/>
                <a:cs typeface="Tahoma" pitchFamily="34" charset="0"/>
              </a:rPr>
              <a:t>ФЕНІЛСАЛІЦИЛАТ  та  інш. ПОРОШКОПОДІБНІ ЖИРОРОЗЧИННІ РЕЧОВИНИ</a:t>
            </a:r>
          </a:p>
        </p:txBody>
      </p: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4857751" y="4569565"/>
            <a:ext cx="711200" cy="712899"/>
          </a:xfrm>
          <a:prstGeom prst="plus">
            <a:avLst>
              <a:gd name="adj" fmla="val 3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58383" name="AutoShape 23"/>
          <p:cNvSpPr>
            <a:spLocks noChangeArrowheads="1"/>
          </p:cNvSpPr>
          <p:nvPr/>
        </p:nvSpPr>
        <p:spPr bwMode="auto">
          <a:xfrm>
            <a:off x="5599113" y="4456114"/>
            <a:ext cx="2279650" cy="73977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>
                <a:latin typeface="Tahoma" pitchFamily="34" charset="0"/>
                <a:cs typeface="Tahoma" pitchFamily="34" charset="0"/>
              </a:rPr>
              <a:t>ГІДРОФОБНА</a:t>
            </a:r>
            <a:br>
              <a:rPr lang="ru-RU" altLang="ru-RU" sz="1600" b="1">
                <a:latin typeface="Tahoma" pitchFamily="34" charset="0"/>
                <a:cs typeface="Tahoma" pitchFamily="34" charset="0"/>
              </a:rPr>
            </a:br>
            <a:r>
              <a:rPr lang="ru-RU" altLang="ru-RU" sz="1600" b="1">
                <a:latin typeface="Tahoma" pitchFamily="34" charset="0"/>
                <a:cs typeface="Tahoma" pitchFamily="34" charset="0"/>
              </a:rPr>
              <a:t>ОСНОВА</a:t>
            </a:r>
          </a:p>
        </p:txBody>
      </p:sp>
      <p:sp>
        <p:nvSpPr>
          <p:cNvPr id="26636" name="Rectangle 24"/>
          <p:cNvSpPr>
            <a:spLocks noChangeArrowheads="1"/>
          </p:cNvSpPr>
          <p:nvPr/>
        </p:nvSpPr>
        <p:spPr bwMode="auto">
          <a:xfrm>
            <a:off x="8015288" y="4529258"/>
            <a:ext cx="181822" cy="329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26637" name="Rectangle 25"/>
          <p:cNvSpPr>
            <a:spLocks noChangeArrowheads="1"/>
          </p:cNvSpPr>
          <p:nvPr/>
        </p:nvSpPr>
        <p:spPr bwMode="auto">
          <a:xfrm>
            <a:off x="8015288" y="3611683"/>
            <a:ext cx="181822" cy="329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58386" name="AutoShape 26"/>
          <p:cNvSpPr>
            <a:spLocks noChangeArrowheads="1"/>
          </p:cNvSpPr>
          <p:nvPr/>
        </p:nvSpPr>
        <p:spPr bwMode="auto">
          <a:xfrm>
            <a:off x="8861427" y="4406901"/>
            <a:ext cx="2497137" cy="677863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00" b="1">
                <a:latin typeface="Tahoma" pitchFamily="34" charset="0"/>
                <a:cs typeface="Tahoma" pitchFamily="34" charset="0"/>
              </a:rPr>
              <a:t>МАЗЬ-РОЗЧИН</a:t>
            </a:r>
          </a:p>
        </p:txBody>
      </p:sp>
      <p:sp>
        <p:nvSpPr>
          <p:cNvPr id="58387" name="AutoShape 27"/>
          <p:cNvSpPr>
            <a:spLocks noChangeArrowheads="1"/>
          </p:cNvSpPr>
          <p:nvPr/>
        </p:nvSpPr>
        <p:spPr bwMode="auto">
          <a:xfrm>
            <a:off x="516734" y="5573713"/>
            <a:ext cx="4265612" cy="81597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СОЛІ АЛКАЛОЇДІВ, </a:t>
            </a: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ДИКАЇН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, ІХТІОЛ, НОВОКАЇН, </a:t>
            </a: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СРІБЛА 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НІТРАТ, ТАНІН, КОЛАРГОЛ, </a:t>
            </a: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ПРОТАРГОЛ та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інш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6640" name="AutoShape 28"/>
          <p:cNvSpPr>
            <a:spLocks noChangeArrowheads="1"/>
          </p:cNvSpPr>
          <p:nvPr/>
        </p:nvSpPr>
        <p:spPr bwMode="auto">
          <a:xfrm>
            <a:off x="4876801" y="5625252"/>
            <a:ext cx="711200" cy="712899"/>
          </a:xfrm>
          <a:prstGeom prst="plus">
            <a:avLst>
              <a:gd name="adj" fmla="val 3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58389" name="AutoShape 29"/>
          <p:cNvSpPr>
            <a:spLocks noChangeArrowheads="1"/>
          </p:cNvSpPr>
          <p:nvPr/>
        </p:nvSpPr>
        <p:spPr bwMode="auto">
          <a:xfrm>
            <a:off x="5599114" y="5434014"/>
            <a:ext cx="2227263" cy="814387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>
                <a:latin typeface="Tahoma" pitchFamily="34" charset="0"/>
                <a:cs typeface="Tahoma" pitchFamily="34" charset="0"/>
              </a:rPr>
              <a:t>ГІДРОФІЛЬНА</a:t>
            </a:r>
            <a:br>
              <a:rPr lang="ru-RU" altLang="ru-RU" sz="1600" b="1">
                <a:latin typeface="Tahoma" pitchFamily="34" charset="0"/>
                <a:cs typeface="Tahoma" pitchFamily="34" charset="0"/>
              </a:rPr>
            </a:br>
            <a:r>
              <a:rPr lang="ru-RU" altLang="ru-RU" sz="1600" b="1">
                <a:latin typeface="Tahoma" pitchFamily="34" charset="0"/>
                <a:cs typeface="Tahoma" pitchFamily="34" charset="0"/>
              </a:rPr>
              <a:t>ОСНОВА (</a:t>
            </a:r>
            <a:r>
              <a:rPr lang="ru-RU" altLang="ru-RU" sz="1200" b="1">
                <a:latin typeface="Tahoma" pitchFamily="34" charset="0"/>
                <a:cs typeface="Tahoma" pitchFamily="34" charset="0"/>
              </a:rPr>
              <a:t>ГЕЛЕВА, ПОЛІЕТИЛЕНОКСИДНА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6642" name="Rectangle 30"/>
          <p:cNvSpPr>
            <a:spLocks noChangeArrowheads="1"/>
          </p:cNvSpPr>
          <p:nvPr/>
        </p:nvSpPr>
        <p:spPr bwMode="auto">
          <a:xfrm>
            <a:off x="8015288" y="5750045"/>
            <a:ext cx="181822" cy="329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26643" name="Rectangle 31"/>
          <p:cNvSpPr>
            <a:spLocks noChangeArrowheads="1"/>
          </p:cNvSpPr>
          <p:nvPr/>
        </p:nvSpPr>
        <p:spPr bwMode="auto">
          <a:xfrm>
            <a:off x="8015288" y="5894508"/>
            <a:ext cx="181822" cy="329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58392" name="AutoShape 32"/>
          <p:cNvSpPr>
            <a:spLocks noChangeArrowheads="1"/>
          </p:cNvSpPr>
          <p:nvPr/>
        </p:nvSpPr>
        <p:spPr bwMode="auto">
          <a:xfrm>
            <a:off x="8878888" y="5589589"/>
            <a:ext cx="2497138" cy="814387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00" b="1">
                <a:latin typeface="Tahoma" pitchFamily="34" charset="0"/>
                <a:cs typeface="Tahoma" pitchFamily="34" charset="0"/>
              </a:rPr>
              <a:t>МАЗЬ-РОЗЧИН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453233" y="3603252"/>
            <a:ext cx="4329113" cy="69850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>
                <a:latin typeface="Tahoma" pitchFamily="34" charset="0"/>
                <a:cs typeface="Tahoma" pitchFamily="34" charset="0"/>
              </a:rPr>
              <a:t>МАЗЬ НАФТАЛАННА, ОЛІЙНІ РОЗЧИНИ ВІТАМІНІВ, ОЛІЙНІ ЕКСТРАКТИ</a:t>
            </a: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8878889" y="3406775"/>
            <a:ext cx="2398713" cy="814388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>
                <a:latin typeface="Tahoma" pitchFamily="34" charset="0"/>
                <a:cs typeface="Tahoma" pitchFamily="34" charset="0"/>
              </a:rPr>
              <a:t>МАЗЬ-СПЛАВ</a:t>
            </a:r>
          </a:p>
        </p:txBody>
      </p:sp>
      <p:sp>
        <p:nvSpPr>
          <p:cNvPr id="26647" name="AutoShape 22"/>
          <p:cNvSpPr>
            <a:spLocks noChangeArrowheads="1"/>
          </p:cNvSpPr>
          <p:nvPr/>
        </p:nvSpPr>
        <p:spPr bwMode="auto">
          <a:xfrm>
            <a:off x="4857751" y="3467840"/>
            <a:ext cx="711200" cy="712899"/>
          </a:xfrm>
          <a:prstGeom prst="plus">
            <a:avLst>
              <a:gd name="adj" fmla="val 3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58396" name="AutoShape 23"/>
          <p:cNvSpPr>
            <a:spLocks noChangeArrowheads="1"/>
          </p:cNvSpPr>
          <p:nvPr/>
        </p:nvSpPr>
        <p:spPr bwMode="auto">
          <a:xfrm>
            <a:off x="5578477" y="3449639"/>
            <a:ext cx="2300287" cy="814387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>
                <a:latin typeface="Tahoma" pitchFamily="34" charset="0"/>
                <a:cs typeface="Tahoma" pitchFamily="34" charset="0"/>
              </a:rPr>
              <a:t>ГІДРОФОБНА</a:t>
            </a:r>
            <a:br>
              <a:rPr lang="ru-RU" altLang="ru-RU" sz="1600" b="1">
                <a:latin typeface="Tahoma" pitchFamily="34" charset="0"/>
                <a:cs typeface="Tahoma" pitchFamily="34" charset="0"/>
              </a:rPr>
            </a:br>
            <a:r>
              <a:rPr lang="ru-RU" altLang="ru-RU" sz="1600" b="1">
                <a:latin typeface="Tahoma" pitchFamily="34" charset="0"/>
                <a:cs typeface="Tahoma" pitchFamily="34" charset="0"/>
              </a:rPr>
              <a:t>ОСНОВА, УЩІЛЬНЮВАЧІ</a:t>
            </a:r>
          </a:p>
        </p:txBody>
      </p:sp>
      <p:sp>
        <p:nvSpPr>
          <p:cNvPr id="26649" name="Rectangle 24"/>
          <p:cNvSpPr>
            <a:spLocks noChangeArrowheads="1"/>
          </p:cNvSpPr>
          <p:nvPr/>
        </p:nvSpPr>
        <p:spPr bwMode="auto">
          <a:xfrm>
            <a:off x="8015288" y="4688008"/>
            <a:ext cx="181822" cy="329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26650" name="Rectangle 24"/>
          <p:cNvSpPr>
            <a:spLocks noChangeArrowheads="1"/>
          </p:cNvSpPr>
          <p:nvPr/>
        </p:nvSpPr>
        <p:spPr bwMode="auto">
          <a:xfrm>
            <a:off x="8015288" y="3762495"/>
            <a:ext cx="181822" cy="329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700">
              <a:latin typeface="Times New Roman" panose="02020603050405020304" pitchFamily="18" charset="0"/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589" y="188914"/>
            <a:ext cx="1168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10. ГОМОГЕННІ МАЗ</a:t>
            </a:r>
            <a:r>
              <a:rPr lang="uk-UA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І</a:t>
            </a:r>
            <a:endParaRPr lang="ru-RU" alt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5978" name="AutoShape 90"/>
          <p:cNvSpPr>
            <a:spLocks noChangeArrowheads="1"/>
          </p:cNvSpPr>
          <p:nvPr/>
        </p:nvSpPr>
        <p:spPr bwMode="auto">
          <a:xfrm>
            <a:off x="1055688" y="1628775"/>
            <a:ext cx="249555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latin typeface="Tahoma" pitchFamily="34" charset="0"/>
                <a:cs typeface="Tahoma" pitchFamily="34" charset="0"/>
              </a:rPr>
              <a:t>ЛР добре розчинні в основі або змішуються з нею</a:t>
            </a:r>
            <a:endParaRPr lang="uk-UA" altLang="ru-RU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AutoShape 90"/>
          <p:cNvSpPr>
            <a:spLocks noChangeArrowheads="1"/>
          </p:cNvSpPr>
          <p:nvPr/>
        </p:nvSpPr>
        <p:spPr bwMode="auto">
          <a:xfrm>
            <a:off x="4440238" y="1557339"/>
            <a:ext cx="2566988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latin typeface="Tahoma" pitchFamily="34" charset="0"/>
                <a:cs typeface="Tahoma" pitchFamily="34" charset="0"/>
              </a:rPr>
              <a:t>ЛР сплавляються</a:t>
            </a:r>
            <a:br>
              <a:rPr lang="ru-RU" altLang="ru-RU" b="1">
                <a:latin typeface="Tahoma" pitchFamily="34" charset="0"/>
                <a:cs typeface="Tahoma" pitchFamily="34" charset="0"/>
              </a:rPr>
            </a:br>
            <a:r>
              <a:rPr lang="ru-RU" altLang="ru-RU" b="1">
                <a:latin typeface="Tahoma" pitchFamily="34" charset="0"/>
                <a:cs typeface="Tahoma" pitchFamily="34" charset="0"/>
              </a:rPr>
              <a:t>з основою</a:t>
            </a:r>
          </a:p>
        </p:txBody>
      </p:sp>
      <p:sp>
        <p:nvSpPr>
          <p:cNvPr id="3" name="AutoShape 90"/>
          <p:cNvSpPr>
            <a:spLocks noChangeArrowheads="1"/>
          </p:cNvSpPr>
          <p:nvPr/>
        </p:nvSpPr>
        <p:spPr bwMode="auto">
          <a:xfrm>
            <a:off x="7464426" y="1557339"/>
            <a:ext cx="4032250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latin typeface="Tahoma" pitchFamily="34" charset="0"/>
                <a:cs typeface="Tahoma" pitchFamily="34" charset="0"/>
              </a:rPr>
              <a:t>БАР (що містяться у сировині рослинного або тваринного походження) добре розчинні в основі</a:t>
            </a:r>
          </a:p>
        </p:txBody>
      </p:sp>
    </p:spTree>
    <p:extLst>
      <p:ext uri="{BB962C8B-B14F-4D97-AF65-F5344CB8AC3E}">
        <p14:creationId xmlns:p14="http://schemas.microsoft.com/office/powerpoint/2010/main" val="2224051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87339" y="214314"/>
            <a:ext cx="11680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10. ЗАГАЛЬНІ ПРАВИЛА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ВИГОТОВЛЕННЯ </a:t>
            </a:r>
            <a:r>
              <a:rPr lang="ru-RU" alt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МАЗЕЙ-РОЗЧИНІВ</a:t>
            </a:r>
            <a:endParaRPr lang="ru-RU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28" name="Овальная выноска 27"/>
          <p:cNvSpPr>
            <a:spLocks noChangeArrowheads="1"/>
          </p:cNvSpPr>
          <p:nvPr/>
        </p:nvSpPr>
        <p:spPr bwMode="auto">
          <a:xfrm>
            <a:off x="4224339" y="3068638"/>
            <a:ext cx="2670175" cy="577850"/>
          </a:xfrm>
          <a:prstGeom prst="wedgeEllipseCallout">
            <a:avLst>
              <a:gd name="adj1" fmla="val 91083"/>
              <a:gd name="adj2" fmla="val -192306"/>
            </a:avLst>
          </a:prstGeom>
          <a:solidFill>
            <a:schemeClr val="tx2">
              <a:lumMod val="10000"/>
              <a:lumOff val="90000"/>
            </a:schemeClr>
          </a:solidFill>
          <a:ln w="400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endParaRPr lang="ru-RU" altLang="ru-RU" sz="1400" b="1" dirty="0">
              <a:solidFill>
                <a:schemeClr val="tx2"/>
              </a:solidFill>
              <a:latin typeface="Trebuchet MS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1200" b="1" dirty="0">
                <a:latin typeface="Arial" charset="0"/>
                <a:cs typeface="Arial" charset="0"/>
              </a:rPr>
              <a:t>При </a:t>
            </a:r>
            <a:r>
              <a:rPr lang="ru-RU" altLang="ru-RU" sz="1200" b="1" dirty="0" err="1">
                <a:latin typeface="Arial" charset="0"/>
                <a:cs typeface="Arial" charset="0"/>
              </a:rPr>
              <a:t>використанні</a:t>
            </a:r>
            <a:r>
              <a:rPr lang="ru-RU" altLang="ru-RU" sz="1200" b="1" dirty="0">
                <a:latin typeface="Arial" charset="0"/>
                <a:cs typeface="Arial" charset="0"/>
              </a:rPr>
              <a:t> </a:t>
            </a:r>
            <a:r>
              <a:rPr lang="ru-RU" altLang="ru-RU" sz="1200" b="1" dirty="0" err="1">
                <a:latin typeface="Arial" charset="0"/>
                <a:cs typeface="Arial" charset="0"/>
              </a:rPr>
              <a:t>поліетиленоксидної</a:t>
            </a:r>
            <a:r>
              <a:rPr lang="ru-RU" altLang="ru-RU" sz="1200" b="1" dirty="0">
                <a:latin typeface="Arial" charset="0"/>
                <a:cs typeface="Arial" charset="0"/>
              </a:rPr>
              <a:t> </a:t>
            </a:r>
            <a:r>
              <a:rPr lang="ru-RU" altLang="ru-RU" sz="1200" b="1" dirty="0" err="1">
                <a:latin typeface="Arial" charset="0"/>
                <a:cs typeface="Arial" charset="0"/>
              </a:rPr>
              <a:t>основи</a:t>
            </a:r>
            <a:endParaRPr lang="ru-RU" altLang="ru-RU" sz="12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uk-UA" altLang="ru-RU" sz="1200" dirty="0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7652" name="Line 12"/>
          <p:cNvSpPr>
            <a:spLocks noChangeShapeType="1"/>
          </p:cNvSpPr>
          <p:nvPr/>
        </p:nvSpPr>
        <p:spPr bwMode="auto">
          <a:xfrm>
            <a:off x="1919289" y="1196975"/>
            <a:ext cx="8226425" cy="0"/>
          </a:xfrm>
          <a:prstGeom prst="line">
            <a:avLst/>
          </a:prstGeom>
          <a:noFill/>
          <a:ln w="7620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653" name="Rectangle 20"/>
          <p:cNvSpPr>
            <a:spLocks noChangeArrowheads="1"/>
          </p:cNvSpPr>
          <p:nvPr/>
        </p:nvSpPr>
        <p:spPr bwMode="auto">
          <a:xfrm>
            <a:off x="6888164" y="1268413"/>
            <a:ext cx="639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≥5%</a:t>
            </a:r>
          </a:p>
        </p:txBody>
      </p:sp>
      <p:sp>
        <p:nvSpPr>
          <p:cNvPr id="27654" name="Rectangle 21"/>
          <p:cNvSpPr>
            <a:spLocks noChangeArrowheads="1"/>
          </p:cNvSpPr>
          <p:nvPr/>
        </p:nvSpPr>
        <p:spPr bwMode="auto">
          <a:xfrm>
            <a:off x="4367213" y="1268413"/>
            <a:ext cx="71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&lt; 5%</a:t>
            </a:r>
          </a:p>
        </p:txBody>
      </p:sp>
      <p:sp>
        <p:nvSpPr>
          <p:cNvPr id="165981" name="AutoShape 93"/>
          <p:cNvSpPr>
            <a:spLocks noChangeArrowheads="1"/>
          </p:cNvSpPr>
          <p:nvPr/>
        </p:nvSpPr>
        <p:spPr bwMode="auto">
          <a:xfrm>
            <a:off x="2063751" y="620713"/>
            <a:ext cx="784860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b="1">
                <a:latin typeface="Tahoma" pitchFamily="34" charset="0"/>
                <a:cs typeface="Tahoma" pitchFamily="34" charset="0"/>
              </a:rPr>
              <a:t>лікарські речовини</a:t>
            </a:r>
            <a:r>
              <a:rPr lang="ru-RU" altLang="ru-RU"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b="1">
                <a:latin typeface="Tahoma" pitchFamily="34" charset="0"/>
                <a:cs typeface="Tahoma" pitchFamily="34" charset="0"/>
              </a:rPr>
              <a:t>розчинні</a:t>
            </a:r>
            <a:r>
              <a:rPr lang="ru-RU" altLang="ru-RU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>
                <a:latin typeface="Tahoma" pitchFamily="34" charset="0"/>
                <a:cs typeface="Tahoma" pitchFamily="34" charset="0"/>
              </a:rPr>
              <a:t>в  основі і прописані  в  кількості</a:t>
            </a:r>
          </a:p>
          <a:p>
            <a:pPr algn="ctr" eaLnBrk="1" hangingPunct="1">
              <a:defRPr/>
            </a:pPr>
            <a:endParaRPr lang="uk-UA" altLang="ru-RU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5978" name="AutoShape 90"/>
          <p:cNvSpPr>
            <a:spLocks noChangeArrowheads="1"/>
          </p:cNvSpPr>
          <p:nvPr/>
        </p:nvSpPr>
        <p:spPr bwMode="auto">
          <a:xfrm>
            <a:off x="623889" y="1557338"/>
            <a:ext cx="3960813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ru-RU" altLang="ru-RU" b="1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>
                <a:latin typeface="Tahoma" pitchFamily="34" charset="0"/>
                <a:cs typeface="Tahoma" pitchFamily="34" charset="0"/>
              </a:rPr>
              <a:t>ЛР </a:t>
            </a:r>
            <a:r>
              <a:rPr lang="uk-UA" altLang="ru-RU" b="1">
                <a:latin typeface="Tahoma" pitchFamily="34" charset="0"/>
                <a:cs typeface="Tahoma" pitchFamily="34" charset="0"/>
              </a:rPr>
              <a:t>розчиняють</a:t>
            </a:r>
            <a:r>
              <a:rPr lang="ru-RU" altLang="ru-RU" b="1">
                <a:latin typeface="Tahoma" pitchFamily="34" charset="0"/>
                <a:cs typeface="Tahoma" pitchFamily="34" charset="0"/>
              </a:rPr>
              <a:t> (в ступці) в рівній кількості рідини, подібної за властивостями</a:t>
            </a:r>
            <a:br>
              <a:rPr lang="ru-RU" altLang="ru-RU" b="1">
                <a:latin typeface="Tahoma" pitchFamily="34" charset="0"/>
                <a:cs typeface="Tahoma" pitchFamily="34" charset="0"/>
              </a:rPr>
            </a:br>
            <a:r>
              <a:rPr lang="ru-RU" altLang="ru-RU" b="1">
                <a:latin typeface="Tahoma" pitchFamily="34" charset="0"/>
                <a:cs typeface="Tahoma" pitchFamily="34" charset="0"/>
              </a:rPr>
              <a:t>до основи і змішують з основою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AutoShape 90"/>
          <p:cNvSpPr>
            <a:spLocks noChangeArrowheads="1"/>
          </p:cNvSpPr>
          <p:nvPr/>
        </p:nvSpPr>
        <p:spPr bwMode="auto">
          <a:xfrm>
            <a:off x="6888164" y="1700214"/>
            <a:ext cx="4608513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uk-UA" altLang="ru-RU" sz="1600" b="1" dirty="0">
                <a:latin typeface="Tahoma" pitchFamily="34" charset="0"/>
                <a:cs typeface="Tahoma" pitchFamily="34" charset="0"/>
              </a:rPr>
              <a:t>ЛР</a:t>
            </a:r>
            <a:r>
              <a:rPr lang="uk-UA" altLang="ru-RU" sz="1600" b="1" dirty="0">
                <a:latin typeface="Tahoma" pitchFamily="34" charset="0"/>
              </a:rPr>
              <a:t> розчиняють в рівній</a:t>
            </a:r>
            <a:br>
              <a:rPr lang="uk-UA" altLang="ru-RU" sz="1600" b="1" dirty="0">
                <a:latin typeface="Tahoma" pitchFamily="34" charset="0"/>
              </a:rPr>
            </a:br>
            <a:r>
              <a:rPr lang="uk-UA" altLang="ru-RU" sz="1600" b="1" dirty="0">
                <a:latin typeface="Tahoma" pitchFamily="34" charset="0"/>
              </a:rPr>
              <a:t>або у всій   кількості розплавленої основи</a:t>
            </a:r>
            <a:r>
              <a:rPr lang="ru-RU" altLang="ru-RU" sz="1600" b="1" dirty="0">
                <a:latin typeface="Tahoma" pitchFamily="34" charset="0"/>
              </a:rPr>
              <a:t> </a:t>
            </a:r>
            <a:r>
              <a:rPr lang="uk-UA" altLang="ru-RU" sz="1600" b="1" dirty="0">
                <a:latin typeface="Tahoma" pitchFamily="34" charset="0"/>
              </a:rPr>
              <a:t>(у порцеляновій чашці</a:t>
            </a:r>
            <a:br>
              <a:rPr lang="uk-UA" altLang="ru-RU" sz="1600" b="1" dirty="0">
                <a:latin typeface="Tahoma" pitchFamily="34" charset="0"/>
              </a:rPr>
            </a:br>
            <a:r>
              <a:rPr lang="uk-UA" altLang="ru-RU" sz="1600" b="1" dirty="0">
                <a:latin typeface="Tahoma" pitchFamily="34" charset="0"/>
              </a:rPr>
              <a:t>або підігрітій ступці),</a:t>
            </a:r>
            <a:br>
              <a:rPr lang="uk-UA" altLang="ru-RU" sz="1600" b="1" dirty="0">
                <a:latin typeface="Tahoma" pitchFamily="34" charset="0"/>
              </a:rPr>
            </a:br>
            <a:r>
              <a:rPr lang="uk-UA" altLang="ru-RU" sz="1600" b="1" dirty="0">
                <a:latin typeface="Tahoma" pitchFamily="34" charset="0"/>
              </a:rPr>
              <a:t>і змішують з нерозплавленою основою</a:t>
            </a:r>
            <a:r>
              <a:rPr lang="uk-UA" altLang="ru-RU" dirty="0">
                <a:latin typeface="Tahoma" pitchFamily="34" charset="0"/>
              </a:rPr>
              <a:t> </a:t>
            </a:r>
            <a:endParaRPr lang="ru-RU" altLang="ru-RU" b="1" dirty="0">
              <a:latin typeface="Tahoma" pitchFamily="34" charset="0"/>
            </a:endParaRPr>
          </a:p>
        </p:txBody>
      </p:sp>
      <p:sp>
        <p:nvSpPr>
          <p:cNvPr id="3" name="AutoShape 90"/>
          <p:cNvSpPr>
            <a:spLocks noChangeArrowheads="1"/>
          </p:cNvSpPr>
          <p:nvPr/>
        </p:nvSpPr>
        <p:spPr bwMode="auto">
          <a:xfrm>
            <a:off x="479427" y="4076700"/>
            <a:ext cx="38877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ru-RU" altLang="ru-RU" b="1" dirty="0">
              <a:latin typeface="Tahoma" pitchFamily="34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altLang="ru-RU" sz="1600" b="1" dirty="0" err="1">
                <a:latin typeface="Tahoma" pitchFamily="34" charset="0"/>
                <a:cs typeface="Arial" charset="0"/>
              </a:rPr>
              <a:t>Лікарські</a:t>
            </a:r>
            <a:r>
              <a:rPr lang="ru-RU" altLang="ru-RU" sz="1600" b="1" dirty="0">
                <a:latin typeface="Tahoma" pitchFamily="34" charset="0"/>
                <a:cs typeface="Arial" charset="0"/>
              </a:rPr>
              <a:t> </a:t>
            </a:r>
            <a:r>
              <a:rPr lang="ru-RU" altLang="ru-RU" sz="1600" b="1" dirty="0" err="1">
                <a:latin typeface="Tahoma" pitchFamily="34" charset="0"/>
                <a:cs typeface="Arial" charset="0"/>
              </a:rPr>
              <a:t>речовини</a:t>
            </a:r>
            <a:r>
              <a:rPr lang="ru-RU" altLang="ru-RU" sz="1600" dirty="0">
                <a:latin typeface="Tahoma" pitchFamily="34" charset="0"/>
                <a:cs typeface="Arial" charset="0"/>
              </a:rPr>
              <a:t>, </a:t>
            </a:r>
            <a:r>
              <a:rPr lang="ru-RU" altLang="ru-RU" sz="1600" b="1" dirty="0" err="1">
                <a:latin typeface="Tahoma" pitchFamily="34" charset="0"/>
                <a:cs typeface="Arial" charset="0"/>
              </a:rPr>
              <a:t>розчинні</a:t>
            </a:r>
            <a:r>
              <a:rPr lang="ru-RU" altLang="ru-RU" sz="1600" dirty="0">
                <a:latin typeface="Tahoma" pitchFamily="34" charset="0"/>
                <a:cs typeface="Arial" charset="0"/>
              </a:rPr>
              <a:t> </a:t>
            </a:r>
            <a:r>
              <a:rPr lang="ru-RU" altLang="ru-RU" sz="1600" b="1" dirty="0">
                <a:latin typeface="Tahoma" pitchFamily="34" charset="0"/>
                <a:cs typeface="Arial" charset="0"/>
              </a:rPr>
              <a:t>в </a:t>
            </a:r>
            <a:r>
              <a:rPr lang="ru-RU" altLang="ru-RU" sz="1600" b="1" dirty="0" err="1">
                <a:latin typeface="Tahoma" pitchFamily="34" charset="0"/>
                <a:cs typeface="Arial" charset="0"/>
              </a:rPr>
              <a:t>рідинах</a:t>
            </a:r>
            <a:r>
              <a:rPr lang="ru-RU" altLang="ru-RU" sz="1600" b="1" dirty="0">
                <a:latin typeface="Tahoma" pitchFamily="34" charset="0"/>
                <a:cs typeface="Arial" charset="0"/>
              </a:rPr>
              <a:t>, </a:t>
            </a:r>
            <a:r>
              <a:rPr lang="ru-RU" altLang="ru-RU" sz="1600" b="1" dirty="0" err="1">
                <a:latin typeface="Tahoma" pitchFamily="34" charset="0"/>
                <a:cs typeface="Arial" charset="0"/>
              </a:rPr>
              <a:t>прописаних</a:t>
            </a:r>
            <a:r>
              <a:rPr lang="ru-RU" altLang="ru-RU" sz="1600" b="1" dirty="0">
                <a:latin typeface="Tahoma" pitchFamily="34" charset="0"/>
                <a:cs typeface="Arial" charset="0"/>
              </a:rPr>
              <a:t>  в </a:t>
            </a:r>
            <a:r>
              <a:rPr lang="ru-RU" altLang="ru-RU" sz="1600" b="1" dirty="0" err="1">
                <a:latin typeface="Tahoma" pitchFamily="34" charset="0"/>
                <a:cs typeface="Arial" charset="0"/>
              </a:rPr>
              <a:t>складі</a:t>
            </a:r>
            <a:r>
              <a:rPr lang="ru-RU" altLang="ru-RU" sz="1600" b="1" dirty="0">
                <a:latin typeface="Tahoma" pitchFamily="34" charset="0"/>
                <a:cs typeface="Arial" charset="0"/>
              </a:rPr>
              <a:t> </a:t>
            </a:r>
            <a:r>
              <a:rPr lang="ru-RU" altLang="ru-RU" sz="1600" b="1" dirty="0" err="1">
                <a:latin typeface="Tahoma" pitchFamily="34" charset="0"/>
                <a:cs typeface="Arial" charset="0"/>
              </a:rPr>
              <a:t>мазі</a:t>
            </a:r>
            <a:endParaRPr lang="ru-RU" altLang="ru-RU" sz="1600" b="1" dirty="0">
              <a:latin typeface="Tahoma" pitchFamily="34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uk-UA" altLang="ru-RU" sz="1600" b="1" dirty="0">
              <a:latin typeface="Tahoma" pitchFamily="34" charset="0"/>
              <a:cs typeface="Arial" charset="0"/>
            </a:endParaRPr>
          </a:p>
        </p:txBody>
      </p:sp>
      <p:sp>
        <p:nvSpPr>
          <p:cNvPr id="4" name="AutoShape 90"/>
          <p:cNvSpPr>
            <a:spLocks noChangeArrowheads="1"/>
          </p:cNvSpPr>
          <p:nvPr/>
        </p:nvSpPr>
        <p:spPr bwMode="auto">
          <a:xfrm>
            <a:off x="479427" y="5229225"/>
            <a:ext cx="37433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endParaRPr lang="ru-RU" altLang="ru-RU" b="1" dirty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dirty="0" err="1" smtClean="0">
                <a:latin typeface="Tahoma" pitchFamily="34" charset="0"/>
                <a:cs typeface="Tahoma" pitchFamily="34" charset="0"/>
              </a:rPr>
              <a:t>леткі</a:t>
            </a: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>
                <a:latin typeface="Tahoma" pitchFamily="34" charset="0"/>
                <a:cs typeface="Tahoma" pitchFamily="34" charset="0"/>
              </a:rPr>
              <a:t>речовини</a:t>
            </a:r>
            <a:r>
              <a:rPr lang="ru-RU" altLang="ru-RU" dirty="0">
                <a:latin typeface="Tahoma" pitchFamily="34" charset="0"/>
                <a:cs typeface="Tahoma" pitchFamily="34" charset="0"/>
              </a:rPr>
              <a:t>,</a:t>
            </a:r>
            <a:br>
              <a:rPr lang="ru-RU" altLang="ru-RU" dirty="0">
                <a:latin typeface="Tahoma" pitchFamily="34" charset="0"/>
                <a:cs typeface="Tahoma" pitchFamily="34" charset="0"/>
              </a:rPr>
            </a:br>
            <a:r>
              <a:rPr lang="ru-RU" altLang="ru-RU" dirty="0">
                <a:latin typeface="Tahoma" pitchFamily="34" charset="0"/>
                <a:cs typeface="Tahoma" pitchFamily="34" charset="0"/>
              </a:rPr>
              <a:t> (</a:t>
            </a:r>
            <a:r>
              <a:rPr lang="ru-RU" altLang="ru-RU" dirty="0" err="1">
                <a:latin typeface="Tahoma" pitchFamily="34" charset="0"/>
                <a:cs typeface="Tahoma" pitchFamily="34" charset="0"/>
              </a:rPr>
              <a:t>камфора</a:t>
            </a:r>
            <a:r>
              <a:rPr lang="ru-RU" altLang="ru-RU" dirty="0">
                <a:latin typeface="Tahoma" pitchFamily="34" charset="0"/>
                <a:cs typeface="Tahoma" pitchFamily="34" charset="0"/>
              </a:rPr>
              <a:t>, ментол)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alt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5519739" y="4149725"/>
            <a:ext cx="3922713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uk-UA" altLang="ru-RU" b="1"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altLang="ru-RU" b="1">
                <a:latin typeface="Tahoma" pitchFamily="34" charset="0"/>
                <a:cs typeface="Tahoma" pitchFamily="34" charset="0"/>
              </a:rPr>
              <a:t>розчиняють</a:t>
            </a:r>
            <a:r>
              <a:rPr lang="ru-RU" altLang="ru-RU" b="1">
                <a:latin typeface="Tahoma" pitchFamily="34" charset="0"/>
                <a:cs typeface="Tahoma" pitchFamily="34" charset="0"/>
              </a:rPr>
              <a:t> в даній рідині  і змішують з компонентами мазі</a:t>
            </a:r>
            <a:endParaRPr lang="ru-RU" altLang="ru-RU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15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5448301" y="5229226"/>
            <a:ext cx="3922712" cy="671513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uk-UA" altLang="ru-RU" b="1">
                <a:latin typeface="Tahoma" pitchFamily="34" charset="0"/>
                <a:cs typeface="Tahoma" pitchFamily="34" charset="0"/>
              </a:rPr>
              <a:t>розчиняють</a:t>
            </a:r>
            <a:r>
              <a:rPr lang="ru-RU" altLang="ru-RU" b="1">
                <a:latin typeface="Tahoma" pitchFamily="34" charset="0"/>
                <a:cs typeface="Tahoma" pitchFamily="34" charset="0"/>
              </a:rPr>
              <a:t> в </a:t>
            </a:r>
            <a:r>
              <a:rPr lang="uk-UA" altLang="ru-RU" b="1">
                <a:latin typeface="Tahoma" pitchFamily="34" charset="0"/>
                <a:cs typeface="Tahoma" pitchFamily="34" charset="0"/>
              </a:rPr>
              <a:t>розплавленій</a:t>
            </a:r>
            <a:r>
              <a:rPr lang="ru-RU" altLang="ru-RU" b="1">
                <a:latin typeface="Tahoma" pitchFamily="34" charset="0"/>
                <a:cs typeface="Tahoma" pitchFamily="34" charset="0"/>
              </a:rPr>
              <a:t> основі при температурі 45-50</a:t>
            </a:r>
            <a:r>
              <a:rPr lang="en-US" altLang="ru-RU" b="1">
                <a:latin typeface="Tahoma" pitchFamily="34" charset="0"/>
                <a:cs typeface="Tahoma" pitchFamily="34" charset="0"/>
              </a:rPr>
              <a:t>°C</a:t>
            </a:r>
            <a:r>
              <a:rPr lang="en-US" altLang="ru-RU">
                <a:latin typeface="Tahoma" pitchFamily="34" charset="0"/>
                <a:cs typeface="Tahoma" pitchFamily="34" charset="0"/>
              </a:rPr>
              <a:t> </a:t>
            </a:r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62" name="Line 18"/>
          <p:cNvSpPr>
            <a:spLocks noChangeShapeType="1"/>
          </p:cNvSpPr>
          <p:nvPr/>
        </p:nvSpPr>
        <p:spPr bwMode="auto">
          <a:xfrm>
            <a:off x="4367213" y="4437063"/>
            <a:ext cx="1081088" cy="0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>
            <a:off x="4224339" y="5516563"/>
            <a:ext cx="1223963" cy="0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4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92089" y="0"/>
            <a:ext cx="11680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11. АЛГОРИТМ  </a:t>
            </a:r>
            <a:r>
              <a:rPr lang="ru-RU" alt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ВИГОТОВЛЕННЯ  </a:t>
            </a:r>
            <a:r>
              <a:rPr lang="ru-RU" altLang="ru-RU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МАЗЕЙ-РОЗЧИНІВ</a:t>
            </a:r>
          </a:p>
        </p:txBody>
      </p:sp>
      <p:sp>
        <p:nvSpPr>
          <p:cNvPr id="61443" name="AutoShape 5"/>
          <p:cNvSpPr>
            <a:spLocks noChangeArrowheads="1"/>
          </p:cNvSpPr>
          <p:nvPr/>
        </p:nvSpPr>
        <p:spPr bwMode="auto">
          <a:xfrm>
            <a:off x="1588" y="1052513"/>
            <a:ext cx="2133600" cy="685800"/>
          </a:xfrm>
          <a:prstGeom prst="rightArrowCallout">
            <a:avLst>
              <a:gd name="adj1" fmla="val 41667"/>
              <a:gd name="adj2" fmla="val 36111"/>
              <a:gd name="adj3" fmla="val 33329"/>
              <a:gd name="adj4" fmla="val 8501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latin typeface="Times New Roman" pitchFamily="18" charset="0"/>
                <a:cs typeface="Arial" charset="0"/>
              </a:rPr>
              <a:t>АНАЛІЗ РЕЦЕПТУ</a:t>
            </a:r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2135188" y="76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>
            <a:off x="2249489" y="457200"/>
            <a:ext cx="1928813" cy="76200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700" b="1">
                <a:latin typeface="Times New Roman" pitchFamily="18" charset="0"/>
                <a:cs typeface="Arial" charset="0"/>
              </a:rPr>
              <a:t>Оформлення рецепту</a:t>
            </a:r>
          </a:p>
        </p:txBody>
      </p:sp>
      <p:sp>
        <p:nvSpPr>
          <p:cNvPr id="61446" name="AutoShape 8"/>
          <p:cNvSpPr>
            <a:spLocks noChangeArrowheads="1"/>
          </p:cNvSpPr>
          <p:nvPr/>
        </p:nvSpPr>
        <p:spPr bwMode="auto">
          <a:xfrm>
            <a:off x="4368801" y="457200"/>
            <a:ext cx="7821612" cy="914400"/>
          </a:xfrm>
          <a:prstGeom prst="foldedCorner">
            <a:avLst>
              <a:gd name="adj" fmla="val 18343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marL="9525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1500" dirty="0">
                <a:latin typeface="Times New Roman" pitchFamily="18" charset="0"/>
                <a:cs typeface="Arial" charset="0"/>
              </a:rPr>
              <a:t>рецепт повинен бути </a:t>
            </a:r>
            <a:r>
              <a:rPr lang="ru-RU" altLang="ru-RU" sz="1500" dirty="0" err="1">
                <a:latin typeface="Times New Roman" pitchFamily="18" charset="0"/>
                <a:cs typeface="Arial" charset="0"/>
              </a:rPr>
              <a:t>виписаний</a:t>
            </a:r>
            <a:r>
              <a:rPr lang="ru-RU" altLang="ru-RU" sz="1500" dirty="0">
                <a:latin typeface="Times New Roman" pitchFamily="18" charset="0"/>
                <a:cs typeface="Arial" charset="0"/>
              </a:rPr>
              <a:t> без </a:t>
            </a:r>
            <a:r>
              <a:rPr lang="ru-RU" altLang="ru-RU" sz="1500" dirty="0" err="1">
                <a:latin typeface="Times New Roman" pitchFamily="18" charset="0"/>
                <a:cs typeface="Arial" charset="0"/>
              </a:rPr>
              <a:t>помилок</a:t>
            </a:r>
            <a:r>
              <a:rPr lang="ru-RU" altLang="ru-RU" sz="1500" dirty="0">
                <a:latin typeface="Times New Roman" pitchFamily="18" charset="0"/>
                <a:cs typeface="Arial" charset="0"/>
              </a:rPr>
              <a:t> і </a:t>
            </a:r>
            <a:r>
              <a:rPr lang="ru-RU" altLang="ru-RU" sz="1500" dirty="0" err="1">
                <a:latin typeface="Times New Roman" pitchFamily="18" charset="0"/>
                <a:cs typeface="Arial" charset="0"/>
              </a:rPr>
              <a:t>виправлень</a:t>
            </a:r>
            <a:endParaRPr lang="ru-RU" altLang="ru-RU" sz="15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1500" dirty="0" err="1">
                <a:latin typeface="Times New Roman" pitchFamily="18" charset="0"/>
                <a:cs typeface="Arial" charset="0"/>
              </a:rPr>
              <a:t>наявність</a:t>
            </a:r>
            <a:r>
              <a:rPr lang="ru-RU" altLang="ru-RU" sz="1500" dirty="0">
                <a:latin typeface="Times New Roman" pitchFamily="18" charset="0"/>
                <a:cs typeface="Arial" charset="0"/>
              </a:rPr>
              <a:t> печатки та </a:t>
            </a:r>
            <a:r>
              <a:rPr lang="ru-RU" altLang="ru-RU" sz="1500" dirty="0" err="1">
                <a:latin typeface="Times New Roman" pitchFamily="18" charset="0"/>
                <a:cs typeface="Arial" charset="0"/>
              </a:rPr>
              <a:t>підпису</a:t>
            </a:r>
            <a:r>
              <a:rPr lang="ru-RU" altLang="ru-RU" sz="150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500" dirty="0" err="1">
                <a:latin typeface="Times New Roman" pitchFamily="18" charset="0"/>
                <a:cs typeface="Arial" charset="0"/>
              </a:rPr>
              <a:t>лікаря</a:t>
            </a:r>
            <a:r>
              <a:rPr lang="ru-RU" altLang="ru-RU" sz="1500" dirty="0">
                <a:latin typeface="Times New Roman" pitchFamily="18" charset="0"/>
                <a:cs typeface="Arial" charset="0"/>
              </a:rPr>
              <a:t> і </a:t>
            </a:r>
            <a:r>
              <a:rPr lang="ru-RU" altLang="ru-RU" sz="1500" dirty="0" err="1">
                <a:latin typeface="Times New Roman" pitchFamily="18" charset="0"/>
                <a:cs typeface="Arial" charset="0"/>
              </a:rPr>
              <a:t>додаткових</a:t>
            </a:r>
            <a:r>
              <a:rPr lang="ru-RU" altLang="ru-RU" sz="1500" dirty="0">
                <a:latin typeface="Times New Roman" pitchFamily="18" charset="0"/>
                <a:cs typeface="Arial" charset="0"/>
              </a:rPr>
              <a:t> печаток (при </a:t>
            </a:r>
            <a:r>
              <a:rPr lang="ru-RU" altLang="ru-RU" sz="1500" dirty="0" err="1">
                <a:latin typeface="Times New Roman" pitchFamily="18" charset="0"/>
                <a:cs typeface="Arial" charset="0"/>
              </a:rPr>
              <a:t>необхідності</a:t>
            </a:r>
            <a:r>
              <a:rPr lang="ru-RU" altLang="ru-RU" sz="1500" dirty="0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61447" name="AutoShape 9"/>
          <p:cNvSpPr>
            <a:spLocks noChangeArrowheads="1"/>
          </p:cNvSpPr>
          <p:nvPr/>
        </p:nvSpPr>
        <p:spPr bwMode="auto">
          <a:xfrm>
            <a:off x="2236789" y="1600200"/>
            <a:ext cx="1928813" cy="76200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700" b="1">
                <a:latin typeface="Times New Roman" pitchFamily="18" charset="0"/>
                <a:cs typeface="Arial" charset="0"/>
              </a:rPr>
              <a:t>Аналіз</a:t>
            </a:r>
            <a:br>
              <a:rPr lang="ru-RU" altLang="ru-RU" sz="1700" b="1">
                <a:latin typeface="Times New Roman" pitchFamily="18" charset="0"/>
                <a:cs typeface="Arial" charset="0"/>
              </a:rPr>
            </a:br>
            <a:r>
              <a:rPr lang="ru-RU" altLang="ru-RU" sz="1700" b="1">
                <a:latin typeface="Times New Roman" pitchFamily="18" charset="0"/>
                <a:cs typeface="Arial" charset="0"/>
              </a:rPr>
              <a:t>пропису</a:t>
            </a:r>
          </a:p>
        </p:txBody>
      </p:sp>
      <p:sp>
        <p:nvSpPr>
          <p:cNvPr id="61448" name="AutoShape 10"/>
          <p:cNvSpPr>
            <a:spLocks noChangeArrowheads="1"/>
          </p:cNvSpPr>
          <p:nvPr/>
        </p:nvSpPr>
        <p:spPr bwMode="auto">
          <a:xfrm>
            <a:off x="4368801" y="1600200"/>
            <a:ext cx="4470400" cy="609600"/>
          </a:xfrm>
          <a:prstGeom prst="foldedCorner">
            <a:avLst>
              <a:gd name="adj" fmla="val 18343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marL="9525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1700">
                <a:latin typeface="Times New Roman" pitchFamily="18" charset="0"/>
                <a:cs typeface="Arial" charset="0"/>
              </a:rPr>
              <a:t>приналежність ЛР до</a:t>
            </a:r>
            <a:br>
              <a:rPr lang="ru-RU" altLang="ru-RU" sz="1700">
                <a:latin typeface="Times New Roman" pitchFamily="18" charset="0"/>
                <a:cs typeface="Arial" charset="0"/>
              </a:rPr>
            </a:br>
            <a:r>
              <a:rPr lang="ru-RU" altLang="ru-RU" sz="1700">
                <a:latin typeface="Times New Roman" pitchFamily="18" charset="0"/>
                <a:cs typeface="Arial" charset="0"/>
              </a:rPr>
              <a:t>   фармакологічної групи</a:t>
            </a:r>
          </a:p>
        </p:txBody>
      </p:sp>
      <p:sp>
        <p:nvSpPr>
          <p:cNvPr id="61449" name="AutoShape 11"/>
          <p:cNvSpPr>
            <a:spLocks noChangeArrowheads="1"/>
          </p:cNvSpPr>
          <p:nvPr/>
        </p:nvSpPr>
        <p:spPr bwMode="auto">
          <a:xfrm>
            <a:off x="3860801" y="2590800"/>
            <a:ext cx="4978400" cy="685800"/>
          </a:xfrm>
          <a:prstGeom prst="foldedCorner">
            <a:avLst>
              <a:gd name="adj" fmla="val 18343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marL="9525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1700">
                <a:latin typeface="Times New Roman" pitchFamily="18" charset="0"/>
                <a:cs typeface="Arial" charset="0"/>
              </a:rPr>
              <a:t>фізико-хімічні властивості ЛР</a:t>
            </a:r>
            <a:br>
              <a:rPr lang="ru-RU" altLang="ru-RU" sz="1700">
                <a:latin typeface="Times New Roman" pitchFamily="18" charset="0"/>
                <a:cs typeface="Arial" charset="0"/>
              </a:rPr>
            </a:br>
            <a:r>
              <a:rPr lang="ru-RU" altLang="ru-RU" sz="1700">
                <a:latin typeface="Times New Roman" pitchFamily="18" charset="0"/>
                <a:cs typeface="Arial" charset="0"/>
              </a:rPr>
              <a:t>    (в основному – розчинність)</a:t>
            </a:r>
          </a:p>
        </p:txBody>
      </p:sp>
      <p:sp>
        <p:nvSpPr>
          <p:cNvPr id="28682" name="Line 12"/>
          <p:cNvSpPr>
            <a:spLocks noChangeShapeType="1"/>
          </p:cNvSpPr>
          <p:nvPr/>
        </p:nvSpPr>
        <p:spPr bwMode="auto">
          <a:xfrm>
            <a:off x="2135188" y="7620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8683" name="Line 13"/>
          <p:cNvSpPr>
            <a:spLocks noChangeShapeType="1"/>
          </p:cNvSpPr>
          <p:nvPr/>
        </p:nvSpPr>
        <p:spPr bwMode="auto">
          <a:xfrm>
            <a:off x="4165601" y="76200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>
            <a:off x="2135188" y="19050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4165601" y="190500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8686" name="Line 16"/>
          <p:cNvSpPr>
            <a:spLocks noChangeShapeType="1"/>
          </p:cNvSpPr>
          <p:nvPr/>
        </p:nvSpPr>
        <p:spPr bwMode="auto">
          <a:xfrm>
            <a:off x="4151313" y="2276475"/>
            <a:ext cx="508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8687" name="Line 17"/>
          <p:cNvSpPr>
            <a:spLocks noChangeShapeType="1"/>
          </p:cNvSpPr>
          <p:nvPr/>
        </p:nvSpPr>
        <p:spPr bwMode="auto">
          <a:xfrm>
            <a:off x="8839201" y="1905000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8688" name="AutoShape 18"/>
          <p:cNvSpPr>
            <a:spLocks noChangeArrowheads="1"/>
          </p:cNvSpPr>
          <p:nvPr/>
        </p:nvSpPr>
        <p:spPr bwMode="auto">
          <a:xfrm>
            <a:off x="9278939" y="1463676"/>
            <a:ext cx="2911475" cy="893763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необхідності -</a:t>
            </a:r>
            <a:br>
              <a:rPr lang="ru-RU" altLang="ru-RU" sz="13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 норму</a:t>
            </a:r>
            <a:br>
              <a:rPr lang="ru-RU" altLang="ru-RU" sz="13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 одноразового відпуску</a:t>
            </a:r>
            <a:endParaRPr lang="ru-RU" altLang="ru-RU" sz="1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9" name="AutoShape 19"/>
          <p:cNvSpPr>
            <a:spLocks noChangeArrowheads="1"/>
          </p:cNvSpPr>
          <p:nvPr/>
        </p:nvSpPr>
        <p:spPr bwMode="auto">
          <a:xfrm>
            <a:off x="9244014" y="2606676"/>
            <a:ext cx="2709863" cy="822325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500" b="1">
                <a:latin typeface="Times New Roman" panose="02020603050405020304" pitchFamily="18" charset="0"/>
              </a:rPr>
              <a:t>визначити тип дисперсної системи</a:t>
            </a:r>
            <a:endParaRPr lang="ru-RU" altLang="ru-RU" sz="1500" b="1">
              <a:latin typeface="Arial" panose="020B0604020202020204" pitchFamily="34" charset="0"/>
            </a:endParaRPr>
          </a:p>
        </p:txBody>
      </p:sp>
      <p:sp>
        <p:nvSpPr>
          <p:cNvPr id="28690" name="Line 20"/>
          <p:cNvSpPr>
            <a:spLocks noChangeShapeType="1"/>
          </p:cNvSpPr>
          <p:nvPr/>
        </p:nvSpPr>
        <p:spPr bwMode="auto">
          <a:xfrm>
            <a:off x="8839201" y="2895600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59" name="AutoShape 21"/>
          <p:cNvSpPr>
            <a:spLocks noChangeArrowheads="1"/>
          </p:cNvSpPr>
          <p:nvPr/>
        </p:nvSpPr>
        <p:spPr bwMode="auto">
          <a:xfrm>
            <a:off x="1588" y="3581400"/>
            <a:ext cx="2133600" cy="685800"/>
          </a:xfrm>
          <a:prstGeom prst="rightArrowCallout">
            <a:avLst>
              <a:gd name="adj1" fmla="val 41667"/>
              <a:gd name="adj2" fmla="val 36111"/>
              <a:gd name="adj3" fmla="val 33329"/>
              <a:gd name="adj4" fmla="val 8501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imes New Roman" pitchFamily="18" charset="0"/>
                <a:cs typeface="Arial" charset="0"/>
              </a:rPr>
              <a:t>ППК</a:t>
            </a:r>
            <a:br>
              <a:rPr lang="ru-RU" altLang="ru-RU" sz="1800" b="1">
                <a:latin typeface="Times New Roman" pitchFamily="18" charset="0"/>
                <a:cs typeface="Arial" charset="0"/>
              </a:rPr>
            </a:br>
            <a:r>
              <a:rPr lang="ru-RU" altLang="ru-RU" sz="1800" b="1">
                <a:latin typeface="Times New Roman" pitchFamily="18" charset="0"/>
                <a:cs typeface="Arial" charset="0"/>
              </a:rPr>
              <a:t>(з.б.)</a:t>
            </a:r>
          </a:p>
        </p:txBody>
      </p:sp>
      <p:sp>
        <p:nvSpPr>
          <p:cNvPr id="28692" name="AutoShape 25"/>
          <p:cNvSpPr>
            <a:spLocks noChangeArrowheads="1"/>
          </p:cNvSpPr>
          <p:nvPr/>
        </p:nvSpPr>
        <p:spPr bwMode="auto">
          <a:xfrm>
            <a:off x="2352676" y="3500438"/>
            <a:ext cx="9118600" cy="3200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latin typeface="Times New Roman" panose="02020603050405020304" pitchFamily="18" charset="0"/>
              </a:rPr>
              <a:t> </a:t>
            </a:r>
            <a:r>
              <a:rPr lang="ru-RU" altLang="ru-RU" sz="1700" b="1">
                <a:latin typeface="Arial" panose="020B0604020202020204" pitchFamily="34" charset="0"/>
              </a:rPr>
              <a:t>1  </a:t>
            </a: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Маса  мазі  =  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  </a:t>
            </a: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маси  всіх  інгредієнтів  мазі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  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%</a:t>
            </a: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ЛР:      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uk-UA" altLang="ru-RU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ЛР </a:t>
            </a:r>
            <a:r>
              <a:rPr lang="en-US" altLang="ru-RU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    m</a:t>
            </a:r>
            <a:r>
              <a:rPr lang="uk-UA" altLang="ru-RU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мазі</a:t>
            </a:r>
            <a:endParaRPr lang="uk-UA" altLang="ru-RU" sz="22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Х       –     100           Х =     % </a:t>
            </a:r>
            <a:r>
              <a:rPr lang="uk-UA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ЛР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% ЛР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uk-UA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3                 &lt; 5%				 </a:t>
            </a:r>
            <a:r>
              <a:rPr lang="ru-RU" altLang="ru-RU" sz="1700" b="1">
                <a:latin typeface="Times New Roman" panose="02020603050405020304" pitchFamily="18" charset="0"/>
              </a:rPr>
              <a:t>≥</a:t>
            </a:r>
            <a:r>
              <a:rPr lang="uk-UA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uk-UA" altLang="ru-RU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допом</a:t>
            </a:r>
            <a:r>
              <a:rPr lang="ru-RU" altLang="ru-RU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uk-UA" altLang="ru-RU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рід.</a:t>
            </a:r>
            <a:r>
              <a:rPr lang="uk-UA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 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uk-UA" altLang="ru-RU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ЛР</a:t>
            </a: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r>
              <a:rPr lang="uk-UA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uk-UA" altLang="ru-RU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основ</a:t>
            </a:r>
            <a:r>
              <a:rPr lang="ru-RU" altLang="ru-RU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</a:t>
            </a:r>
            <a:r>
              <a:rPr lang="uk-UA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 </a:t>
            </a:r>
            <a:r>
              <a:rPr lang="en-US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uk-UA" altLang="ru-RU" sz="2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ЛР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uk-UA" altLang="ru-RU" sz="17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uk-UA" altLang="ru-RU" sz="15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перевести в краплі</a:t>
            </a: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</a:t>
            </a:r>
            <a:r>
              <a:rPr lang="uk-UA" altLang="ru-RU" sz="15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(яку. необхідно підплавити</a:t>
            </a:r>
            <a:r>
              <a:rPr lang="uk-UA" altLang="ru-RU" sz="1500" b="1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uk-UA" altLang="ru-RU" sz="2200" b="1">
                <a:latin typeface="Arial" panose="020B0604020202020204" pitchFamily="34" charset="0"/>
                <a:sym typeface="Symbol" panose="05050102010706020507" pitchFamily="18" charset="2"/>
              </a:rPr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700" b="1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ru-RU" altLang="ru-RU" sz="1700" b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544764" y="4797425"/>
            <a:ext cx="8926513" cy="0"/>
          </a:xfrm>
          <a:prstGeom prst="line">
            <a:avLst/>
          </a:prstGeom>
          <a:noFill/>
          <a:ln w="7620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" name="Штриховая стрелка вправо 26"/>
          <p:cNvSpPr/>
          <p:nvPr/>
        </p:nvSpPr>
        <p:spPr>
          <a:xfrm rot="8454853">
            <a:off x="6096001" y="5516564"/>
            <a:ext cx="647700" cy="242887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" name="Штриховая стрелка вправо 26"/>
          <p:cNvSpPr/>
          <p:nvPr/>
        </p:nvSpPr>
        <p:spPr>
          <a:xfrm rot="8454853">
            <a:off x="3071813" y="5589589"/>
            <a:ext cx="647700" cy="242887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754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12727" y="131764"/>
            <a:ext cx="95218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11. АЛГОРИТМ  ПРИГОТУВАННЯ  МАЗЕЙ-РОЗЧИНІВ</a:t>
            </a:r>
          </a:p>
        </p:txBody>
      </p:sp>
      <p:sp>
        <p:nvSpPr>
          <p:cNvPr id="29699" name="Text Box 12"/>
          <p:cNvSpPr txBox="1">
            <a:spLocks noChangeArrowheads="1"/>
          </p:cNvSpPr>
          <p:nvPr/>
        </p:nvSpPr>
        <p:spPr bwMode="auto">
          <a:xfrm>
            <a:off x="5994401" y="1508126"/>
            <a:ext cx="36560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latin typeface="Times New Roman" panose="02020603050405020304" pitchFamily="18" charset="0"/>
              </a:rPr>
              <a:t> </a:t>
            </a:r>
            <a:r>
              <a:rPr lang="ru-RU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коли % ЛР </a:t>
            </a:r>
            <a:r>
              <a:rPr lang="ru-RU" altLang="ru-RU" sz="1800" b="1">
                <a:latin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ru-RU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 5%, то</a:t>
            </a:r>
          </a:p>
        </p:txBody>
      </p:sp>
      <p:sp>
        <p:nvSpPr>
          <p:cNvPr id="29700" name="AutoShape 13"/>
          <p:cNvSpPr>
            <a:spLocks noChangeArrowheads="1"/>
          </p:cNvSpPr>
          <p:nvPr/>
        </p:nvSpPr>
        <p:spPr bwMode="auto">
          <a:xfrm>
            <a:off x="4098926" y="2057401"/>
            <a:ext cx="6750050" cy="120332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700" dirty="0">
                <a:latin typeface="Times New Roman" panose="02020603050405020304" pitchFamily="18" charset="0"/>
              </a:rPr>
              <a:t>        </a:t>
            </a:r>
            <a:r>
              <a:rPr lang="uk-UA" altLang="ru-RU" sz="1700" dirty="0">
                <a:latin typeface="Tahoma" panose="020B0604030504040204" pitchFamily="34" charset="0"/>
                <a:cs typeface="Tahoma" panose="020B0604030504040204" pitchFamily="34" charset="0"/>
              </a:rPr>
              <a:t>частину  основи  </a:t>
            </a:r>
            <a:r>
              <a:rPr lang="uk-UA" altLang="ru-RU" sz="1700" dirty="0" err="1">
                <a:latin typeface="Tahoma" panose="020B0604030504040204" pitchFamily="34" charset="0"/>
                <a:cs typeface="Tahoma" panose="020B0604030504040204" pitchFamily="34" charset="0"/>
              </a:rPr>
              <a:t>підплавляють</a:t>
            </a:r>
            <a:r>
              <a:rPr lang="uk-UA" altLang="ru-RU" sz="1700" dirty="0">
                <a:latin typeface="Tahoma" panose="020B0604030504040204" pitchFamily="34" charset="0"/>
                <a:cs typeface="Tahoma" panose="020B0604030504040204" pitchFamily="34" charset="0"/>
              </a:rPr>
              <a:t>  у  </a:t>
            </a:r>
            <a:r>
              <a:rPr lang="uk-UA" altLang="ru-RU" sz="1700" dirty="0" err="1">
                <a:latin typeface="Tahoma" panose="020B0604030504040204" pitchFamily="34" charset="0"/>
                <a:cs typeface="Tahoma" panose="020B0604030504040204" pitchFamily="34" charset="0"/>
              </a:rPr>
              <a:t>випарювальній</a:t>
            </a:r>
            <a:r>
              <a:rPr lang="uk-UA" altLang="ru-RU" sz="1700" dirty="0">
                <a:latin typeface="Tahoma" panose="020B0604030504040204" pitchFamily="34" charset="0"/>
                <a:cs typeface="Tahoma" panose="020B0604030504040204" pitchFamily="34" charset="0"/>
              </a:rPr>
              <a:t> чашці  на водяній бані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700" b="1" i="1" dirty="0">
                <a:latin typeface="Tahoma" panose="020B0604030504040204" pitchFamily="34" charset="0"/>
                <a:cs typeface="Tahoma" panose="020B0604030504040204" pitchFamily="34" charset="0"/>
              </a:rPr>
              <a:t> або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700" dirty="0">
                <a:latin typeface="Tahoma" panose="020B0604030504040204" pitchFamily="34" charset="0"/>
                <a:cs typeface="Tahoma" panose="020B0604030504040204" pitchFamily="34" charset="0"/>
              </a:rPr>
              <a:t>    частину  основи </a:t>
            </a:r>
            <a:r>
              <a:rPr lang="uk-UA" altLang="ru-RU" sz="1700" dirty="0" smtClean="0">
                <a:latin typeface="Tahoma" panose="020B0604030504040204" pitchFamily="34" charset="0"/>
                <a:cs typeface="Tahoma" panose="020B0604030504040204" pitchFamily="34" charset="0"/>
              </a:rPr>
              <a:t>поміщають   </a:t>
            </a:r>
            <a:r>
              <a:rPr lang="uk-UA" altLang="ru-RU" sz="1700" dirty="0">
                <a:latin typeface="Tahoma" panose="020B0604030504040204" pitchFamily="34" charset="0"/>
                <a:cs typeface="Tahoma" panose="020B0604030504040204" pitchFamily="34" charset="0"/>
              </a:rPr>
              <a:t>в теплу ступку</a:t>
            </a:r>
            <a:br>
              <a:rPr lang="uk-UA" altLang="ru-RU" sz="17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sz="1700" dirty="0">
                <a:latin typeface="Tahoma" panose="020B0604030504040204" pitchFamily="34" charset="0"/>
                <a:cs typeface="Tahoma" panose="020B0604030504040204" pitchFamily="34" charset="0"/>
              </a:rPr>
              <a:t>        (де  вона  перетворюється </a:t>
            </a:r>
            <a:r>
              <a:rPr lang="uk-UA" altLang="ru-RU" sz="1700" dirty="0" smtClean="0">
                <a:latin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uk-UA" altLang="ru-RU" sz="1700" dirty="0">
                <a:latin typeface="Tahoma" panose="020B0604030504040204" pitchFamily="34" charset="0"/>
                <a:cs typeface="Tahoma" panose="020B0604030504040204" pitchFamily="34" charset="0"/>
              </a:rPr>
              <a:t>рідину)</a:t>
            </a:r>
          </a:p>
        </p:txBody>
      </p:sp>
      <p:sp>
        <p:nvSpPr>
          <p:cNvPr id="29701" name="Text Box 17"/>
          <p:cNvSpPr txBox="1">
            <a:spLocks noChangeArrowheads="1"/>
          </p:cNvSpPr>
          <p:nvPr/>
        </p:nvSpPr>
        <p:spPr bwMode="auto">
          <a:xfrm>
            <a:off x="814389" y="1600200"/>
            <a:ext cx="304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ru-RU" sz="1700">
                <a:latin typeface="Tahoma" panose="020B0604030504040204" pitchFamily="34" charset="0"/>
                <a:cs typeface="Tahoma" panose="020B0604030504040204" pitchFamily="34" charset="0"/>
              </a:rPr>
              <a:t>при перемішуванні скляною паличкою</a:t>
            </a:r>
          </a:p>
        </p:txBody>
      </p:sp>
      <p:sp>
        <p:nvSpPr>
          <p:cNvPr id="29702" name="Line 18"/>
          <p:cNvSpPr>
            <a:spLocks noChangeShapeType="1"/>
          </p:cNvSpPr>
          <p:nvPr/>
        </p:nvSpPr>
        <p:spPr bwMode="auto">
          <a:xfrm>
            <a:off x="695326" y="2133600"/>
            <a:ext cx="3351212" cy="0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9703" name="Line 19"/>
          <p:cNvSpPr>
            <a:spLocks noChangeShapeType="1"/>
          </p:cNvSpPr>
          <p:nvPr/>
        </p:nvSpPr>
        <p:spPr bwMode="auto">
          <a:xfrm>
            <a:off x="712788" y="2133600"/>
            <a:ext cx="0" cy="1447800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9704" name="Line 20"/>
          <p:cNvSpPr>
            <a:spLocks noChangeShapeType="1"/>
          </p:cNvSpPr>
          <p:nvPr/>
        </p:nvSpPr>
        <p:spPr bwMode="auto">
          <a:xfrm>
            <a:off x="1728789" y="3048000"/>
            <a:ext cx="2335213" cy="0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9705" name="Text Box 21"/>
          <p:cNvSpPr txBox="1">
            <a:spLocks noChangeArrowheads="1"/>
          </p:cNvSpPr>
          <p:nvPr/>
        </p:nvSpPr>
        <p:spPr bwMode="auto">
          <a:xfrm>
            <a:off x="1296989" y="2514600"/>
            <a:ext cx="246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700">
                <a:latin typeface="Tahoma" panose="020B0604030504040204" pitchFamily="34" charset="0"/>
                <a:cs typeface="Tahoma" panose="020B0604030504040204" pitchFamily="34" charset="0"/>
              </a:rPr>
              <a:t>при розтиранні</a:t>
            </a:r>
            <a:br>
              <a:rPr lang="ru-RU" altLang="ru-RU" sz="17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ru-RU" sz="1700">
                <a:latin typeface="Tahoma" panose="020B0604030504040204" pitchFamily="34" charset="0"/>
                <a:cs typeface="Tahoma" panose="020B0604030504040204" pitchFamily="34" charset="0"/>
              </a:rPr>
              <a:t>товкачик</a:t>
            </a:r>
            <a:r>
              <a:rPr lang="ru-RU" altLang="ru-RU" sz="1700">
                <a:latin typeface="Tahoma" panose="020B0604030504040204" pitchFamily="34" charset="0"/>
                <a:cs typeface="Tahoma" panose="020B0604030504040204" pitchFamily="34" charset="0"/>
              </a:rPr>
              <a:t>ом</a:t>
            </a:r>
          </a:p>
        </p:txBody>
      </p:sp>
      <p:sp>
        <p:nvSpPr>
          <p:cNvPr id="29706" name="Line 22"/>
          <p:cNvSpPr>
            <a:spLocks noChangeShapeType="1"/>
          </p:cNvSpPr>
          <p:nvPr/>
        </p:nvSpPr>
        <p:spPr bwMode="auto">
          <a:xfrm>
            <a:off x="1728788" y="3048000"/>
            <a:ext cx="0" cy="457200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9707" name="Text Box 25"/>
          <p:cNvSpPr txBox="1">
            <a:spLocks noChangeArrowheads="1"/>
          </p:cNvSpPr>
          <p:nvPr/>
        </p:nvSpPr>
        <p:spPr bwMode="auto">
          <a:xfrm>
            <a:off x="1588" y="3573463"/>
            <a:ext cx="203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Times New Roman" panose="02020603050405020304" pitchFamily="18" charset="0"/>
              </a:rPr>
              <a:t> </a:t>
            </a:r>
            <a:r>
              <a:rPr lang="ru-RU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при  % ЛР</a:t>
            </a:r>
            <a:br>
              <a:rPr lang="ru-RU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b="1">
                <a:latin typeface="Tahoma" panose="020B0604030504040204" pitchFamily="34" charset="0"/>
                <a:cs typeface="Tahoma" panose="020B0604030504040204" pitchFamily="34" charset="0"/>
              </a:rPr>
              <a:t> ≥ </a:t>
            </a:r>
            <a:r>
              <a:rPr lang="ru-RU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5%, </a:t>
            </a:r>
            <a:br>
              <a:rPr lang="ru-RU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розчиняють</a:t>
            </a:r>
          </a:p>
        </p:txBody>
      </p:sp>
      <p:sp>
        <p:nvSpPr>
          <p:cNvPr id="29708" name="Text Box 26"/>
          <p:cNvSpPr txBox="1">
            <a:spLocks noChangeArrowheads="1"/>
          </p:cNvSpPr>
          <p:nvPr/>
        </p:nvSpPr>
        <p:spPr bwMode="auto">
          <a:xfrm>
            <a:off x="6000751" y="3644900"/>
            <a:ext cx="203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Times New Roman" panose="02020603050405020304" pitchFamily="18" charset="0"/>
              </a:rPr>
              <a:t>при % ЛР</a:t>
            </a:r>
            <a:br>
              <a:rPr lang="ru-RU" altLang="ru-RU" sz="1800" b="1" i="1">
                <a:latin typeface="Times New Roman" panose="02020603050405020304" pitchFamily="18" charset="0"/>
              </a:rPr>
            </a:b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altLang="ru-RU" sz="1800" b="1" i="1">
                <a:latin typeface="Times New Roman" panose="02020603050405020304" pitchFamily="18" charset="0"/>
              </a:rPr>
              <a:t> 5%, </a:t>
            </a:r>
            <a:br>
              <a:rPr lang="ru-RU" altLang="ru-RU" sz="1800" b="1" i="1">
                <a:latin typeface="Times New Roman" panose="02020603050405020304" pitchFamily="18" charset="0"/>
              </a:rPr>
            </a:br>
            <a:r>
              <a:rPr lang="ru-RU" altLang="ru-RU" sz="1800" b="1" i="1">
                <a:latin typeface="Times New Roman" panose="02020603050405020304" pitchFamily="18" charset="0"/>
              </a:rPr>
              <a:t> розчиняють</a:t>
            </a:r>
          </a:p>
        </p:txBody>
      </p:sp>
      <p:sp>
        <p:nvSpPr>
          <p:cNvPr id="29709" name="AutoShape 27"/>
          <p:cNvSpPr>
            <a:spLocks noChangeArrowheads="1"/>
          </p:cNvSpPr>
          <p:nvPr/>
        </p:nvSpPr>
        <p:spPr bwMode="auto">
          <a:xfrm>
            <a:off x="8040688" y="4025900"/>
            <a:ext cx="3360738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2000" tIns="0" rIns="7200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latin typeface="Tahoma" panose="020B0604030504040204" pitchFamily="34" charset="0"/>
                <a:cs typeface="Tahoma" panose="020B0604030504040204" pitchFamily="34" charset="0"/>
              </a:rPr>
              <a:t>у розрахованій кількості допоміжної рідини при розтиранні в ступці</a:t>
            </a:r>
          </a:p>
        </p:txBody>
      </p:sp>
      <p:sp>
        <p:nvSpPr>
          <p:cNvPr id="29710" name="Line 28"/>
          <p:cNvSpPr>
            <a:spLocks noChangeShapeType="1"/>
          </p:cNvSpPr>
          <p:nvPr/>
        </p:nvSpPr>
        <p:spPr bwMode="auto">
          <a:xfrm flipH="1">
            <a:off x="1588" y="4267200"/>
            <a:ext cx="2540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9711" name="Line 29"/>
          <p:cNvSpPr>
            <a:spLocks noChangeShapeType="1"/>
          </p:cNvSpPr>
          <p:nvPr/>
        </p:nvSpPr>
        <p:spPr bwMode="auto">
          <a:xfrm flipH="1">
            <a:off x="6000752" y="4365625"/>
            <a:ext cx="2014537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493" name="AutoShape 5"/>
          <p:cNvSpPr>
            <a:spLocks noChangeArrowheads="1"/>
          </p:cNvSpPr>
          <p:nvPr/>
        </p:nvSpPr>
        <p:spPr bwMode="auto">
          <a:xfrm>
            <a:off x="479427" y="692150"/>
            <a:ext cx="2466975" cy="685800"/>
          </a:xfrm>
          <a:prstGeom prst="rightArrowCallout">
            <a:avLst>
              <a:gd name="adj1" fmla="val 41667"/>
              <a:gd name="adj2" fmla="val 36111"/>
              <a:gd name="adj3" fmla="val 38537"/>
              <a:gd name="adj4" fmla="val 8501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>
                <a:latin typeface="Tahoma" pitchFamily="34" charset="0"/>
                <a:cs typeface="Tahoma" pitchFamily="34" charset="0"/>
              </a:rPr>
              <a:t>ТЕХНОЛОГІЯ МАЗІ</a:t>
            </a:r>
          </a:p>
        </p:txBody>
      </p:sp>
      <p:sp>
        <p:nvSpPr>
          <p:cNvPr id="62494" name="AutoShape 21"/>
          <p:cNvSpPr>
            <a:spLocks noChangeArrowheads="1"/>
          </p:cNvSpPr>
          <p:nvPr/>
        </p:nvSpPr>
        <p:spPr bwMode="auto">
          <a:xfrm>
            <a:off x="4079876" y="692150"/>
            <a:ext cx="3816350" cy="533400"/>
          </a:xfrm>
          <a:prstGeom prst="plaque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>
                <a:latin typeface="Tahoma" pitchFamily="34" charset="0"/>
                <a:cs typeface="Tahoma" pitchFamily="34" charset="0"/>
              </a:rPr>
              <a:t>ПІДГОТОВКА ОСНОВИ</a:t>
            </a:r>
          </a:p>
        </p:txBody>
      </p:sp>
      <p:sp>
        <p:nvSpPr>
          <p:cNvPr id="62495" name="AutoShape 21"/>
          <p:cNvSpPr>
            <a:spLocks noChangeArrowheads="1"/>
          </p:cNvSpPr>
          <p:nvPr/>
        </p:nvSpPr>
        <p:spPr bwMode="auto">
          <a:xfrm>
            <a:off x="8759827" y="692150"/>
            <a:ext cx="2998787" cy="533400"/>
          </a:xfrm>
          <a:prstGeom prst="plaque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>
                <a:latin typeface="Tahoma" pitchFamily="34" charset="0"/>
                <a:cs typeface="Tahoma" pitchFamily="34" charset="0"/>
              </a:rPr>
              <a:t>Відважування</a:t>
            </a:r>
          </a:p>
        </p:txBody>
      </p:sp>
      <p:sp>
        <p:nvSpPr>
          <p:cNvPr id="165981" name="AutoShape 93"/>
          <p:cNvSpPr>
            <a:spLocks noChangeArrowheads="1"/>
          </p:cNvSpPr>
          <p:nvPr/>
        </p:nvSpPr>
        <p:spPr bwMode="auto">
          <a:xfrm>
            <a:off x="3143251" y="765175"/>
            <a:ext cx="360362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ru-RU" altLang="ru-RU" b="1"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endParaRPr lang="uk-UA" altLang="ru-RU" sz="1400" b="1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" name="AutoShape 93"/>
          <p:cNvSpPr>
            <a:spLocks noChangeArrowheads="1"/>
          </p:cNvSpPr>
          <p:nvPr/>
        </p:nvSpPr>
        <p:spPr bwMode="auto">
          <a:xfrm>
            <a:off x="2208214" y="3789363"/>
            <a:ext cx="360363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ru-RU" altLang="ru-RU" b="1">
                <a:latin typeface="Arial" charset="0"/>
                <a:cs typeface="Arial" charset="0"/>
              </a:rPr>
              <a:t>2</a:t>
            </a:r>
          </a:p>
          <a:p>
            <a:pPr algn="ctr">
              <a:defRPr/>
            </a:pPr>
            <a:endParaRPr lang="uk-UA" altLang="ru-RU" sz="1400" b="1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" name="AutoShape 93"/>
          <p:cNvSpPr>
            <a:spLocks noChangeArrowheads="1"/>
          </p:cNvSpPr>
          <p:nvPr/>
        </p:nvSpPr>
        <p:spPr bwMode="auto">
          <a:xfrm>
            <a:off x="1558926" y="4724400"/>
            <a:ext cx="360362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ru-RU" altLang="ru-RU" b="1">
                <a:latin typeface="Arial" charset="0"/>
                <a:cs typeface="Arial" charset="0"/>
              </a:rPr>
              <a:t>3</a:t>
            </a:r>
          </a:p>
          <a:p>
            <a:pPr algn="ctr">
              <a:defRPr/>
            </a:pPr>
            <a:endParaRPr lang="uk-UA" altLang="ru-RU" sz="1400" b="1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" name="AutoShape 93"/>
          <p:cNvSpPr>
            <a:spLocks noChangeArrowheads="1"/>
          </p:cNvSpPr>
          <p:nvPr/>
        </p:nvSpPr>
        <p:spPr bwMode="auto">
          <a:xfrm>
            <a:off x="1155701" y="5378450"/>
            <a:ext cx="360362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>
                <a:latin typeface="Tahoma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AutoShape 93"/>
          <p:cNvSpPr>
            <a:spLocks noChangeArrowheads="1"/>
          </p:cNvSpPr>
          <p:nvPr/>
        </p:nvSpPr>
        <p:spPr bwMode="auto">
          <a:xfrm>
            <a:off x="839789" y="6237288"/>
            <a:ext cx="360363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b="1">
                <a:latin typeface="Arial" charset="0"/>
                <a:cs typeface="Arial" charset="0"/>
              </a:rPr>
              <a:t>5</a:t>
            </a:r>
            <a:endParaRPr lang="uk-UA" altLang="ru-RU" sz="1400" b="1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62502" name="AutoShape 23"/>
          <p:cNvSpPr>
            <a:spLocks noChangeArrowheads="1"/>
          </p:cNvSpPr>
          <p:nvPr/>
        </p:nvSpPr>
        <p:spPr bwMode="auto">
          <a:xfrm>
            <a:off x="2541588" y="4027489"/>
            <a:ext cx="3455988" cy="59848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b="1">
              <a:latin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>
                <a:latin typeface="Tahoma" pitchFamily="34" charset="0"/>
                <a:cs typeface="Tahoma" pitchFamily="34" charset="0"/>
              </a:rPr>
              <a:t>ВІДВАЖУВАННЯ  ТА  РОЗЧИНЕННЯ ЛР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62503" name="AutoShape 23"/>
          <p:cNvSpPr>
            <a:spLocks noChangeArrowheads="1"/>
          </p:cNvSpPr>
          <p:nvPr/>
        </p:nvSpPr>
        <p:spPr bwMode="auto">
          <a:xfrm>
            <a:off x="2038351" y="4721225"/>
            <a:ext cx="5497512" cy="4318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>
                <a:latin typeface="Tahoma" pitchFamily="34" charset="0"/>
                <a:cs typeface="Tahoma" pitchFamily="34" charset="0"/>
              </a:rPr>
              <a:t>ДОДАВАННЯ  НЕРОЗПЛАВЛЕНОЇ ОСНОВИ</a:t>
            </a:r>
          </a:p>
        </p:txBody>
      </p:sp>
      <p:sp>
        <p:nvSpPr>
          <p:cNvPr id="62504" name="AutoShape 23"/>
          <p:cNvSpPr>
            <a:spLocks noChangeArrowheads="1"/>
          </p:cNvSpPr>
          <p:nvPr/>
        </p:nvSpPr>
        <p:spPr bwMode="auto">
          <a:xfrm>
            <a:off x="1558927" y="5318126"/>
            <a:ext cx="6624637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000" b="1" dirty="0">
              <a:latin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Tahoma" pitchFamily="34" charset="0"/>
                <a:cs typeface="Tahoma" pitchFamily="34" charset="0"/>
              </a:rPr>
              <a:t>ГОМОГЕНІЗАЦІЯ</a:t>
            </a:r>
            <a:r>
              <a:rPr lang="ru-RU" altLang="ru-RU" sz="2000" b="1" dirty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2000" b="1" dirty="0">
                <a:latin typeface="Tahoma" pitchFamily="34" charset="0"/>
                <a:cs typeface="Tahoma" pitchFamily="34" charset="0"/>
              </a:rPr>
            </a:br>
            <a:r>
              <a:rPr lang="ru-RU" altLang="ru-RU" sz="2000" b="1" dirty="0">
                <a:latin typeface="Tahoma" pitchFamily="34" charset="0"/>
                <a:cs typeface="Tahoma" pitchFamily="34" charset="0"/>
              </a:rPr>
              <a:t>(ПЕРЕМІШУВАННЯ ДО ОДНОРІДНОСТІ)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000" b="1" dirty="0">
              <a:latin typeface="Arial" pitchFamily="34" charset="0"/>
            </a:endParaRPr>
          </a:p>
        </p:txBody>
      </p:sp>
      <p:sp>
        <p:nvSpPr>
          <p:cNvPr id="62505" name="AutoShape 23"/>
          <p:cNvSpPr>
            <a:spLocks noChangeArrowheads="1"/>
          </p:cNvSpPr>
          <p:nvPr/>
        </p:nvSpPr>
        <p:spPr bwMode="auto">
          <a:xfrm>
            <a:off x="1357313" y="6264276"/>
            <a:ext cx="7702604" cy="40481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Tahoma" pitchFamily="34" charset="0"/>
                <a:cs typeface="Tahoma" pitchFamily="34" charset="0"/>
              </a:rPr>
              <a:t>ФАСУВАННЯ </a:t>
            </a:r>
            <a:r>
              <a:rPr lang="ru-RU" altLang="ru-RU" sz="2000" b="1" dirty="0" smtClean="0">
                <a:latin typeface="Tahoma" pitchFamily="34" charset="0"/>
                <a:cs typeface="Tahoma" pitchFamily="34" charset="0"/>
              </a:rPr>
              <a:t>ТА </a:t>
            </a:r>
            <a:r>
              <a:rPr lang="ru-RU" altLang="ru-RU" sz="2000" b="1" dirty="0">
                <a:latin typeface="Tahoma" pitchFamily="34" charset="0"/>
                <a:cs typeface="Tahoma" pitchFamily="34" charset="0"/>
              </a:rPr>
              <a:t>ОФОРМЛЕННЯ ДО </a:t>
            </a:r>
            <a:r>
              <a:rPr lang="ru-RU" altLang="ru-RU" sz="2000" b="1" dirty="0" smtClean="0">
                <a:latin typeface="Tahoma" pitchFamily="34" charset="0"/>
                <a:cs typeface="Tahoma" pitchFamily="34" charset="0"/>
              </a:rPr>
              <a:t>ВІДПУСКУ</a:t>
            </a:r>
            <a:endParaRPr lang="ru-RU" altLang="ru-RU" sz="2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20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57"/>
          <p:cNvSpPr>
            <a:spLocks noChangeShapeType="1"/>
          </p:cNvSpPr>
          <p:nvPr/>
        </p:nvSpPr>
        <p:spPr bwMode="auto">
          <a:xfrm>
            <a:off x="6191251" y="60213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pic>
        <p:nvPicPr>
          <p:cNvPr id="30723" name="Picture 59" descr="http://spicerack.ru/image/cache/data/keramicheskayastupka-500x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9" y="3571876"/>
            <a:ext cx="23098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49"/>
          <p:cNvSpPr>
            <a:spLocks noChangeArrowheads="1"/>
          </p:cNvSpPr>
          <p:nvPr/>
        </p:nvSpPr>
        <p:spPr bwMode="auto">
          <a:xfrm>
            <a:off x="509589" y="2060576"/>
            <a:ext cx="2417763" cy="722313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Додавання масла вазелінового (краплями)</a:t>
            </a:r>
          </a:p>
        </p:txBody>
      </p:sp>
      <p:sp>
        <p:nvSpPr>
          <p:cNvPr id="31749" name="AutoShape 50"/>
          <p:cNvSpPr>
            <a:spLocks noChangeArrowheads="1"/>
          </p:cNvSpPr>
          <p:nvPr/>
        </p:nvSpPr>
        <p:spPr bwMode="auto">
          <a:xfrm>
            <a:off x="1588" y="2133600"/>
            <a:ext cx="508000" cy="533400"/>
          </a:xfrm>
          <a:prstGeom prst="octagon">
            <a:avLst>
              <a:gd name="adj" fmla="val 29287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imes New Roman" pitchFamily="18" charset="0"/>
              </a:rPr>
              <a:t>3</a:t>
            </a:r>
          </a:p>
        </p:txBody>
      </p:sp>
      <p:sp>
        <p:nvSpPr>
          <p:cNvPr id="31750" name="AutoShape 51"/>
          <p:cNvSpPr>
            <a:spLocks noChangeArrowheads="1"/>
          </p:cNvSpPr>
          <p:nvPr/>
        </p:nvSpPr>
        <p:spPr bwMode="auto">
          <a:xfrm>
            <a:off x="4848226" y="5705475"/>
            <a:ext cx="3155950" cy="338138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err="1" smtClean="0">
                <a:latin typeface="Tahoma" pitchFamily="34" charset="0"/>
                <a:cs typeface="Tahoma" pitchFamily="34" charset="0"/>
              </a:rPr>
              <a:t>Закупорювання</a:t>
            </a:r>
            <a:endParaRPr lang="ru-RU" altLang="ru-RU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51" name="AutoShape 52"/>
          <p:cNvSpPr>
            <a:spLocks noChangeArrowheads="1"/>
          </p:cNvSpPr>
          <p:nvPr/>
        </p:nvSpPr>
        <p:spPr bwMode="auto">
          <a:xfrm>
            <a:off x="4271964" y="5716588"/>
            <a:ext cx="461963" cy="404812"/>
          </a:xfrm>
          <a:prstGeom prst="octagon">
            <a:avLst>
              <a:gd name="adj" fmla="val 29287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imes New Roman" pitchFamily="18" charset="0"/>
              </a:rPr>
              <a:t>6</a:t>
            </a:r>
          </a:p>
        </p:txBody>
      </p:sp>
      <p:sp>
        <p:nvSpPr>
          <p:cNvPr id="31752" name="AutoShape 53"/>
          <p:cNvSpPr>
            <a:spLocks noChangeArrowheads="1"/>
          </p:cNvSpPr>
          <p:nvPr/>
        </p:nvSpPr>
        <p:spPr bwMode="auto">
          <a:xfrm>
            <a:off x="4267201" y="6237288"/>
            <a:ext cx="3759200" cy="431800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Оформлення до відпуску</a:t>
            </a:r>
          </a:p>
        </p:txBody>
      </p:sp>
      <p:sp>
        <p:nvSpPr>
          <p:cNvPr id="31753" name="AutoShape 54"/>
          <p:cNvSpPr>
            <a:spLocks noChangeArrowheads="1"/>
          </p:cNvSpPr>
          <p:nvPr/>
        </p:nvSpPr>
        <p:spPr bwMode="auto">
          <a:xfrm>
            <a:off x="3797301" y="6351588"/>
            <a:ext cx="469900" cy="354012"/>
          </a:xfrm>
          <a:prstGeom prst="octagon">
            <a:avLst>
              <a:gd name="adj" fmla="val 29287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latin typeface="Times New Roman" pitchFamily="18" charset="0"/>
              </a:rPr>
              <a:t>7</a:t>
            </a:r>
          </a:p>
        </p:txBody>
      </p:sp>
      <p:sp>
        <p:nvSpPr>
          <p:cNvPr id="30730" name="Line 55"/>
          <p:cNvSpPr>
            <a:spLocks noChangeShapeType="1"/>
          </p:cNvSpPr>
          <p:nvPr/>
        </p:nvSpPr>
        <p:spPr bwMode="auto">
          <a:xfrm>
            <a:off x="6197601" y="55102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5610" name="AutoShape 56"/>
          <p:cNvSpPr>
            <a:spLocks noChangeArrowheads="1"/>
          </p:cNvSpPr>
          <p:nvPr/>
        </p:nvSpPr>
        <p:spPr bwMode="auto">
          <a:xfrm>
            <a:off x="4486092" y="4641057"/>
            <a:ext cx="2476500" cy="928687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Флакон (контейнер для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відпуску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0732" name="AutoShape 59"/>
          <p:cNvSpPr>
            <a:spLocks noChangeArrowheads="1"/>
          </p:cNvSpPr>
          <p:nvPr/>
        </p:nvSpPr>
        <p:spPr bwMode="auto">
          <a:xfrm rot="19402451">
            <a:off x="4584701" y="4152900"/>
            <a:ext cx="508000" cy="533400"/>
          </a:xfrm>
          <a:prstGeom prst="downArrow">
            <a:avLst>
              <a:gd name="adj1" fmla="val 50000"/>
              <a:gd name="adj2" fmla="val 65008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800">
              <a:latin typeface="Times New Roman" panose="02020603050405020304" pitchFamily="18" charset="0"/>
            </a:endParaRPr>
          </a:p>
        </p:txBody>
      </p:sp>
      <p:sp>
        <p:nvSpPr>
          <p:cNvPr id="30733" name="Line 60"/>
          <p:cNvSpPr>
            <a:spLocks noChangeShapeType="1"/>
          </p:cNvSpPr>
          <p:nvPr/>
        </p:nvSpPr>
        <p:spPr bwMode="auto">
          <a:xfrm>
            <a:off x="3962401" y="19050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58" name="AutoShape 61"/>
          <p:cNvSpPr>
            <a:spLocks noChangeArrowheads="1"/>
          </p:cNvSpPr>
          <p:nvPr/>
        </p:nvSpPr>
        <p:spPr bwMode="auto">
          <a:xfrm>
            <a:off x="498477" y="1000125"/>
            <a:ext cx="3959225" cy="338138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Відважування  вазеліну</a:t>
            </a:r>
          </a:p>
        </p:txBody>
      </p:sp>
      <p:sp>
        <p:nvSpPr>
          <p:cNvPr id="31759" name="AutoShape 62"/>
          <p:cNvSpPr>
            <a:spLocks noChangeArrowheads="1"/>
          </p:cNvSpPr>
          <p:nvPr/>
        </p:nvSpPr>
        <p:spPr bwMode="auto">
          <a:xfrm>
            <a:off x="477839" y="1500189"/>
            <a:ext cx="3948113" cy="339725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Відважування ментолу</a:t>
            </a:r>
          </a:p>
        </p:txBody>
      </p:sp>
      <p:sp>
        <p:nvSpPr>
          <p:cNvPr id="30736" name="Line 63"/>
          <p:cNvSpPr>
            <a:spLocks noChangeShapeType="1"/>
          </p:cNvSpPr>
          <p:nvPr/>
        </p:nvSpPr>
        <p:spPr bwMode="auto">
          <a:xfrm>
            <a:off x="4524376" y="11001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61" name="AutoShape 64"/>
          <p:cNvSpPr>
            <a:spLocks noChangeArrowheads="1"/>
          </p:cNvSpPr>
          <p:nvPr/>
        </p:nvSpPr>
        <p:spPr bwMode="auto">
          <a:xfrm>
            <a:off x="26988" y="957264"/>
            <a:ext cx="469900" cy="388937"/>
          </a:xfrm>
          <a:prstGeom prst="octagon">
            <a:avLst>
              <a:gd name="adj" fmla="val 29287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imes New Roman" pitchFamily="18" charset="0"/>
              </a:rPr>
              <a:t>1</a:t>
            </a:r>
          </a:p>
        </p:txBody>
      </p:sp>
      <p:sp>
        <p:nvSpPr>
          <p:cNvPr id="31762" name="AutoShape 65"/>
          <p:cNvSpPr>
            <a:spLocks noChangeArrowheads="1"/>
          </p:cNvSpPr>
          <p:nvPr/>
        </p:nvSpPr>
        <p:spPr bwMode="auto">
          <a:xfrm>
            <a:off x="1588" y="1495426"/>
            <a:ext cx="469900" cy="354013"/>
          </a:xfrm>
          <a:prstGeom prst="octagon">
            <a:avLst>
              <a:gd name="adj" fmla="val 29287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latin typeface="Times New Roman" pitchFamily="18" charset="0"/>
              </a:rPr>
              <a:t>2</a:t>
            </a:r>
          </a:p>
        </p:txBody>
      </p:sp>
      <p:sp>
        <p:nvSpPr>
          <p:cNvPr id="30739" name="Line 66"/>
          <p:cNvSpPr>
            <a:spLocks noChangeShapeType="1"/>
          </p:cNvSpPr>
          <p:nvPr/>
        </p:nvSpPr>
        <p:spPr bwMode="auto">
          <a:xfrm>
            <a:off x="4533901" y="1179513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0740" name="AutoShape 67"/>
          <p:cNvSpPr>
            <a:spLocks noChangeArrowheads="1"/>
          </p:cNvSpPr>
          <p:nvPr/>
        </p:nvSpPr>
        <p:spPr bwMode="auto">
          <a:xfrm>
            <a:off x="4913313" y="860426"/>
            <a:ext cx="1081088" cy="7397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капсула</a:t>
            </a:r>
          </a:p>
        </p:txBody>
      </p:sp>
      <p:sp>
        <p:nvSpPr>
          <p:cNvPr id="30741" name="Line 68"/>
          <p:cNvSpPr>
            <a:spLocks noChangeShapeType="1"/>
          </p:cNvSpPr>
          <p:nvPr/>
        </p:nvSpPr>
        <p:spPr bwMode="auto">
          <a:xfrm>
            <a:off x="3657601" y="25146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0742" name="Line 69"/>
          <p:cNvSpPr>
            <a:spLocks noChangeShapeType="1"/>
          </p:cNvSpPr>
          <p:nvPr/>
        </p:nvSpPr>
        <p:spPr bwMode="auto">
          <a:xfrm>
            <a:off x="2927351" y="2514600"/>
            <a:ext cx="730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67" name="AutoShape 70"/>
          <p:cNvSpPr>
            <a:spLocks noChangeArrowheads="1"/>
          </p:cNvSpPr>
          <p:nvPr/>
        </p:nvSpPr>
        <p:spPr bwMode="auto">
          <a:xfrm>
            <a:off x="4223190" y="2650906"/>
            <a:ext cx="469900" cy="354013"/>
          </a:xfrm>
          <a:prstGeom prst="octagon">
            <a:avLst>
              <a:gd name="adj" fmla="val 29287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800" b="1" dirty="0">
                <a:latin typeface="Times New Roman" pitchFamily="18" charset="0"/>
              </a:rPr>
              <a:t>4</a:t>
            </a:r>
            <a:endParaRPr lang="ru-RU" altLang="ru-RU" sz="1800" b="1" dirty="0">
              <a:latin typeface="Times New Roman" pitchFamily="18" charset="0"/>
            </a:endParaRPr>
          </a:p>
        </p:txBody>
      </p:sp>
      <p:sp>
        <p:nvSpPr>
          <p:cNvPr id="123975" name="Text Box 71"/>
          <p:cNvSpPr txBox="1">
            <a:spLocks noChangeArrowheads="1"/>
          </p:cNvSpPr>
          <p:nvPr/>
        </p:nvSpPr>
        <p:spPr bwMode="auto">
          <a:xfrm>
            <a:off x="2613026" y="76200"/>
            <a:ext cx="676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b="1">
                <a:solidFill>
                  <a:srgbClr val="1E2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11. ТЕХНОЛОГІЯ  МАЗЕЙ-</a:t>
            </a:r>
            <a:r>
              <a:rPr lang="uk-UA" altLang="ru-RU" sz="2000" b="1">
                <a:solidFill>
                  <a:srgbClr val="1E2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РОЗЧИНІВ</a:t>
            </a:r>
            <a:endParaRPr lang="ru-RU" altLang="ru-RU" sz="2000" b="1">
              <a:solidFill>
                <a:srgbClr val="1E2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45" name="Text Box 72"/>
          <p:cNvSpPr txBox="1">
            <a:spLocks noChangeArrowheads="1"/>
          </p:cNvSpPr>
          <p:nvPr/>
        </p:nvSpPr>
        <p:spPr bwMode="auto">
          <a:xfrm>
            <a:off x="1393826" y="547688"/>
            <a:ext cx="3454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ahoma" panose="020B0604030504040204" pitchFamily="34" charset="0"/>
                <a:cs typeface="Tahoma" panose="020B0604030504040204" pitchFamily="34" charset="0"/>
              </a:rPr>
              <a:t> лікарських речовин &lt; 5%</a:t>
            </a:r>
          </a:p>
        </p:txBody>
      </p:sp>
      <p:sp>
        <p:nvSpPr>
          <p:cNvPr id="31770" name="AutoShape 73"/>
          <p:cNvSpPr>
            <a:spLocks noChangeArrowheads="1"/>
          </p:cNvSpPr>
          <p:nvPr/>
        </p:nvSpPr>
        <p:spPr bwMode="auto">
          <a:xfrm>
            <a:off x="5541964" y="3971439"/>
            <a:ext cx="1908175" cy="339111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err="1" smtClean="0">
                <a:latin typeface="Tahoma" pitchFamily="34" charset="0"/>
                <a:cs typeface="Tahoma" pitchFamily="34" charset="0"/>
              </a:rPr>
              <a:t>Фасування</a:t>
            </a:r>
            <a:endParaRPr lang="ru-RU" altLang="ru-RU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71" name="AutoShape 74"/>
          <p:cNvSpPr>
            <a:spLocks noChangeArrowheads="1"/>
          </p:cNvSpPr>
          <p:nvPr/>
        </p:nvSpPr>
        <p:spPr bwMode="auto">
          <a:xfrm>
            <a:off x="5080001" y="3946526"/>
            <a:ext cx="461962" cy="404813"/>
          </a:xfrm>
          <a:prstGeom prst="octagon">
            <a:avLst>
              <a:gd name="adj" fmla="val 29287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imes New Roman" pitchFamily="18" charset="0"/>
              </a:rPr>
              <a:t>5</a:t>
            </a:r>
          </a:p>
        </p:txBody>
      </p:sp>
      <p:sp>
        <p:nvSpPr>
          <p:cNvPr id="31772" name="AutoShape 75"/>
          <p:cNvSpPr>
            <a:spLocks noChangeArrowheads="1"/>
          </p:cNvSpPr>
          <p:nvPr/>
        </p:nvSpPr>
        <p:spPr bwMode="auto">
          <a:xfrm>
            <a:off x="4673601" y="2612780"/>
            <a:ext cx="2235200" cy="533400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err="1">
                <a:latin typeface="Tahoma" pitchFamily="34" charset="0"/>
                <a:cs typeface="Tahoma" pitchFamily="34" charset="0"/>
              </a:rPr>
              <a:t>Додавання</a:t>
            </a:r>
            <a:r>
              <a:rPr lang="ru-RU" altLang="ru-RU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b="1" dirty="0" err="1">
                <a:latin typeface="Tahoma" pitchFamily="34" charset="0"/>
                <a:cs typeface="Tahoma" pitchFamily="34" charset="0"/>
              </a:rPr>
              <a:t>вазеліну</a:t>
            </a:r>
            <a:endParaRPr lang="ru-RU" altLang="ru-RU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49" name="Line 76"/>
          <p:cNvSpPr>
            <a:spLocks noChangeShapeType="1"/>
          </p:cNvSpPr>
          <p:nvPr/>
        </p:nvSpPr>
        <p:spPr bwMode="auto">
          <a:xfrm flipH="1">
            <a:off x="4095751" y="1643064"/>
            <a:ext cx="1047750" cy="228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0750" name="Text Box 78"/>
          <p:cNvSpPr txBox="1">
            <a:spLocks noChangeArrowheads="1"/>
          </p:cNvSpPr>
          <p:nvPr/>
        </p:nvSpPr>
        <p:spPr bwMode="auto">
          <a:xfrm>
            <a:off x="7518401" y="2928938"/>
            <a:ext cx="4672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 b="1">
                <a:latin typeface="Tahoma" panose="020B0604030504040204" pitchFamily="34" charset="0"/>
                <a:cs typeface="Tahoma" panose="020B0604030504040204" pitchFamily="34" charset="0"/>
              </a:rPr>
              <a:t>Даний лікарський препарат – мазь-розчин, до складу якої входить  летюча та пахуча речовина – ментол </a:t>
            </a:r>
          </a:p>
        </p:txBody>
      </p:sp>
      <p:sp>
        <p:nvSpPr>
          <p:cNvPr id="30751" name="Text Box 79"/>
          <p:cNvSpPr txBox="1">
            <a:spLocks noChangeArrowheads="1"/>
          </p:cNvSpPr>
          <p:nvPr/>
        </p:nvSpPr>
        <p:spPr bwMode="auto">
          <a:xfrm>
            <a:off x="8229601" y="4111625"/>
            <a:ext cx="3960812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en-US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uk-UA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.б.)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Tahoma" panose="020B0604030504040204" pitchFamily="34" charset="0"/>
                <a:cs typeface="Tahoma" panose="020B0604030504040204" pitchFamily="34" charset="0"/>
              </a:rPr>
              <a:t>Маса</a:t>
            </a: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 dirty="0" err="1">
                <a:latin typeface="Tahoma" panose="020B0604030504040204" pitchFamily="34" charset="0"/>
                <a:cs typeface="Tahoma" panose="020B0604030504040204" pitchFamily="34" charset="0"/>
              </a:rPr>
              <a:t>мазі</a:t>
            </a: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0,1 + 10,0 = 10,1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% ментолу   10,1  –   100%</a:t>
            </a:r>
            <a:b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0,1  –     х   </a:t>
            </a:r>
            <a:b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  <a:r>
              <a:rPr lang="ru-RU" altLang="ru-RU" sz="1800" dirty="0" err="1">
                <a:latin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= 0,9% &lt; 5%</a:t>
            </a:r>
            <a:b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Масла </a:t>
            </a:r>
            <a:r>
              <a:rPr lang="ru-RU" altLang="ru-RU" sz="1800" dirty="0" err="1">
                <a:latin typeface="Tahoma" panose="020B0604030504040204" pitchFamily="34" charset="0"/>
                <a:cs typeface="Tahoma" panose="020B0604030504040204" pitchFamily="34" charset="0"/>
              </a:rPr>
              <a:t>вазелінового</a:t>
            </a: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800" dirty="0" err="1">
                <a:latin typeface="Tahoma" panose="020B0604030504040204" pitchFamily="34" charset="0"/>
                <a:cs typeface="Tahoma" panose="020B0604030504040204" pitchFamily="34" charset="0"/>
              </a:rPr>
              <a:t>розчинення</a:t>
            </a: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ментолу 0,1</a:t>
            </a:r>
            <a:b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     1,0  –  23 крап. </a:t>
            </a:r>
            <a:b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     0,1  –    х     </a:t>
            </a:r>
            <a:b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altLang="ru-RU" sz="1800" dirty="0" err="1">
                <a:latin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= 2,3 крап. </a:t>
            </a: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 2 крап.</a:t>
            </a:r>
          </a:p>
        </p:txBody>
      </p:sp>
      <p:sp>
        <p:nvSpPr>
          <p:cNvPr id="30752" name="Text Box 80"/>
          <p:cNvSpPr txBox="1">
            <a:spLocks noChangeArrowheads="1"/>
          </p:cNvSpPr>
          <p:nvPr/>
        </p:nvSpPr>
        <p:spPr bwMode="auto">
          <a:xfrm>
            <a:off x="103189" y="4419600"/>
            <a:ext cx="4360863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en-US" altLang="ru-RU" sz="18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(л.б.)</a:t>
            </a:r>
            <a:b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Дата        </a:t>
            </a:r>
            <a:r>
              <a:rPr lang="uk-UA" altLang="ru-RU" sz="1800">
                <a:latin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 № рецепта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Mentolhi</a:t>
            </a:r>
            <a:r>
              <a:rPr lang="uk-UA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0,1</a:t>
            </a:r>
            <a:br>
              <a:rPr lang="en-US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Ol. Vaselini gtts. II (1,0 – 23 </a:t>
            </a:r>
            <a:r>
              <a:rPr lang="uk-UA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кап.</a:t>
            </a:r>
            <a:r>
              <a:rPr lang="en-US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  <a:t>Vaselini </a:t>
            </a:r>
            <a:r>
              <a:rPr lang="uk-UA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  <a:t>,0</a:t>
            </a:r>
            <a:br>
              <a:rPr lang="en-US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800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ru-RU" altLang="ru-RU" sz="1800" baseline="-25000">
                <a:latin typeface="Tahoma" panose="020B0604030504040204" pitchFamily="34" charset="0"/>
                <a:cs typeface="Tahoma" panose="020B0604030504040204" pitchFamily="34" charset="0"/>
              </a:rPr>
              <a:t>заг.</a:t>
            </a: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uk-UA" altLang="ru-RU" sz="18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uk-UA" altLang="ru-RU" sz="18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ru-RU" altLang="ru-RU" sz="1800">
                <a:latin typeface="Times New Roman" panose="02020603050405020304" pitchFamily="18" charset="0"/>
              </a:rPr>
              <a:t>Приготував</a:t>
            </a:r>
            <a:br>
              <a:rPr lang="ru-RU" altLang="ru-RU" sz="1800">
                <a:latin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</a:rPr>
              <a:t>        </a:t>
            </a:r>
            <a:r>
              <a:rPr lang="en-US" altLang="ru-RU" sz="1800">
                <a:latin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</a:rPr>
              <a:t>        Перевірив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            </a:t>
            </a:r>
            <a:r>
              <a:rPr lang="uk-UA" altLang="ru-RU" sz="1800">
                <a:latin typeface="Times New Roman" panose="02020603050405020304" pitchFamily="18" charset="0"/>
              </a:rPr>
              <a:t>Відп</a:t>
            </a:r>
            <a:r>
              <a:rPr lang="ru-RU" altLang="ru-RU" sz="1800">
                <a:latin typeface="Times New Roman" panose="02020603050405020304" pitchFamily="18" charset="0"/>
              </a:rPr>
              <a:t>у</a:t>
            </a:r>
            <a:r>
              <a:rPr lang="uk-UA" altLang="ru-RU" sz="1800">
                <a:latin typeface="Times New Roman" panose="02020603050405020304" pitchFamily="18" charset="0"/>
              </a:rPr>
              <a:t>стив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graphicFrame>
        <p:nvGraphicFramePr>
          <p:cNvPr id="3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283451" y="746126"/>
          <a:ext cx="4138612" cy="1768475"/>
        </p:xfrm>
        <a:graphic>
          <a:graphicData uri="http://schemas.openxmlformats.org/drawingml/2006/table">
            <a:tbl>
              <a:tblPr/>
              <a:tblGrid>
                <a:gridCol w="1517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455">
                <a:tc gridSpan="2"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1253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89" marR="913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51253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89" marR="913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5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89" marR="913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89" marR="913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46">
                <a:tc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89" marR="913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89" marR="913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89" marR="913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55">
                <a:tc gridSpan="6"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89" marR="913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709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err="1" smtClean="0">
                          <a:latin typeface="Tahoma" pitchFamily="34" charset="0"/>
                        </a:rPr>
                        <a:t>Rp</a:t>
                      </a:r>
                      <a:r>
                        <a:rPr lang="en-US" sz="1600" b="1" i="0" dirty="0" smtClean="0">
                          <a:latin typeface="Tahoma" pitchFamily="34" charset="0"/>
                        </a:rPr>
                        <a:t>.: </a:t>
                      </a:r>
                      <a:r>
                        <a:rPr lang="en-US" sz="1600" b="1" i="0" dirty="0" err="1" smtClean="0">
                          <a:latin typeface="Tahoma" pitchFamily="34" charset="0"/>
                        </a:rPr>
                        <a:t>Mentholi</a:t>
                      </a:r>
                      <a:r>
                        <a:rPr lang="en-US" sz="1600" b="1" i="0" dirty="0" smtClean="0">
                          <a:latin typeface="Tahoma" pitchFamily="34" charset="0"/>
                        </a:rPr>
                        <a:t>   </a:t>
                      </a:r>
                      <a:r>
                        <a:rPr lang="ru-RU" sz="1600" b="1" i="0" dirty="0" smtClean="0">
                          <a:latin typeface="Tahoma" pitchFamily="34" charset="0"/>
                        </a:rPr>
                        <a:t>   0</a:t>
                      </a:r>
                      <a:r>
                        <a:rPr lang="en-US" sz="1600" b="1" i="0" dirty="0" smtClean="0">
                          <a:latin typeface="Tahoma" pitchFamily="34" charset="0"/>
                        </a:rPr>
                        <a:t>,</a:t>
                      </a:r>
                      <a:r>
                        <a:rPr lang="ru-RU" sz="1600" b="1" i="0" dirty="0" smtClean="0">
                          <a:latin typeface="Tahoma" pitchFamily="34" charset="0"/>
                        </a:rPr>
                        <a:t>1</a:t>
                      </a:r>
                      <a:r>
                        <a:rPr lang="en-US" sz="1600" b="1" i="0" dirty="0" smtClean="0">
                          <a:latin typeface="Tahoma" pitchFamily="34" charset="0"/>
                        </a:rPr>
                        <a:t/>
                      </a:r>
                      <a:br>
                        <a:rPr lang="en-US" sz="1600" b="1" i="0" dirty="0" smtClean="0">
                          <a:latin typeface="Tahoma" pitchFamily="34" charset="0"/>
                        </a:rPr>
                      </a:br>
                      <a:r>
                        <a:rPr lang="en-US" sz="1600" b="1" i="0" dirty="0" smtClean="0">
                          <a:latin typeface="Tahoma" pitchFamily="34" charset="0"/>
                        </a:rPr>
                        <a:t>        </a:t>
                      </a:r>
                      <a:r>
                        <a:rPr lang="en-US" sz="1600" b="1" i="0" dirty="0" err="1" smtClean="0">
                          <a:latin typeface="Tahoma" pitchFamily="34" charset="0"/>
                        </a:rPr>
                        <a:t>Vaselini</a:t>
                      </a:r>
                      <a:r>
                        <a:rPr lang="en-US" sz="1600" b="1" i="0" dirty="0" smtClean="0">
                          <a:latin typeface="Tahoma" pitchFamily="34" charset="0"/>
                        </a:rPr>
                        <a:t>       1</a:t>
                      </a:r>
                      <a:r>
                        <a:rPr lang="ru-RU" sz="1600" b="1" i="0" dirty="0" smtClean="0">
                          <a:latin typeface="Tahoma" pitchFamily="34" charset="0"/>
                        </a:rPr>
                        <a:t>0</a:t>
                      </a:r>
                      <a:r>
                        <a:rPr lang="en-US" sz="1600" b="1" i="0" dirty="0" smtClean="0">
                          <a:latin typeface="Tahoma" pitchFamily="34" charset="0"/>
                        </a:rPr>
                        <a:t>,0</a:t>
                      </a:r>
                      <a:br>
                        <a:rPr lang="en-US" sz="1600" b="1" i="0" dirty="0" smtClean="0">
                          <a:latin typeface="Tahoma" pitchFamily="34" charset="0"/>
                        </a:rPr>
                      </a:br>
                      <a:r>
                        <a:rPr lang="en-US" sz="1600" b="1" i="0" dirty="0" smtClean="0">
                          <a:latin typeface="Tahoma" pitchFamily="34" charset="0"/>
                        </a:rPr>
                        <a:t>        M., f. </a:t>
                      </a:r>
                      <a:r>
                        <a:rPr lang="en-US" sz="1600" b="1" i="0" dirty="0" err="1" smtClean="0">
                          <a:latin typeface="Tahoma" pitchFamily="34" charset="0"/>
                        </a:rPr>
                        <a:t>ung</a:t>
                      </a:r>
                      <a:r>
                        <a:rPr lang="en-US" sz="1600" b="1" i="0" dirty="0" smtClean="0">
                          <a:latin typeface="Tahoma" pitchFamily="34" charset="0"/>
                        </a:rPr>
                        <a:t>.</a:t>
                      </a:r>
                      <a:br>
                        <a:rPr lang="en-US" sz="1600" b="1" i="0" dirty="0" smtClean="0">
                          <a:latin typeface="Tahoma" pitchFamily="34" charset="0"/>
                        </a:rPr>
                      </a:br>
                      <a:r>
                        <a:rPr lang="en-US" sz="1600" b="1" i="0" dirty="0" smtClean="0">
                          <a:latin typeface="Tahoma" pitchFamily="34" charset="0"/>
                        </a:rPr>
                        <a:t>        D.S. </a:t>
                      </a:r>
                      <a:r>
                        <a:rPr lang="ru-RU" sz="1600" b="1" i="0" dirty="0" smtClean="0">
                          <a:latin typeface="Tahoma" pitchFamily="34" charset="0"/>
                        </a:rPr>
                        <a:t>Мазь для носу.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389" marR="913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55">
                <a:tc gridSpan="4">
                  <a:txBody>
                    <a:bodyPr/>
                    <a:lstStyle/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89" marR="913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89" marR="913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04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Выноска 2 57"/>
          <p:cNvSpPr/>
          <p:nvPr/>
        </p:nvSpPr>
        <p:spPr>
          <a:xfrm>
            <a:off x="5529265" y="1962150"/>
            <a:ext cx="2109787" cy="1119186"/>
          </a:xfrm>
          <a:prstGeom prst="borderCallout2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31747" name="Picture 59" descr="http://spicerack.ru/image/cache/data/keramicheskayastupka-500x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013" y="5643564"/>
            <a:ext cx="23114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2128"/>
          <p:cNvSpPr>
            <a:spLocks noChangeArrowheads="1"/>
          </p:cNvSpPr>
          <p:nvPr/>
        </p:nvSpPr>
        <p:spPr bwMode="auto">
          <a:xfrm rot="742517">
            <a:off x="10768013" y="3403600"/>
            <a:ext cx="304800" cy="736600"/>
          </a:xfrm>
          <a:prstGeom prst="downArrow">
            <a:avLst>
              <a:gd name="adj1" fmla="val 50000"/>
              <a:gd name="adj2" fmla="val 307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800">
              <a:latin typeface="Times New Roman" panose="02020603050405020304" pitchFamily="18" charset="0"/>
            </a:endParaRPr>
          </a:p>
        </p:txBody>
      </p:sp>
      <p:sp>
        <p:nvSpPr>
          <p:cNvPr id="2" name="AutoShape 2052"/>
          <p:cNvSpPr>
            <a:spLocks noChangeArrowheads="1"/>
          </p:cNvSpPr>
          <p:nvPr/>
        </p:nvSpPr>
        <p:spPr bwMode="auto">
          <a:xfrm>
            <a:off x="7778751" y="3641726"/>
            <a:ext cx="1903194" cy="990600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Порцелянова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чашка</a:t>
            </a:r>
          </a:p>
        </p:txBody>
      </p:sp>
      <p:sp>
        <p:nvSpPr>
          <p:cNvPr id="32774" name="AutoShape 2053"/>
          <p:cNvSpPr>
            <a:spLocks noChangeArrowheads="1"/>
          </p:cNvSpPr>
          <p:nvPr/>
        </p:nvSpPr>
        <p:spPr bwMode="auto">
          <a:xfrm>
            <a:off x="6796089" y="925513"/>
            <a:ext cx="3959225" cy="379412"/>
          </a:xfrm>
          <a:prstGeom prst="octagon">
            <a:avLst>
              <a:gd name="adj" fmla="val 2928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latin typeface="Times New Roman" pitchFamily="18" charset="0"/>
              </a:rPr>
              <a:t>Відважування  вазеліну</a:t>
            </a:r>
          </a:p>
        </p:txBody>
      </p:sp>
      <p:sp>
        <p:nvSpPr>
          <p:cNvPr id="32775" name="AutoShape 2054"/>
          <p:cNvSpPr>
            <a:spLocks noChangeArrowheads="1"/>
          </p:cNvSpPr>
          <p:nvPr/>
        </p:nvSpPr>
        <p:spPr bwMode="auto">
          <a:xfrm>
            <a:off x="6770689" y="1427163"/>
            <a:ext cx="3959225" cy="379412"/>
          </a:xfrm>
          <a:prstGeom prst="octagon">
            <a:avLst>
              <a:gd name="adj" fmla="val 2928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latin typeface="Times New Roman" pitchFamily="18" charset="0"/>
              </a:rPr>
              <a:t>Відважування ментолу</a:t>
            </a:r>
          </a:p>
        </p:txBody>
      </p:sp>
      <p:sp>
        <p:nvSpPr>
          <p:cNvPr id="32776" name="AutoShape 2062"/>
          <p:cNvSpPr>
            <a:spLocks noChangeArrowheads="1"/>
          </p:cNvSpPr>
          <p:nvPr/>
        </p:nvSpPr>
        <p:spPr bwMode="auto">
          <a:xfrm>
            <a:off x="6324601" y="903289"/>
            <a:ext cx="469900" cy="388937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imes New Roman" pitchFamily="18" charset="0"/>
              </a:rPr>
              <a:t>1</a:t>
            </a:r>
          </a:p>
        </p:txBody>
      </p:sp>
      <p:sp>
        <p:nvSpPr>
          <p:cNvPr id="32777" name="AutoShape 2063"/>
          <p:cNvSpPr>
            <a:spLocks noChangeArrowheads="1"/>
          </p:cNvSpPr>
          <p:nvPr/>
        </p:nvSpPr>
        <p:spPr bwMode="auto">
          <a:xfrm>
            <a:off x="6299201" y="1441451"/>
            <a:ext cx="469900" cy="354013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latin typeface="Times New Roman" pitchFamily="18" charset="0"/>
              </a:rPr>
              <a:t>2</a:t>
            </a:r>
          </a:p>
        </p:txBody>
      </p:sp>
      <p:sp>
        <p:nvSpPr>
          <p:cNvPr id="32778" name="AutoShape 2065"/>
          <p:cNvSpPr>
            <a:spLocks noChangeArrowheads="1"/>
          </p:cNvSpPr>
          <p:nvPr/>
        </p:nvSpPr>
        <p:spPr bwMode="auto">
          <a:xfrm>
            <a:off x="4267202" y="5727701"/>
            <a:ext cx="3736975" cy="379413"/>
          </a:xfrm>
          <a:prstGeom prst="octagon">
            <a:avLst>
              <a:gd name="adj" fmla="val 2928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err="1">
                <a:latin typeface="Times New Roman" pitchFamily="18" charset="0"/>
              </a:rPr>
              <a:t>Укупорювання</a:t>
            </a:r>
            <a:endParaRPr lang="ru-RU" altLang="ru-RU" sz="2000" b="1" dirty="0">
              <a:latin typeface="Times New Roman" pitchFamily="18" charset="0"/>
            </a:endParaRPr>
          </a:p>
        </p:txBody>
      </p:sp>
      <p:sp>
        <p:nvSpPr>
          <p:cNvPr id="32779" name="AutoShape 2066"/>
          <p:cNvSpPr>
            <a:spLocks noChangeArrowheads="1"/>
          </p:cNvSpPr>
          <p:nvPr/>
        </p:nvSpPr>
        <p:spPr bwMode="auto">
          <a:xfrm>
            <a:off x="3806827" y="5722938"/>
            <a:ext cx="460375" cy="404812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imes New Roman" pitchFamily="18" charset="0"/>
              </a:rPr>
              <a:t>6</a:t>
            </a:r>
          </a:p>
        </p:txBody>
      </p:sp>
      <p:sp>
        <p:nvSpPr>
          <p:cNvPr id="32780" name="AutoShape 2067"/>
          <p:cNvSpPr>
            <a:spLocks noChangeArrowheads="1"/>
          </p:cNvSpPr>
          <p:nvPr/>
        </p:nvSpPr>
        <p:spPr bwMode="auto">
          <a:xfrm>
            <a:off x="4267201" y="6324601"/>
            <a:ext cx="3759200" cy="417513"/>
          </a:xfrm>
          <a:prstGeom prst="octagon">
            <a:avLst>
              <a:gd name="adj" fmla="val 2928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latin typeface="Times New Roman" pitchFamily="18" charset="0"/>
              </a:rPr>
              <a:t>Оформлення до відпуску</a:t>
            </a:r>
          </a:p>
        </p:txBody>
      </p:sp>
      <p:sp>
        <p:nvSpPr>
          <p:cNvPr id="32781" name="AutoShape 2068"/>
          <p:cNvSpPr>
            <a:spLocks noChangeArrowheads="1"/>
          </p:cNvSpPr>
          <p:nvPr/>
        </p:nvSpPr>
        <p:spPr bwMode="auto">
          <a:xfrm>
            <a:off x="3797301" y="6351588"/>
            <a:ext cx="469900" cy="354012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imes New Roman" pitchFamily="18" charset="0"/>
              </a:rPr>
              <a:t>7</a:t>
            </a:r>
          </a:p>
        </p:txBody>
      </p:sp>
      <p:sp>
        <p:nvSpPr>
          <p:cNvPr id="31758" name="Line 2069"/>
          <p:cNvSpPr>
            <a:spLocks noChangeShapeType="1"/>
          </p:cNvSpPr>
          <p:nvPr/>
        </p:nvSpPr>
        <p:spPr bwMode="auto">
          <a:xfrm>
            <a:off x="6197601" y="55102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59" name="AutoShape 2073"/>
          <p:cNvSpPr>
            <a:spLocks noChangeArrowheads="1"/>
          </p:cNvSpPr>
          <p:nvPr/>
        </p:nvSpPr>
        <p:spPr bwMode="auto">
          <a:xfrm rot="7174261">
            <a:off x="8661402" y="5651501"/>
            <a:ext cx="231775" cy="504825"/>
          </a:xfrm>
          <a:prstGeom prst="downArrow">
            <a:avLst>
              <a:gd name="adj1" fmla="val 37519"/>
              <a:gd name="adj2" fmla="val 15578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800">
              <a:latin typeface="Times New Roman" panose="02020603050405020304" pitchFamily="18" charset="0"/>
            </a:endParaRPr>
          </a:p>
        </p:txBody>
      </p:sp>
      <p:sp>
        <p:nvSpPr>
          <p:cNvPr id="31760" name="Line 2074"/>
          <p:cNvSpPr>
            <a:spLocks noChangeShapeType="1"/>
          </p:cNvSpPr>
          <p:nvPr/>
        </p:nvSpPr>
        <p:spPr bwMode="auto">
          <a:xfrm>
            <a:off x="6197601" y="61198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61" name="AutoShape 2077"/>
          <p:cNvSpPr>
            <a:spLocks noChangeArrowheads="1"/>
          </p:cNvSpPr>
          <p:nvPr/>
        </p:nvSpPr>
        <p:spPr bwMode="auto">
          <a:xfrm>
            <a:off x="10564813" y="1828800"/>
            <a:ext cx="1422400" cy="533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капсула</a:t>
            </a:r>
          </a:p>
        </p:txBody>
      </p:sp>
      <p:sp>
        <p:nvSpPr>
          <p:cNvPr id="31762" name="Line 2081"/>
          <p:cNvSpPr>
            <a:spLocks noChangeShapeType="1"/>
          </p:cNvSpPr>
          <p:nvPr/>
        </p:nvSpPr>
        <p:spPr bwMode="auto">
          <a:xfrm>
            <a:off x="9345613" y="3200400"/>
            <a:ext cx="2844800" cy="0"/>
          </a:xfrm>
          <a:prstGeom prst="line">
            <a:avLst/>
          </a:prstGeom>
          <a:noFill/>
          <a:ln w="7620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3571" name="Oval 2082"/>
          <p:cNvSpPr>
            <a:spLocks noChangeArrowheads="1"/>
          </p:cNvSpPr>
          <p:nvPr/>
        </p:nvSpPr>
        <p:spPr bwMode="auto">
          <a:xfrm>
            <a:off x="8636001" y="3184526"/>
            <a:ext cx="406400" cy="4349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3572" name="Oval 2083"/>
          <p:cNvSpPr>
            <a:spLocks noChangeArrowheads="1"/>
          </p:cNvSpPr>
          <p:nvPr/>
        </p:nvSpPr>
        <p:spPr bwMode="auto">
          <a:xfrm>
            <a:off x="11174414" y="3260726"/>
            <a:ext cx="379413" cy="4349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31765" name="Text Box 2084"/>
          <p:cNvSpPr txBox="1">
            <a:spLocks noChangeArrowheads="1"/>
          </p:cNvSpPr>
          <p:nvPr/>
        </p:nvSpPr>
        <p:spPr bwMode="auto">
          <a:xfrm>
            <a:off x="9752013" y="3200401"/>
            <a:ext cx="812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 b="1" i="1">
                <a:latin typeface="Times New Roman" panose="02020603050405020304" pitchFamily="18" charset="0"/>
              </a:rPr>
              <a:t>або</a:t>
            </a:r>
          </a:p>
        </p:txBody>
      </p:sp>
      <p:sp>
        <p:nvSpPr>
          <p:cNvPr id="31766" name="Line 2086"/>
          <p:cNvSpPr>
            <a:spLocks noChangeShapeType="1"/>
          </p:cNvSpPr>
          <p:nvPr/>
        </p:nvSpPr>
        <p:spPr bwMode="auto">
          <a:xfrm flipH="1">
            <a:off x="8737601" y="3276600"/>
            <a:ext cx="709612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67" name="Line 2087"/>
          <p:cNvSpPr>
            <a:spLocks noChangeShapeType="1"/>
          </p:cNvSpPr>
          <p:nvPr/>
        </p:nvSpPr>
        <p:spPr bwMode="auto">
          <a:xfrm>
            <a:off x="11682413" y="32766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68" name="Line 2055"/>
          <p:cNvSpPr>
            <a:spLocks noChangeShapeType="1"/>
          </p:cNvSpPr>
          <p:nvPr/>
        </p:nvSpPr>
        <p:spPr bwMode="auto">
          <a:xfrm>
            <a:off x="8096251" y="1857375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69" name="Line 2100"/>
          <p:cNvSpPr>
            <a:spLocks noChangeShapeType="1"/>
          </p:cNvSpPr>
          <p:nvPr/>
        </p:nvSpPr>
        <p:spPr bwMode="auto">
          <a:xfrm>
            <a:off x="10809288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70" name="Line 2101"/>
          <p:cNvSpPr>
            <a:spLocks noChangeShapeType="1"/>
          </p:cNvSpPr>
          <p:nvPr/>
        </p:nvSpPr>
        <p:spPr bwMode="auto">
          <a:xfrm flipV="1">
            <a:off x="10823577" y="1143001"/>
            <a:ext cx="4524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71" name="Line 2102"/>
          <p:cNvSpPr>
            <a:spLocks noChangeShapeType="1"/>
          </p:cNvSpPr>
          <p:nvPr/>
        </p:nvSpPr>
        <p:spPr bwMode="auto">
          <a:xfrm>
            <a:off x="11276013" y="1143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72" name="Line 2103"/>
          <p:cNvSpPr>
            <a:spLocks noChangeShapeType="1"/>
          </p:cNvSpPr>
          <p:nvPr/>
        </p:nvSpPr>
        <p:spPr bwMode="auto">
          <a:xfrm>
            <a:off x="7810501" y="37861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73" name="Line 2104"/>
          <p:cNvSpPr>
            <a:spLocks noChangeShapeType="1"/>
          </p:cNvSpPr>
          <p:nvPr/>
        </p:nvSpPr>
        <p:spPr bwMode="auto">
          <a:xfrm flipH="1">
            <a:off x="6762752" y="3786189"/>
            <a:ext cx="7937" cy="879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74" name="Line 2105"/>
          <p:cNvSpPr>
            <a:spLocks noChangeShapeType="1"/>
          </p:cNvSpPr>
          <p:nvPr/>
        </p:nvSpPr>
        <p:spPr bwMode="auto">
          <a:xfrm>
            <a:off x="6762751" y="3786188"/>
            <a:ext cx="101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3584" name="Oval 2106"/>
          <p:cNvSpPr>
            <a:spLocks noChangeArrowheads="1"/>
          </p:cNvSpPr>
          <p:nvPr/>
        </p:nvSpPr>
        <p:spPr bwMode="auto">
          <a:xfrm>
            <a:off x="7620001" y="1889126"/>
            <a:ext cx="406400" cy="4349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1776" name="Line 2107"/>
          <p:cNvSpPr>
            <a:spLocks noChangeShapeType="1"/>
          </p:cNvSpPr>
          <p:nvPr/>
        </p:nvSpPr>
        <p:spPr bwMode="auto">
          <a:xfrm>
            <a:off x="9752013" y="3276600"/>
            <a:ext cx="1219200" cy="297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77" name="Text Box 2108"/>
          <p:cNvSpPr txBox="1">
            <a:spLocks noChangeArrowheads="1"/>
          </p:cNvSpPr>
          <p:nvPr/>
        </p:nvSpPr>
        <p:spPr bwMode="auto">
          <a:xfrm>
            <a:off x="8026401" y="1843089"/>
            <a:ext cx="812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 b="1" i="1">
                <a:latin typeface="Times New Roman" panose="02020603050405020304" pitchFamily="18" charset="0"/>
              </a:rPr>
              <a:t>або</a:t>
            </a:r>
          </a:p>
        </p:txBody>
      </p:sp>
      <p:sp>
        <p:nvSpPr>
          <p:cNvPr id="23587" name="Oval 2109"/>
          <p:cNvSpPr>
            <a:spLocks noChangeArrowheads="1"/>
          </p:cNvSpPr>
          <p:nvPr/>
        </p:nvSpPr>
        <p:spPr bwMode="auto">
          <a:xfrm>
            <a:off x="8737602" y="1889126"/>
            <a:ext cx="377825" cy="4349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31779" name="Line 2110"/>
          <p:cNvSpPr>
            <a:spLocks noChangeShapeType="1"/>
          </p:cNvSpPr>
          <p:nvPr/>
        </p:nvSpPr>
        <p:spPr bwMode="auto">
          <a:xfrm>
            <a:off x="9144002" y="1828800"/>
            <a:ext cx="479425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24993" name="Text Box 2113"/>
          <p:cNvSpPr txBox="1">
            <a:spLocks noChangeArrowheads="1"/>
          </p:cNvSpPr>
          <p:nvPr/>
        </p:nvSpPr>
        <p:spPr bwMode="auto">
          <a:xfrm>
            <a:off x="1430339" y="0"/>
            <a:ext cx="8950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900" b="1">
                <a:solidFill>
                  <a:srgbClr val="1E2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11. ТЕХНОЛОГІЯ  МАЗЕЙ-</a:t>
            </a:r>
            <a:r>
              <a:rPr lang="uk-UA" altLang="ru-RU" sz="1900" b="1">
                <a:solidFill>
                  <a:srgbClr val="1E2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РОЗЧИНІВ</a:t>
            </a:r>
            <a:endParaRPr lang="ru-RU" altLang="ru-RU" sz="1900" b="1">
              <a:solidFill>
                <a:srgbClr val="1E2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2805" name="AutoShape 2114"/>
          <p:cNvSpPr>
            <a:spLocks noChangeArrowheads="1"/>
          </p:cNvSpPr>
          <p:nvPr/>
        </p:nvSpPr>
        <p:spPr bwMode="auto">
          <a:xfrm>
            <a:off x="9548813" y="2209801"/>
            <a:ext cx="469900" cy="354013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800" b="1">
                <a:latin typeface="Times New Roman" pitchFamily="18" charset="0"/>
              </a:rPr>
              <a:t>3</a:t>
            </a:r>
            <a:endParaRPr lang="ru-RU" altLang="ru-RU" sz="1800" b="1">
              <a:latin typeface="Times New Roman" pitchFamily="18" charset="0"/>
            </a:endParaRPr>
          </a:p>
        </p:txBody>
      </p:sp>
      <p:sp>
        <p:nvSpPr>
          <p:cNvPr id="31782" name="Line 2116"/>
          <p:cNvSpPr>
            <a:spLocks noChangeShapeType="1"/>
          </p:cNvSpPr>
          <p:nvPr/>
        </p:nvSpPr>
        <p:spPr bwMode="auto">
          <a:xfrm>
            <a:off x="10158413" y="57150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83" name="Line 2117"/>
          <p:cNvSpPr>
            <a:spLocks noChangeShapeType="1"/>
          </p:cNvSpPr>
          <p:nvPr/>
        </p:nvSpPr>
        <p:spPr bwMode="auto">
          <a:xfrm flipH="1" flipV="1">
            <a:off x="7416801" y="4572000"/>
            <a:ext cx="1219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3594" name="Oval 2118"/>
          <p:cNvSpPr>
            <a:spLocks noChangeArrowheads="1"/>
          </p:cNvSpPr>
          <p:nvPr/>
        </p:nvSpPr>
        <p:spPr bwMode="auto">
          <a:xfrm>
            <a:off x="8128001" y="4632326"/>
            <a:ext cx="406400" cy="4349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3595" name="Oval 2119"/>
          <p:cNvSpPr>
            <a:spLocks noChangeArrowheads="1"/>
          </p:cNvSpPr>
          <p:nvPr/>
        </p:nvSpPr>
        <p:spPr bwMode="auto">
          <a:xfrm>
            <a:off x="9780589" y="5546726"/>
            <a:ext cx="377825" cy="4349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32810" name="AutoShape 2120"/>
          <p:cNvSpPr>
            <a:spLocks noChangeArrowheads="1"/>
          </p:cNvSpPr>
          <p:nvPr/>
        </p:nvSpPr>
        <p:spPr bwMode="auto">
          <a:xfrm>
            <a:off x="9042401" y="4648201"/>
            <a:ext cx="468312" cy="354013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imes New Roman" pitchFamily="18" charset="0"/>
              </a:rPr>
              <a:t>4</a:t>
            </a:r>
          </a:p>
        </p:txBody>
      </p:sp>
      <p:sp>
        <p:nvSpPr>
          <p:cNvPr id="31787" name="Text Box 2122"/>
          <p:cNvSpPr txBox="1">
            <a:spLocks noChangeArrowheads="1"/>
          </p:cNvSpPr>
          <p:nvPr/>
        </p:nvSpPr>
        <p:spPr bwMode="auto">
          <a:xfrm>
            <a:off x="7213601" y="457201"/>
            <a:ext cx="34528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</a:rPr>
              <a:t>СУХИХ РЕЧОВИН &gt; 5%</a:t>
            </a:r>
          </a:p>
        </p:txBody>
      </p:sp>
      <p:sp>
        <p:nvSpPr>
          <p:cNvPr id="32812" name="AutoShape 2123"/>
          <p:cNvSpPr>
            <a:spLocks noChangeArrowheads="1"/>
          </p:cNvSpPr>
          <p:nvPr/>
        </p:nvSpPr>
        <p:spPr bwMode="auto">
          <a:xfrm>
            <a:off x="4572001" y="4278314"/>
            <a:ext cx="1909762" cy="369887"/>
          </a:xfrm>
          <a:prstGeom prst="octagon">
            <a:avLst>
              <a:gd name="adj" fmla="val 2928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latin typeface="Times New Roman" pitchFamily="18" charset="0"/>
              </a:rPr>
              <a:t>Фасовка</a:t>
            </a:r>
          </a:p>
        </p:txBody>
      </p:sp>
      <p:sp>
        <p:nvSpPr>
          <p:cNvPr id="32813" name="AutoShape 2124"/>
          <p:cNvSpPr>
            <a:spLocks noChangeArrowheads="1"/>
          </p:cNvSpPr>
          <p:nvPr/>
        </p:nvSpPr>
        <p:spPr bwMode="auto">
          <a:xfrm>
            <a:off x="4111627" y="4260851"/>
            <a:ext cx="460375" cy="404813"/>
          </a:xfrm>
          <a:prstGeom prst="octagon">
            <a:avLst>
              <a:gd name="adj" fmla="val 2928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imes New Roman" pitchFamily="18" charset="0"/>
              </a:rPr>
              <a:t>5</a:t>
            </a:r>
          </a:p>
        </p:txBody>
      </p:sp>
      <p:sp>
        <p:nvSpPr>
          <p:cNvPr id="32814" name="AutoShape 2126"/>
          <p:cNvSpPr>
            <a:spLocks noChangeArrowheads="1"/>
          </p:cNvSpPr>
          <p:nvPr/>
        </p:nvSpPr>
        <p:spPr bwMode="auto">
          <a:xfrm>
            <a:off x="9263063" y="2590800"/>
            <a:ext cx="2927350" cy="457200"/>
          </a:xfrm>
          <a:prstGeom prst="octagon">
            <a:avLst>
              <a:gd name="adj" fmla="val 2928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imes New Roman" pitchFamily="18" charset="0"/>
              </a:rPr>
              <a:t>Розплавлення</a:t>
            </a:r>
            <a:br>
              <a:rPr lang="ru-RU" altLang="ru-RU" sz="1800" b="1">
                <a:latin typeface="Times New Roman" pitchFamily="18" charset="0"/>
              </a:rPr>
            </a:br>
            <a:r>
              <a:rPr lang="ru-RU" altLang="ru-RU" sz="1800" b="1">
                <a:latin typeface="Times New Roman" pitchFamily="18" charset="0"/>
              </a:rPr>
              <a:t>частини  вазеліну</a:t>
            </a:r>
          </a:p>
        </p:txBody>
      </p:sp>
      <p:sp>
        <p:nvSpPr>
          <p:cNvPr id="31791" name="AutoShape 2127"/>
          <p:cNvSpPr>
            <a:spLocks noChangeArrowheads="1"/>
          </p:cNvSpPr>
          <p:nvPr/>
        </p:nvSpPr>
        <p:spPr bwMode="auto">
          <a:xfrm>
            <a:off x="10666413" y="2230439"/>
            <a:ext cx="361950" cy="415925"/>
          </a:xfrm>
          <a:prstGeom prst="downArrow">
            <a:avLst>
              <a:gd name="adj1" fmla="val 50000"/>
              <a:gd name="adj2" fmla="val 250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800">
              <a:latin typeface="Times New Roman" panose="02020603050405020304" pitchFamily="18" charset="0"/>
            </a:endParaRPr>
          </a:p>
        </p:txBody>
      </p:sp>
      <p:sp>
        <p:nvSpPr>
          <p:cNvPr id="32816" name="AutoShape 2129"/>
          <p:cNvSpPr>
            <a:spLocks noChangeArrowheads="1"/>
          </p:cNvSpPr>
          <p:nvPr/>
        </p:nvSpPr>
        <p:spPr bwMode="auto">
          <a:xfrm>
            <a:off x="8229601" y="5029200"/>
            <a:ext cx="2233612" cy="533400"/>
          </a:xfrm>
          <a:prstGeom prst="octagon">
            <a:avLst>
              <a:gd name="adj" fmla="val 2928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latin typeface="Times New Roman" pitchFamily="18" charset="0"/>
              </a:rPr>
              <a:t>Додавання вазеліну</a:t>
            </a:r>
          </a:p>
        </p:txBody>
      </p:sp>
      <p:sp>
        <p:nvSpPr>
          <p:cNvPr id="31793" name="Text Box 2130"/>
          <p:cNvSpPr txBox="1">
            <a:spLocks noChangeArrowheads="1"/>
          </p:cNvSpPr>
          <p:nvPr/>
        </p:nvSpPr>
        <p:spPr bwMode="auto">
          <a:xfrm>
            <a:off x="5702303" y="1949451"/>
            <a:ext cx="1936749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Даний </a:t>
            </a:r>
            <a:r>
              <a:rPr lang="ru-RU" altLang="ru-RU" sz="1400" dirty="0" err="1">
                <a:latin typeface="Times New Roman" panose="02020603050405020304" pitchFamily="18" charset="0"/>
              </a:rPr>
              <a:t>лікарський</a:t>
            </a:r>
            <a:r>
              <a:rPr lang="ru-RU" altLang="ru-RU" sz="1400" dirty="0">
                <a:latin typeface="Times New Roman" panose="02020603050405020304" pitchFamily="18" charset="0"/>
              </a:rPr>
              <a:t> препарат – мазь-</a:t>
            </a:r>
            <a:r>
              <a:rPr lang="ru-RU" altLang="ru-RU" sz="1400" dirty="0" err="1">
                <a:latin typeface="Times New Roman" panose="02020603050405020304" pitchFamily="18" charset="0"/>
              </a:rPr>
              <a:t>розчин</a:t>
            </a:r>
            <a:r>
              <a:rPr lang="ru-RU" altLang="ru-RU" sz="1400" dirty="0">
                <a:latin typeface="Times New Roman" panose="02020603050405020304" pitchFamily="18" charset="0"/>
              </a:rPr>
              <a:t>, до складу </a:t>
            </a:r>
            <a:r>
              <a:rPr lang="ru-RU" altLang="ru-RU" sz="1400" dirty="0" err="1">
                <a:latin typeface="Times New Roman" panose="02020603050405020304" pitchFamily="18" charset="0"/>
              </a:rPr>
              <a:t>якого</a:t>
            </a:r>
            <a:r>
              <a:rPr lang="ru-RU" altLang="ru-RU" sz="1400" dirty="0">
                <a:latin typeface="Times New Roman" panose="02020603050405020304" pitchFamily="18" charset="0"/>
              </a:rPr>
              <a:t> входить  </a:t>
            </a:r>
            <a:r>
              <a:rPr lang="ru-RU" altLang="ru-RU" sz="1400" dirty="0" smtClean="0">
                <a:latin typeface="Times New Roman" panose="02020603050405020304" pitchFamily="18" charset="0"/>
              </a:rPr>
              <a:t>летка </a:t>
            </a:r>
            <a:r>
              <a:rPr lang="ru-RU" altLang="ru-RU" sz="1400" dirty="0">
                <a:latin typeface="Times New Roman" panose="02020603050405020304" pitchFamily="18" charset="0"/>
              </a:rPr>
              <a:t>та пахуча </a:t>
            </a:r>
            <a:r>
              <a:rPr lang="ru-RU" altLang="ru-RU" sz="1400" dirty="0" err="1">
                <a:latin typeface="Times New Roman" panose="02020603050405020304" pitchFamily="18" charset="0"/>
              </a:rPr>
              <a:t>речовина</a:t>
            </a:r>
            <a:r>
              <a:rPr lang="ru-RU" altLang="ru-RU" sz="1400" dirty="0">
                <a:latin typeface="Times New Roman" panose="02020603050405020304" pitchFamily="18" charset="0"/>
              </a:rPr>
              <a:t> – ментол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31794" name="Text Box 2132"/>
          <p:cNvSpPr txBox="1">
            <a:spLocks noChangeArrowheads="1"/>
          </p:cNvSpPr>
          <p:nvPr/>
        </p:nvSpPr>
        <p:spPr bwMode="auto">
          <a:xfrm>
            <a:off x="192089" y="2708276"/>
            <a:ext cx="56165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en-US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uk-UA" alt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alt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.б.)</a:t>
            </a:r>
            <a:endParaRPr lang="ru-RU" altLang="ru-RU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Маса</a:t>
            </a: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мазі</a:t>
            </a: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 1,0 + 10,0 = 11,0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% ментолу  11,0  –   100%</a:t>
            </a:r>
            <a:b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1,0  –     х        </a:t>
            </a:r>
            <a:r>
              <a:rPr lang="ru-RU" alt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 = 9,1% &gt; 5%</a:t>
            </a:r>
            <a:b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Розплавленого</a:t>
            </a: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вазеліну</a:t>
            </a: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розчинення</a:t>
            </a: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 ментолу 1,0</a:t>
            </a:r>
            <a:endParaRPr lang="ru-RU" altLang="ru-RU" sz="1600" dirty="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1795" name="Text Box 2133"/>
          <p:cNvSpPr txBox="1">
            <a:spLocks noChangeArrowheads="1"/>
          </p:cNvSpPr>
          <p:nvPr/>
        </p:nvSpPr>
        <p:spPr bwMode="auto">
          <a:xfrm>
            <a:off x="204788" y="4387851"/>
            <a:ext cx="292893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en-US" altLang="ru-RU" sz="18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(л.б.)</a:t>
            </a:r>
            <a:b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Дата        </a:t>
            </a:r>
            <a:r>
              <a:rPr lang="uk-UA" altLang="ru-RU" sz="18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№ рецепту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Mentholi  </a:t>
            </a:r>
            <a:r>
              <a:rPr lang="uk-UA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1,0</a:t>
            </a:r>
            <a:br>
              <a:rPr lang="en-US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  <a:t>Vaselini </a:t>
            </a:r>
            <a:r>
              <a:rPr lang="uk-UA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  <a:t>,0</a:t>
            </a:r>
            <a:br>
              <a:rPr lang="en-US" altLang="ru-RU" sz="1800" b="1" i="1" u="sng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800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ru-RU" altLang="ru-RU" sz="1800" baseline="-25000">
                <a:latin typeface="Tahoma" panose="020B0604030504040204" pitchFamily="34" charset="0"/>
                <a:cs typeface="Tahoma" panose="020B0604030504040204" pitchFamily="34" charset="0"/>
              </a:rPr>
              <a:t>заг.</a:t>
            </a: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uk-UA" altLang="ru-RU" sz="1800">
                <a:latin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altLang="ru-RU" sz="1800">
                <a:latin typeface="Tahoma" panose="020B0604030504040204" pitchFamily="34" charset="0"/>
                <a:cs typeface="Tahoma" panose="020B0604030504040204" pitchFamily="34" charset="0"/>
              </a:rPr>
              <a:t>,0</a:t>
            </a: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altLang="ru-RU" sz="1800">
                <a:latin typeface="Times New Roman" panose="02020603050405020304" pitchFamily="18" charset="0"/>
              </a:rPr>
              <a:t>Приготував</a:t>
            </a:r>
            <a:br>
              <a:rPr lang="ru-RU" altLang="ru-RU" sz="1800">
                <a:latin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</a:rPr>
              <a:t>        </a:t>
            </a:r>
            <a:r>
              <a:rPr lang="en-US" altLang="ru-RU" sz="1800">
                <a:latin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</a:rPr>
              <a:t>  Перевірив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          </a:t>
            </a:r>
            <a:r>
              <a:rPr lang="uk-UA" altLang="ru-RU" sz="1800">
                <a:latin typeface="Times New Roman" panose="02020603050405020304" pitchFamily="18" charset="0"/>
              </a:rPr>
              <a:t>Відп</a:t>
            </a:r>
            <a:r>
              <a:rPr lang="ru-RU" altLang="ru-RU" sz="1800">
                <a:latin typeface="Times New Roman" panose="02020603050405020304" pitchFamily="18" charset="0"/>
              </a:rPr>
              <a:t>у</a:t>
            </a:r>
            <a:r>
              <a:rPr lang="uk-UA" altLang="ru-RU" sz="1800">
                <a:latin typeface="Times New Roman" panose="02020603050405020304" pitchFamily="18" charset="0"/>
              </a:rPr>
              <a:t>стив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0772" name="Прямоугольник 57"/>
          <p:cNvSpPr>
            <a:spLocks noChangeArrowheads="1"/>
          </p:cNvSpPr>
          <p:nvPr/>
        </p:nvSpPr>
        <p:spPr bwMode="auto">
          <a:xfrm>
            <a:off x="10269538" y="6572250"/>
            <a:ext cx="1574800" cy="2857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Тепла ступка</a:t>
            </a:r>
          </a:p>
        </p:txBody>
      </p:sp>
      <p:graphicFrame>
        <p:nvGraphicFramePr>
          <p:cNvPr id="5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8639" y="765176"/>
          <a:ext cx="4799013" cy="1260475"/>
        </p:xfrm>
        <a:graphic>
          <a:graphicData uri="http://schemas.openxmlformats.org/drawingml/2006/table">
            <a:tbl>
              <a:tblPr/>
              <a:tblGrid>
                <a:gridCol w="289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Rp.: Mentholi  </a:t>
                      </a: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1,0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Vaselini       1</a:t>
                      </a: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,0</a:t>
                      </a:r>
                      <a:b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M., f. ung.</a:t>
                      </a:r>
                      <a:b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D.S. </a:t>
                      </a: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Для втирання в плече</a:t>
                      </a:r>
                      <a:endParaRPr kumimoji="0" lang="uk-UA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12" marR="9141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 indent="250825"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12" marR="9141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12" marR="9141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AutoShape 56"/>
          <p:cNvSpPr>
            <a:spLocks noChangeArrowheads="1"/>
          </p:cNvSpPr>
          <p:nvPr/>
        </p:nvSpPr>
        <p:spPr bwMode="auto">
          <a:xfrm>
            <a:off x="4689476" y="4775201"/>
            <a:ext cx="2946400" cy="735013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Флакон (контейнер для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відпуску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5000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447" y="89694"/>
            <a:ext cx="9277004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ПЛАН ЛЕКЦІЇ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0557" y="1130573"/>
            <a:ext cx="8017932" cy="388694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>
                <a:latin typeface="Tahoma" pitchFamily="34" charset="0"/>
              </a:rPr>
              <a:t>Характеристика та </a:t>
            </a:r>
            <a:r>
              <a:rPr lang="ru-RU" altLang="ru-RU" dirty="0" err="1">
                <a:latin typeface="Tahoma" pitchFamily="34" charset="0"/>
              </a:rPr>
              <a:t>класифікація</a:t>
            </a:r>
            <a:r>
              <a:rPr lang="ru-RU" altLang="ru-RU" dirty="0">
                <a:latin typeface="Tahoma" pitchFamily="34" charset="0"/>
              </a:rPr>
              <a:t> МЛФ</a:t>
            </a:r>
            <a:r>
              <a:rPr lang="en-US" altLang="ru-RU" dirty="0">
                <a:latin typeface="Tahoma" pitchFamily="34" charset="0"/>
              </a:rPr>
              <a:t> </a:t>
            </a:r>
            <a:r>
              <a:rPr lang="ru-RU" altLang="ru-RU" dirty="0">
                <a:latin typeface="Tahoma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>
                <a:latin typeface="Tahoma" pitchFamily="34" charset="0"/>
              </a:rPr>
              <a:t>Характеристика </a:t>
            </a:r>
            <a:r>
              <a:rPr lang="ru-RU" altLang="ru-RU" dirty="0" err="1">
                <a:latin typeface="Tahoma" pitchFamily="34" charset="0"/>
              </a:rPr>
              <a:t>класифікація</a:t>
            </a:r>
            <a:r>
              <a:rPr lang="ru-RU" altLang="ru-RU" dirty="0">
                <a:latin typeface="Tahoma" pitchFamily="34" charset="0"/>
              </a:rPr>
              <a:t> та номенклатура основ МЛФ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>
                <a:latin typeface="Tahoma" pitchFamily="34" charset="0"/>
              </a:rPr>
              <a:t>Характеристика та </a:t>
            </a:r>
            <a:r>
              <a:rPr lang="ru-RU" altLang="ru-RU" dirty="0" err="1">
                <a:latin typeface="Tahoma" pitchFamily="34" charset="0"/>
              </a:rPr>
              <a:t>класифікація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лініментів</a:t>
            </a:r>
            <a:endParaRPr lang="ru-RU" altLang="ru-RU" dirty="0">
              <a:latin typeface="Tahoma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 err="1">
                <a:latin typeface="Tahoma" pitchFamily="34" charset="0"/>
              </a:rPr>
              <a:t>Загальні</a:t>
            </a:r>
            <a:r>
              <a:rPr lang="ru-RU" altLang="ru-RU" dirty="0">
                <a:latin typeface="Tahoma" pitchFamily="34" charset="0"/>
              </a:rPr>
              <a:t> правила </a:t>
            </a:r>
            <a:r>
              <a:rPr lang="ru-RU" altLang="ru-RU" dirty="0" err="1">
                <a:latin typeface="Tahoma" pitchFamily="34" charset="0"/>
              </a:rPr>
              <a:t>технології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лініментів</a:t>
            </a:r>
            <a:r>
              <a:rPr lang="ru-RU" altLang="ru-RU" dirty="0">
                <a:latin typeface="Tahoma" pitchFamily="34" charset="0"/>
              </a:rPr>
              <a:t>.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>
                <a:latin typeface="Tahoma" pitchFamily="34" charset="0"/>
              </a:rPr>
              <a:t>Алгоритм </a:t>
            </a:r>
            <a:r>
              <a:rPr lang="ru-RU" altLang="ru-RU" dirty="0" err="1">
                <a:latin typeface="Tahoma" pitchFamily="34" charset="0"/>
              </a:rPr>
              <a:t>виготовлення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лініментів</a:t>
            </a:r>
            <a:r>
              <a:rPr lang="ru-RU" altLang="ru-RU" dirty="0">
                <a:latin typeface="Tahoma" pitchFamily="34" charset="0"/>
              </a:rPr>
              <a:t>.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 err="1">
                <a:latin typeface="Tahoma" pitchFamily="34" charset="0"/>
              </a:rPr>
              <a:t>Технологія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гомогенних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лініментів-розчинів</a:t>
            </a:r>
            <a:endParaRPr lang="ru-RU" altLang="ru-RU" dirty="0">
              <a:latin typeface="Tahoma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>
                <a:latin typeface="Tahoma" pitchFamily="34" charset="0"/>
              </a:rPr>
              <a:t>Алгоритм </a:t>
            </a:r>
            <a:r>
              <a:rPr lang="ru-RU" altLang="ru-RU" dirty="0" err="1">
                <a:latin typeface="Tahoma" pitchFamily="34" charset="0"/>
              </a:rPr>
              <a:t>виготовлення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лініментів</a:t>
            </a:r>
            <a:r>
              <a:rPr lang="ru-RU" altLang="ru-RU" dirty="0">
                <a:latin typeface="Tahoma" pitchFamily="34" charset="0"/>
              </a:rPr>
              <a:t>. </a:t>
            </a:r>
            <a:r>
              <a:rPr lang="ru-RU" altLang="ru-RU" dirty="0" err="1">
                <a:latin typeface="Tahoma" pitchFamily="34" charset="0"/>
              </a:rPr>
              <a:t>Технологія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гетерогенних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лініментів-суспензій</a:t>
            </a:r>
            <a:r>
              <a:rPr lang="ru-RU" altLang="ru-RU" dirty="0">
                <a:latin typeface="Tahoma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>
                <a:latin typeface="Tahoma" pitchFamily="34" charset="0"/>
              </a:rPr>
              <a:t>Алгоритм </a:t>
            </a:r>
            <a:r>
              <a:rPr lang="ru-RU" altLang="ru-RU" dirty="0" err="1">
                <a:latin typeface="Tahoma" pitchFamily="34" charset="0"/>
              </a:rPr>
              <a:t>виготовлення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лініментів</a:t>
            </a:r>
            <a:r>
              <a:rPr lang="ru-RU" altLang="ru-RU" dirty="0">
                <a:latin typeface="Tahoma" pitchFamily="34" charset="0"/>
              </a:rPr>
              <a:t>. </a:t>
            </a:r>
            <a:r>
              <a:rPr lang="ru-RU" altLang="ru-RU" dirty="0" err="1">
                <a:latin typeface="Tahoma" pitchFamily="34" charset="0"/>
              </a:rPr>
              <a:t>Технологія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гетерогенних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лініментів-емульсій</a:t>
            </a:r>
            <a:r>
              <a:rPr lang="ru-RU" altLang="ru-RU" dirty="0">
                <a:latin typeface="Tahoma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>
                <a:latin typeface="Tahoma" pitchFamily="34" charset="0"/>
              </a:rPr>
              <a:t>Характеристика</a:t>
            </a:r>
            <a:r>
              <a:rPr lang="en-US" altLang="ru-RU" dirty="0">
                <a:latin typeface="Tahoma" pitchFamily="34" charset="0"/>
              </a:rPr>
              <a:t> </a:t>
            </a:r>
            <a:r>
              <a:rPr lang="ru-RU" altLang="ru-RU" dirty="0">
                <a:latin typeface="Tahoma" pitchFamily="34" charset="0"/>
              </a:rPr>
              <a:t>мазей.</a:t>
            </a:r>
            <a:r>
              <a:rPr lang="en-US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Класифікація</a:t>
            </a:r>
            <a:r>
              <a:rPr lang="ru-RU" altLang="ru-RU" dirty="0">
                <a:latin typeface="Tahoma" pitchFamily="34" charset="0"/>
              </a:rPr>
              <a:t> мазей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 err="1">
                <a:latin typeface="Tahoma" pitchFamily="34" charset="0"/>
              </a:rPr>
              <a:t>Гомогенні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мазі</a:t>
            </a:r>
            <a:r>
              <a:rPr lang="ru-RU" altLang="ru-RU" dirty="0">
                <a:latin typeface="Tahoma" pitchFamily="34" charset="0"/>
              </a:rPr>
              <a:t>. </a:t>
            </a:r>
            <a:r>
              <a:rPr lang="ru-RU" altLang="ru-RU" dirty="0" err="1">
                <a:latin typeface="Tahoma" pitchFamily="34" charset="0"/>
              </a:rPr>
              <a:t>Загальні</a:t>
            </a:r>
            <a:r>
              <a:rPr lang="ru-RU" altLang="ru-RU" dirty="0">
                <a:latin typeface="Tahoma" pitchFamily="34" charset="0"/>
              </a:rPr>
              <a:t> правила </a:t>
            </a:r>
            <a:r>
              <a:rPr lang="ru-RU" altLang="ru-RU" dirty="0" err="1">
                <a:latin typeface="Tahoma" pitchFamily="34" charset="0"/>
              </a:rPr>
              <a:t>виготовлення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гомогенних</a:t>
            </a:r>
            <a:r>
              <a:rPr lang="ru-RU" altLang="ru-RU" dirty="0">
                <a:latin typeface="Tahoma" pitchFamily="34" charset="0"/>
              </a:rPr>
              <a:t> мазей.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>
                <a:latin typeface="Tahoma" pitchFamily="34" charset="0"/>
              </a:rPr>
              <a:t>Алгоритм </a:t>
            </a:r>
            <a:r>
              <a:rPr lang="ru-RU" altLang="ru-RU" dirty="0" err="1">
                <a:latin typeface="Tahoma" pitchFamily="34" charset="0"/>
              </a:rPr>
              <a:t>виготовлення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гомогенних</a:t>
            </a:r>
            <a:r>
              <a:rPr lang="ru-RU" altLang="ru-RU" dirty="0">
                <a:latin typeface="Tahoma" pitchFamily="34" charset="0"/>
              </a:rPr>
              <a:t> мазей. </a:t>
            </a:r>
            <a:r>
              <a:rPr lang="ru-RU" altLang="ru-RU" dirty="0" err="1">
                <a:latin typeface="Tahoma" pitchFamily="34" charset="0"/>
              </a:rPr>
              <a:t>Технологія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гомогенних</a:t>
            </a:r>
            <a:r>
              <a:rPr lang="ru-RU" altLang="ru-RU" dirty="0">
                <a:latin typeface="Tahoma" pitchFamily="34" charset="0"/>
              </a:rPr>
              <a:t> мазей-</a:t>
            </a:r>
            <a:r>
              <a:rPr lang="ru-RU" altLang="ru-RU" dirty="0" err="1">
                <a:latin typeface="Tahoma" pitchFamily="34" charset="0"/>
              </a:rPr>
              <a:t>розчинів</a:t>
            </a:r>
            <a:endParaRPr lang="ru-RU" altLang="ru-RU" dirty="0">
              <a:latin typeface="Tahoma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dirty="0" err="1">
                <a:latin typeface="Tahoma" pitchFamily="34" charset="0"/>
              </a:rPr>
              <a:t>Загальні</a:t>
            </a:r>
            <a:r>
              <a:rPr lang="ru-RU" altLang="ru-RU" dirty="0">
                <a:latin typeface="Tahoma" pitchFamily="34" charset="0"/>
              </a:rPr>
              <a:t> правила </a:t>
            </a:r>
            <a:r>
              <a:rPr lang="ru-RU" altLang="ru-RU" dirty="0" err="1">
                <a:latin typeface="Tahoma" pitchFamily="34" charset="0"/>
              </a:rPr>
              <a:t>виготовлення</a:t>
            </a:r>
            <a:r>
              <a:rPr lang="ru-RU" altLang="ru-RU" dirty="0">
                <a:latin typeface="Tahoma" pitchFamily="34" charset="0"/>
              </a:rPr>
              <a:t> </a:t>
            </a:r>
            <a:r>
              <a:rPr lang="ru-RU" altLang="ru-RU" dirty="0" err="1">
                <a:latin typeface="Tahoma" pitchFamily="34" charset="0"/>
              </a:rPr>
              <a:t>гомогенних</a:t>
            </a:r>
            <a:r>
              <a:rPr lang="ru-RU" altLang="ru-RU" dirty="0">
                <a:latin typeface="Tahoma" pitchFamily="34" charset="0"/>
              </a:rPr>
              <a:t> мазей-</a:t>
            </a:r>
            <a:r>
              <a:rPr lang="ru-RU" altLang="ru-RU" dirty="0" err="1">
                <a:latin typeface="Tahoma" pitchFamily="34" charset="0"/>
              </a:rPr>
              <a:t>сплавів</a:t>
            </a:r>
            <a:endParaRPr lang="uk-UA" alt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34A7-D8C7-4A7D-B1DD-154B635250D6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45957" y="3074045"/>
            <a:ext cx="6870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ru-RU" altLang="uk-UA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6"/>
          <p:cNvSpPr txBox="1">
            <a:spLocks noChangeArrowheads="1"/>
          </p:cNvSpPr>
          <p:nvPr/>
        </p:nvSpPr>
        <p:spPr bwMode="auto">
          <a:xfrm>
            <a:off x="5370514" y="747713"/>
            <a:ext cx="20875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700">
                <a:latin typeface="Tahoma" panose="020B0604030504040204" pitchFamily="34" charset="0"/>
                <a:cs typeface="Tahoma" panose="020B0604030504040204" pitchFamily="34" charset="0"/>
              </a:rPr>
              <a:t>можуть містити</a:t>
            </a:r>
          </a:p>
        </p:txBody>
      </p:sp>
      <p:sp>
        <p:nvSpPr>
          <p:cNvPr id="64522" name="AutoShape 28"/>
          <p:cNvSpPr>
            <a:spLocks noChangeArrowheads="1"/>
          </p:cNvSpPr>
          <p:nvPr/>
        </p:nvSpPr>
        <p:spPr bwMode="auto">
          <a:xfrm>
            <a:off x="204788" y="2686051"/>
            <a:ext cx="5259388" cy="550863"/>
          </a:xfrm>
          <a:prstGeom prst="wedgeRoundRectCallout">
            <a:avLst>
              <a:gd name="adj1" fmla="val 42876"/>
              <a:gd name="adj2" fmla="val -8365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00">
                <a:latin typeface="Tahoma" pitchFamily="34" charset="0"/>
                <a:cs typeface="Tahoma" pitchFamily="34" charset="0"/>
              </a:rPr>
              <a:t>для уникнення перегріву легкоплавких компонентів</a:t>
            </a:r>
            <a:endParaRPr lang="ru-RU" altLang="ru-RU" sz="17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523" name="AutoShape 30"/>
          <p:cNvSpPr>
            <a:spLocks noChangeArrowheads="1"/>
          </p:cNvSpPr>
          <p:nvPr/>
        </p:nvSpPr>
        <p:spPr bwMode="auto">
          <a:xfrm>
            <a:off x="204788" y="5075238"/>
            <a:ext cx="5270500" cy="1008062"/>
          </a:xfrm>
          <a:prstGeom prst="wedgeRoundRectCallout">
            <a:avLst>
              <a:gd name="adj1" fmla="val 870"/>
              <a:gd name="adj2" fmla="val -9769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1700" dirty="0">
                <a:latin typeface="Tahoma" pitchFamily="34" charset="0"/>
                <a:cs typeface="Tahoma" pitchFamily="34" charset="0"/>
              </a:rPr>
              <a:t>Щоб уникнути розшаровування при </a:t>
            </a:r>
            <a:r>
              <a:rPr lang="uk-UA" altLang="ru-RU" sz="1700" dirty="0" err="1">
                <a:latin typeface="Tahoma" pitchFamily="34" charset="0"/>
                <a:cs typeface="Tahoma" pitchFamily="34" charset="0"/>
              </a:rPr>
              <a:t>викристалізації</a:t>
            </a:r>
            <a:r>
              <a:rPr lang="uk-UA" altLang="ru-RU" sz="1700" dirty="0">
                <a:latin typeface="Tahoma" pitchFamily="34" charset="0"/>
                <a:cs typeface="Tahoma" pitchFamily="34" charset="0"/>
              </a:rPr>
              <a:t> найбільш тугоплавких компонентів, наприклад парафіну, і </a:t>
            </a:r>
            <a:r>
              <a:rPr lang="uk-UA" altLang="ru-RU" sz="1700" dirty="0" smtClean="0">
                <a:latin typeface="Tahoma" pitchFamily="34" charset="0"/>
                <a:cs typeface="Tahoma" pitchFamily="34" charset="0"/>
              </a:rPr>
              <a:t>набуття оптимальних </a:t>
            </a:r>
            <a:r>
              <a:rPr lang="uk-UA" altLang="ru-RU" sz="1700" dirty="0">
                <a:latin typeface="Tahoma" pitchFamily="34" charset="0"/>
                <a:cs typeface="Tahoma" pitchFamily="34" charset="0"/>
              </a:rPr>
              <a:t>реологічних </a:t>
            </a:r>
            <a:r>
              <a:rPr lang="uk-UA" altLang="ru-RU" sz="1700" dirty="0" smtClean="0">
                <a:latin typeface="Tahoma" pitchFamily="34" charset="0"/>
                <a:cs typeface="Tahoma" pitchFamily="34" charset="0"/>
              </a:rPr>
              <a:t>параметрів мазі</a:t>
            </a:r>
            <a:endParaRPr lang="ru-RU" altLang="ru-RU" sz="1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5978" name="AutoShape 90"/>
          <p:cNvSpPr>
            <a:spLocks noChangeArrowheads="1"/>
          </p:cNvSpPr>
          <p:nvPr/>
        </p:nvSpPr>
        <p:spPr bwMode="auto">
          <a:xfrm>
            <a:off x="7464427" y="373064"/>
            <a:ext cx="4535487" cy="1120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altLang="ru-RU" dirty="0" err="1">
                <a:latin typeface="Arial" charset="0"/>
                <a:cs typeface="Arial" charset="0"/>
              </a:rPr>
              <a:t>парафін</a:t>
            </a:r>
            <a:r>
              <a:rPr lang="ru-RU" altLang="ru-RU" dirty="0">
                <a:latin typeface="Arial" charset="0"/>
                <a:cs typeface="Arial" charset="0"/>
              </a:rPr>
              <a:t>, </a:t>
            </a:r>
            <a:r>
              <a:rPr lang="ru-RU" altLang="ru-RU" dirty="0" err="1">
                <a:latin typeface="Arial" charset="0"/>
                <a:cs typeface="Arial" charset="0"/>
              </a:rPr>
              <a:t>вазелін</a:t>
            </a:r>
            <a:r>
              <a:rPr lang="ru-RU" altLang="ru-RU" dirty="0">
                <a:latin typeface="Arial" charset="0"/>
                <a:cs typeface="Arial" charset="0"/>
              </a:rPr>
              <a:t>, церезин, воски (</a:t>
            </a:r>
            <a:r>
              <a:rPr lang="ru-RU" altLang="ru-RU" dirty="0" err="1">
                <a:latin typeface="Arial" charset="0"/>
                <a:cs typeface="Arial" charset="0"/>
              </a:rPr>
              <a:t>бджолиний</a:t>
            </a:r>
            <a:r>
              <a:rPr lang="ru-RU" altLang="ru-RU" dirty="0">
                <a:latin typeface="Arial" charset="0"/>
                <a:cs typeface="Arial" charset="0"/>
              </a:rPr>
              <a:t>, спермацет)</a:t>
            </a:r>
            <a:r>
              <a:rPr lang="uk-UA" altLang="ru-RU" dirty="0">
                <a:latin typeface="Arial" charset="0"/>
                <a:cs typeface="Arial" charset="0"/>
              </a:rPr>
              <a:t>, </a:t>
            </a:r>
            <a:r>
              <a:rPr lang="uk-UA" altLang="ru-RU" dirty="0" err="1">
                <a:latin typeface="Arial" charset="0"/>
                <a:cs typeface="Arial" charset="0"/>
              </a:rPr>
              <a:t>нафталанську</a:t>
            </a:r>
            <a:r>
              <a:rPr lang="uk-UA" altLang="ru-RU" dirty="0">
                <a:latin typeface="Arial" charset="0"/>
                <a:cs typeface="Arial" charset="0"/>
              </a:rPr>
              <a:t> нафту</a:t>
            </a:r>
            <a:r>
              <a:rPr lang="ru-RU" altLang="ru-RU" dirty="0">
                <a:latin typeface="Arial" charset="0"/>
                <a:cs typeface="Arial" charset="0"/>
              </a:rPr>
              <a:t>, </a:t>
            </a:r>
            <a:r>
              <a:rPr lang="ru-RU" altLang="ru-RU" dirty="0" err="1">
                <a:latin typeface="Arial" charset="0"/>
                <a:cs typeface="Arial" charset="0"/>
              </a:rPr>
              <a:t>рослинні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олії</a:t>
            </a:r>
            <a:r>
              <a:rPr lang="ru-RU" altLang="ru-RU" dirty="0">
                <a:latin typeface="Arial" charset="0"/>
                <a:cs typeface="Arial" charset="0"/>
              </a:rPr>
              <a:t>, </a:t>
            </a:r>
            <a:r>
              <a:rPr lang="ru-RU" altLang="ru-RU" dirty="0" err="1">
                <a:latin typeface="Arial" charset="0"/>
                <a:cs typeface="Arial" charset="0"/>
              </a:rPr>
              <a:t>олійні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розчини</a:t>
            </a:r>
            <a:r>
              <a:rPr lang="ru-RU" altLang="ru-RU" dirty="0">
                <a:latin typeface="Arial" charset="0"/>
                <a:cs typeface="Arial" charset="0"/>
              </a:rPr>
              <a:t>, </a:t>
            </a:r>
            <a:r>
              <a:rPr lang="ru-RU" altLang="ru-RU" dirty="0" err="1">
                <a:latin typeface="Arial" charset="0"/>
                <a:cs typeface="Arial" charset="0"/>
              </a:rPr>
              <a:t>олійні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екстракти</a:t>
            </a:r>
            <a:r>
              <a:rPr lang="ru-RU" altLang="ru-RU" dirty="0">
                <a:latin typeface="Arial" charset="0"/>
                <a:cs typeface="Arial" charset="0"/>
              </a:rPr>
              <a:t> та </a:t>
            </a:r>
            <a:r>
              <a:rPr lang="uk-UA" altLang="ru-RU" dirty="0">
                <a:latin typeface="Arial" charset="0"/>
                <a:cs typeface="Arial" charset="0"/>
              </a:rPr>
              <a:t> </a:t>
            </a:r>
            <a:r>
              <a:rPr lang="uk-UA" altLang="ru-RU" dirty="0" err="1">
                <a:latin typeface="Arial" charset="0"/>
                <a:cs typeface="Arial" charset="0"/>
              </a:rPr>
              <a:t>ін</a:t>
            </a:r>
            <a:r>
              <a:rPr lang="ru-RU" altLang="ru-RU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334963" y="747713"/>
            <a:ext cx="5111750" cy="576262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altLang="ru-RU" b="1" dirty="0">
                <a:latin typeface="Tahoma" pitchFamily="34" charset="0"/>
                <a:cs typeface="Arial" charset="0"/>
              </a:rPr>
              <a:t>Сплав </a:t>
            </a:r>
            <a:r>
              <a:rPr lang="ru-RU" altLang="ru-RU" b="1" dirty="0" err="1">
                <a:latin typeface="Tahoma" pitchFamily="34" charset="0"/>
                <a:cs typeface="Arial" charset="0"/>
              </a:rPr>
              <a:t>декількох</a:t>
            </a:r>
            <a:r>
              <a:rPr lang="ru-RU" altLang="ru-RU" b="1" dirty="0">
                <a:latin typeface="Tahoma" pitchFamily="34" charset="0"/>
                <a:cs typeface="Arial" charset="0"/>
              </a:rPr>
              <a:t> </a:t>
            </a:r>
            <a:r>
              <a:rPr lang="ru-RU" altLang="ru-RU" b="1" dirty="0" smtClean="0">
                <a:latin typeface="Tahoma" pitchFamily="34" charset="0"/>
                <a:cs typeface="Arial" charset="0"/>
              </a:rPr>
              <a:t>тугоплавких </a:t>
            </a:r>
            <a:r>
              <a:rPr lang="ru-RU" altLang="ru-RU" b="1" dirty="0" err="1">
                <a:latin typeface="Tahoma" pitchFamily="34" charset="0"/>
                <a:cs typeface="Arial" charset="0"/>
              </a:rPr>
              <a:t>компонентів</a:t>
            </a:r>
            <a:r>
              <a:rPr lang="ru-RU" altLang="ru-RU" b="1" dirty="0">
                <a:latin typeface="Tahoma" pitchFamily="34" charset="0"/>
                <a:cs typeface="Arial" charset="0"/>
              </a:rPr>
              <a:t>, </a:t>
            </a:r>
            <a:r>
              <a:rPr lang="ru-RU" altLang="ru-RU" b="1" dirty="0" err="1">
                <a:latin typeface="Tahoma" pitchFamily="34" charset="0"/>
                <a:cs typeface="Arial" charset="0"/>
              </a:rPr>
              <a:t>що</a:t>
            </a:r>
            <a:r>
              <a:rPr lang="ru-RU" altLang="ru-RU" b="1" dirty="0">
                <a:latin typeface="Tahoma" pitchFamily="34" charset="0"/>
                <a:cs typeface="Arial" charset="0"/>
              </a:rPr>
              <a:t> легко </a:t>
            </a:r>
            <a:r>
              <a:rPr lang="ru-RU" altLang="ru-RU" b="1" dirty="0" err="1">
                <a:latin typeface="Tahoma" pitchFamily="34" charset="0"/>
                <a:cs typeface="Arial" charset="0"/>
              </a:rPr>
              <a:t>змішуються</a:t>
            </a:r>
            <a:endParaRPr lang="ru-RU" altLang="ru-RU" b="1" dirty="0">
              <a:latin typeface="Tahoma" pitchFamily="34" charset="0"/>
              <a:cs typeface="Arial" charset="0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349252" y="187325"/>
            <a:ext cx="7115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12. ЗАГАЛЬНІ ПРАВИЛА ПРИГОТУВАННЯ МАЗЕЙ-СПЛАВІВ</a:t>
            </a:r>
          </a:p>
        </p:txBody>
      </p:sp>
      <p:sp>
        <p:nvSpPr>
          <p:cNvPr id="32776" name="Line 18"/>
          <p:cNvSpPr>
            <a:spLocks noChangeShapeType="1"/>
          </p:cNvSpPr>
          <p:nvPr/>
        </p:nvSpPr>
        <p:spPr bwMode="auto">
          <a:xfrm>
            <a:off x="5475288" y="1035050"/>
            <a:ext cx="1989138" cy="0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" name="AutoShape 20"/>
          <p:cNvSpPr>
            <a:spLocks noChangeArrowheads="1"/>
          </p:cNvSpPr>
          <p:nvPr/>
        </p:nvSpPr>
        <p:spPr bwMode="auto">
          <a:xfrm>
            <a:off x="204788" y="1619250"/>
            <a:ext cx="4464050" cy="719138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ru-RU" altLang="ru-RU" dirty="0">
              <a:latin typeface="Tahoma" pitchFamily="34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altLang="ru-RU" b="1" dirty="0" err="1">
                <a:latin typeface="Tahoma" pitchFamily="34" charset="0"/>
                <a:cs typeface="Arial" charset="0"/>
              </a:rPr>
              <a:t>Компоненти</a:t>
            </a:r>
            <a:r>
              <a:rPr lang="ru-RU" altLang="ru-RU" b="1" dirty="0">
                <a:latin typeface="Tahoma" pitchFamily="34" charset="0"/>
                <a:cs typeface="Arial" charset="0"/>
              </a:rPr>
              <a:t> </a:t>
            </a:r>
            <a:r>
              <a:rPr lang="ru-RU" altLang="ru-RU" b="1" dirty="0" err="1">
                <a:latin typeface="Tahoma" pitchFamily="34" charset="0"/>
                <a:cs typeface="Arial" charset="0"/>
              </a:rPr>
              <a:t>сплавляють</a:t>
            </a:r>
            <a:r>
              <a:rPr lang="ru-RU" altLang="ru-RU" b="1" dirty="0">
                <a:latin typeface="Tahoma" pitchFamily="34" charset="0"/>
                <a:cs typeface="Arial" charset="0"/>
              </a:rPr>
              <a:t> в </a:t>
            </a:r>
            <a:r>
              <a:rPr lang="ru-RU" altLang="ru-RU" b="1" dirty="0" err="1">
                <a:latin typeface="Tahoma" pitchFamily="34" charset="0"/>
                <a:cs typeface="Arial" charset="0"/>
              </a:rPr>
              <a:t>порцеляновій</a:t>
            </a:r>
            <a:r>
              <a:rPr lang="ru-RU" altLang="ru-RU" b="1" dirty="0">
                <a:latin typeface="Tahoma" pitchFamily="34" charset="0"/>
                <a:cs typeface="Arial" charset="0"/>
              </a:rPr>
              <a:t> </a:t>
            </a:r>
            <a:r>
              <a:rPr lang="ru-RU" altLang="ru-RU" b="1" dirty="0" err="1">
                <a:latin typeface="Tahoma" pitchFamily="34" charset="0"/>
                <a:cs typeface="Arial" charset="0"/>
              </a:rPr>
              <a:t>чашці</a:t>
            </a:r>
            <a:r>
              <a:rPr lang="ru-RU" altLang="ru-RU" b="1" dirty="0">
                <a:latin typeface="Tahoma" pitchFamily="34" charset="0"/>
                <a:cs typeface="Arial" charset="0"/>
              </a:rPr>
              <a:t> на </a:t>
            </a:r>
            <a:r>
              <a:rPr lang="ru-RU" altLang="ru-RU" b="1" dirty="0" err="1">
                <a:latin typeface="Tahoma" pitchFamily="34" charset="0"/>
                <a:cs typeface="Arial" charset="0"/>
              </a:rPr>
              <a:t>водяній</a:t>
            </a:r>
            <a:r>
              <a:rPr lang="ru-RU" altLang="ru-RU" b="1" dirty="0">
                <a:latin typeface="Tahoma" pitchFamily="34" charset="0"/>
                <a:cs typeface="Arial" charset="0"/>
              </a:rPr>
              <a:t> </a:t>
            </a:r>
            <a:r>
              <a:rPr lang="ru-RU" altLang="ru-RU" b="1" dirty="0" err="1">
                <a:latin typeface="Tahoma" pitchFamily="34" charset="0"/>
                <a:cs typeface="Arial" charset="0"/>
              </a:rPr>
              <a:t>бані</a:t>
            </a:r>
            <a:endParaRPr lang="ru-RU" altLang="ru-RU" b="1" dirty="0">
              <a:latin typeface="Tahoma" pitchFamily="34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altLang="ru-RU" b="1" i="1" dirty="0">
              <a:latin typeface="Tahoma" pitchFamily="34" charset="0"/>
              <a:cs typeface="Arial" charset="0"/>
            </a:endParaRPr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171451" y="3694114"/>
            <a:ext cx="5759450" cy="719137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latin typeface="Tahoma" panose="020B0604030504040204" pitchFamily="34" charset="0"/>
              </a:rPr>
              <a:t>Отриманий</a:t>
            </a:r>
            <a:r>
              <a:rPr lang="ru-RU" altLang="ru-RU" sz="1800" b="1" dirty="0">
                <a:latin typeface="Tahoma" panose="020B0604030504040204" pitchFamily="34" charset="0"/>
              </a:rPr>
              <a:t> сплав </a:t>
            </a:r>
            <a:r>
              <a:rPr lang="ru-RU" altLang="ru-RU" sz="1800" b="1" dirty="0" err="1">
                <a:latin typeface="Tahoma" panose="020B0604030504040204" pitchFamily="34" charset="0"/>
              </a:rPr>
              <a:t>інгредієнтів</a:t>
            </a:r>
            <a:r>
              <a:rPr lang="ru-RU" altLang="ru-RU" sz="1800" b="1" dirty="0">
                <a:latin typeface="Tahoma" panose="020B0604030504040204" pitchFamily="34" charset="0"/>
              </a:rPr>
              <a:t> </a:t>
            </a:r>
            <a:r>
              <a:rPr lang="ru-RU" altLang="ru-RU" sz="1800" b="1" dirty="0" err="1">
                <a:latin typeface="Tahoma" panose="020B0604030504040204" pitchFamily="34" charset="0"/>
              </a:rPr>
              <a:t>перемішують</a:t>
            </a:r>
            <a:r>
              <a:rPr lang="ru-RU" altLang="ru-RU" sz="1800" b="1" dirty="0">
                <a:latin typeface="Tahoma" panose="020B0604030504040204" pitchFamily="34" charset="0"/>
              </a:rPr>
              <a:t> до </a:t>
            </a:r>
            <a:r>
              <a:rPr lang="ru-RU" altLang="ru-RU" sz="1800" b="1" dirty="0" err="1" smtClean="0">
                <a:latin typeface="Tahoma" panose="020B0604030504040204" pitchFamily="34" charset="0"/>
              </a:rPr>
              <a:t>охолодження</a:t>
            </a:r>
            <a:r>
              <a:rPr lang="ru-RU" altLang="ru-RU" sz="1800" b="1" dirty="0" smtClean="0">
                <a:latin typeface="Tahoma" panose="020B0604030504040204" pitchFamily="34" charset="0"/>
              </a:rPr>
              <a:t> в </a:t>
            </a:r>
            <a:r>
              <a:rPr lang="ru-RU" altLang="ru-RU" sz="1800" b="1" dirty="0" err="1" smtClean="0">
                <a:latin typeface="Tahoma" panose="020B0604030504040204" pitchFamily="34" charset="0"/>
              </a:rPr>
              <a:t>підігрітій</a:t>
            </a:r>
            <a:r>
              <a:rPr lang="ru-RU" altLang="ru-RU" sz="1800" b="1" dirty="0" smtClean="0">
                <a:latin typeface="Tahoma" panose="020B0604030504040204" pitchFamily="34" charset="0"/>
              </a:rPr>
              <a:t> </a:t>
            </a:r>
            <a:r>
              <a:rPr lang="ru-RU" altLang="ru-RU" sz="1800" b="1" dirty="0">
                <a:latin typeface="Tahoma" panose="020B0604030504040204" pitchFamily="34" charset="0"/>
              </a:rPr>
              <a:t>до 40-50°С </a:t>
            </a:r>
            <a:r>
              <a:rPr lang="ru-RU" altLang="ru-RU" sz="1800" b="1" dirty="0" err="1">
                <a:latin typeface="Tahoma" panose="020B0604030504040204" pitchFamily="34" charset="0"/>
              </a:rPr>
              <a:t>ступці</a:t>
            </a:r>
            <a:endParaRPr lang="ru-RU" altLang="ru-RU" sz="18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800" b="1" i="1" dirty="0">
              <a:latin typeface="Tahoma" panose="020B0604030504040204" pitchFamily="34" charset="0"/>
            </a:endParaRPr>
          </a:p>
        </p:txBody>
      </p:sp>
      <p:sp>
        <p:nvSpPr>
          <p:cNvPr id="4" name="AutoShape 90"/>
          <p:cNvSpPr>
            <a:spLocks noChangeArrowheads="1"/>
          </p:cNvSpPr>
          <p:nvPr/>
        </p:nvSpPr>
        <p:spPr bwMode="auto">
          <a:xfrm>
            <a:off x="5116513" y="1619251"/>
            <a:ext cx="6662738" cy="87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endParaRPr lang="ru-RU" altLang="ru-RU" dirty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dirty="0">
                <a:latin typeface="Arial" charset="0"/>
                <a:cs typeface="Arial" charset="0"/>
              </a:rPr>
              <a:t>В першу </a:t>
            </a:r>
            <a:r>
              <a:rPr lang="ru-RU" altLang="ru-RU" dirty="0" err="1">
                <a:latin typeface="Arial" charset="0"/>
                <a:cs typeface="Arial" charset="0"/>
              </a:rPr>
              <a:t>чергу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плавлять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найбільш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тугоплавку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речовину</a:t>
            </a:r>
            <a:r>
              <a:rPr lang="ru-RU" altLang="ru-RU" dirty="0">
                <a:latin typeface="Arial" charset="0"/>
                <a:cs typeface="Arial" charset="0"/>
              </a:rPr>
              <a:t>, до </a:t>
            </a:r>
            <a:r>
              <a:rPr lang="ru-RU" altLang="ru-RU" dirty="0" err="1">
                <a:latin typeface="Arial" charset="0"/>
                <a:cs typeface="Arial" charset="0"/>
              </a:rPr>
              <a:t>одержаного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розплаву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додають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інші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інгредієнти</a:t>
            </a:r>
            <a:r>
              <a:rPr lang="ru-RU" altLang="ru-RU" dirty="0">
                <a:latin typeface="Arial" charset="0"/>
                <a:cs typeface="Arial" charset="0"/>
              </a:rPr>
              <a:t> в порядку </a:t>
            </a:r>
            <a:r>
              <a:rPr lang="ru-RU" altLang="ru-RU" dirty="0" err="1">
                <a:latin typeface="Arial" charset="0"/>
                <a:cs typeface="Arial" charset="0"/>
              </a:rPr>
              <a:t>зниження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температури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err="1">
                <a:latin typeface="Arial" charset="0"/>
                <a:cs typeface="Arial" charset="0"/>
              </a:rPr>
              <a:t>плавлення</a:t>
            </a:r>
            <a:endParaRPr lang="ru-RU" altLang="ru-RU" dirty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32780" name="Text Box 108"/>
          <p:cNvSpPr txBox="1">
            <a:spLocks noChangeArrowheads="1"/>
          </p:cNvSpPr>
          <p:nvPr/>
        </p:nvSpPr>
        <p:spPr bwMode="auto">
          <a:xfrm>
            <a:off x="6532563" y="2784475"/>
            <a:ext cx="22098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Церезин</a:t>
            </a:r>
            <a:endParaRPr lang="en-US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Озокерит</a:t>
            </a:r>
            <a:endParaRPr lang="en-US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Віск</a:t>
            </a: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жовтий</a:t>
            </a:r>
            <a:endParaRPr lang="en-US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Віск</a:t>
            </a: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uk-UA" altLang="ru-RU" sz="1600" b="1" i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</a:t>
            </a:r>
            <a:r>
              <a:rPr lang="ru-RU" altLang="ru-RU" sz="1600" b="1" i="1" dirty="0" err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лий</a:t>
            </a:r>
            <a:endParaRPr lang="en-US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Петролат</a:t>
            </a:r>
            <a:endParaRPr lang="en-US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Парафін</a:t>
            </a: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твердий</a:t>
            </a:r>
            <a:endParaRPr lang="en-US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Спермацет</a:t>
            </a:r>
            <a:endParaRPr lang="ru-RU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81" name="AutoShape 113"/>
          <p:cNvSpPr>
            <a:spLocks noChangeArrowheads="1"/>
          </p:cNvSpPr>
          <p:nvPr/>
        </p:nvSpPr>
        <p:spPr bwMode="auto">
          <a:xfrm>
            <a:off x="8864601" y="3236913"/>
            <a:ext cx="2362200" cy="914400"/>
          </a:xfrm>
          <a:prstGeom prst="bevel">
            <a:avLst>
              <a:gd name="adj" fmla="val 41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err="1">
                <a:latin typeface="Tahoma" panose="020B0604030504040204" pitchFamily="34" charset="0"/>
                <a:cs typeface="Tahoma" panose="020B0604030504040204" pitchFamily="34" charset="0"/>
              </a:rPr>
              <a:t>Використовуються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якості</a:t>
            </a: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 err="1">
                <a:latin typeface="Tahoma" panose="020B0604030504040204" pitchFamily="34" charset="0"/>
                <a:cs typeface="Tahoma" panose="020B0604030504040204" pitchFamily="34" charset="0"/>
              </a:rPr>
              <a:t>ущільнювачів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altLang="ru-RU" sz="1400" dirty="0" err="1">
                <a:latin typeface="Tahoma" panose="020B0604030504040204" pitchFamily="34" charset="0"/>
                <a:cs typeface="Tahoma" panose="020B0604030504040204" pitchFamily="34" charset="0"/>
              </a:rPr>
              <a:t>мазевих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основах</a:t>
            </a:r>
            <a:endParaRPr lang="ru-RU" altLang="ru-RU" sz="14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82" name="Text Box 109"/>
          <p:cNvSpPr txBox="1">
            <a:spLocks noChangeArrowheads="1"/>
          </p:cNvSpPr>
          <p:nvPr/>
        </p:nvSpPr>
        <p:spPr bwMode="auto">
          <a:xfrm>
            <a:off x="6415088" y="4792663"/>
            <a:ext cx="3352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 b="1" i="1" dirty="0">
                <a:latin typeface="Tahoma" panose="020B0604030504040204" pitchFamily="34" charset="0"/>
                <a:cs typeface="Tahoma" panose="020B0604030504040204" pitchFamily="34" charset="0"/>
              </a:rPr>
              <a:t>Яловичий</a:t>
            </a: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жир</a:t>
            </a:r>
            <a:endParaRPr lang="en-US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Ланолін</a:t>
            </a: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безводний</a:t>
            </a:r>
            <a:endParaRPr lang="en-US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Вазелін</a:t>
            </a:r>
            <a:endParaRPr lang="en-US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Гідрогенізовані</a:t>
            </a: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жири</a:t>
            </a:r>
            <a:endParaRPr lang="en-US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Нафталан</a:t>
            </a:r>
            <a:endParaRPr lang="en-US" altLang="ru-RU" sz="1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Олії</a:t>
            </a: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жирні</a:t>
            </a:r>
            <a:r>
              <a:rPr lang="ru-RU" alt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рідкі</a:t>
            </a:r>
            <a:r>
              <a:rPr lang="ru-RU" altLang="ru-RU" sz="16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600" b="1" i="1" dirty="0">
                <a:latin typeface="Tahoma" panose="020B0604030504040204" pitchFamily="34" charset="0"/>
                <a:cs typeface="Tahoma" panose="020B0604030504040204" pitchFamily="34" charset="0"/>
              </a:rPr>
              <a:t>Мінеральні масла та </a:t>
            </a:r>
            <a:r>
              <a:rPr lang="uk-UA" altLang="ru-RU" sz="16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інш</a:t>
            </a:r>
            <a:r>
              <a:rPr lang="uk-UA" altLang="ru-RU" sz="1600" b="1" i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32783" name="AutoShape 114"/>
          <p:cNvSpPr>
            <a:spLocks noChangeArrowheads="1"/>
          </p:cNvSpPr>
          <p:nvPr/>
        </p:nvSpPr>
        <p:spPr bwMode="auto">
          <a:xfrm>
            <a:off x="8864601" y="4943475"/>
            <a:ext cx="2914650" cy="685800"/>
          </a:xfrm>
          <a:prstGeom prst="bevel">
            <a:avLst>
              <a:gd name="adj" fmla="val 115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Використовуються в якості основи</a:t>
            </a:r>
            <a:endParaRPr lang="ru-RU" altLang="ru-RU" sz="14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84" name="AutoShape 114"/>
          <p:cNvSpPr>
            <a:spLocks noChangeArrowheads="1"/>
          </p:cNvSpPr>
          <p:nvPr/>
        </p:nvSpPr>
        <p:spPr bwMode="auto">
          <a:xfrm>
            <a:off x="9264651" y="6011863"/>
            <a:ext cx="2914650" cy="762000"/>
          </a:xfrm>
          <a:prstGeom prst="bevel">
            <a:avLst>
              <a:gd name="adj" fmla="val 41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Використовуються в якості регулятора вязкості (розріджує основу)</a:t>
            </a:r>
            <a:endParaRPr lang="ru-RU" altLang="ru-RU" sz="14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5818189" y="2571751"/>
            <a:ext cx="5961063" cy="284163"/>
          </a:xfrm>
          <a:prstGeom prst="wedgeRoundRectCallout">
            <a:avLst>
              <a:gd name="adj1" fmla="val 662"/>
              <a:gd name="adj2" fmla="val 9856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Перелік компонентів, за температурою плавлення</a:t>
            </a:r>
            <a:endParaRPr lang="ru-RU" altLang="ru-RU" sz="1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6226177" y="3443289"/>
            <a:ext cx="34925" cy="3000375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32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9" descr="http://spicerack.ru/image/cache/data/keramicheskayastupka-500x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857500"/>
            <a:ext cx="17335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68">
            <a:extLst>
              <a:ext uri="{FF2B5EF4-FFF2-40B4-BE49-F238E27FC236}">
                <a16:creationId xmlns:a16="http://schemas.microsoft.com/office/drawing/2014/main" id="{DE21F1F5-759F-45B3-ADA2-D946CCEF7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205038"/>
            <a:ext cx="2286000" cy="647700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Порцелянова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чашка</a:t>
            </a:r>
          </a:p>
        </p:txBody>
      </p:sp>
      <p:sp>
        <p:nvSpPr>
          <p:cNvPr id="120901" name="Text Box 69">
            <a:extLst>
              <a:ext uri="{FF2B5EF4-FFF2-40B4-BE49-F238E27FC236}">
                <a16:creationId xmlns:a16="http://schemas.microsoft.com/office/drawing/2014/main" id="{EAE47044-FC57-4D92-9DFA-8FB2AD11C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ТЕХНОЛОГІЯ  МАЗЕЙ-СПЛАВІВ</a:t>
            </a:r>
          </a:p>
        </p:txBody>
      </p:sp>
      <p:sp>
        <p:nvSpPr>
          <p:cNvPr id="62469" name="AutoShape 70"/>
          <p:cNvSpPr>
            <a:spLocks noChangeArrowheads="1"/>
          </p:cNvSpPr>
          <p:nvPr/>
        </p:nvSpPr>
        <p:spPr bwMode="auto">
          <a:xfrm>
            <a:off x="5564189" y="692151"/>
            <a:ext cx="3578225" cy="37941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</a:rPr>
              <a:t>Відважування  петролатуму</a:t>
            </a:r>
          </a:p>
        </p:txBody>
      </p:sp>
      <p:sp>
        <p:nvSpPr>
          <p:cNvPr id="62470" name="Line 71"/>
          <p:cNvSpPr>
            <a:spLocks noChangeShapeType="1"/>
          </p:cNvSpPr>
          <p:nvPr/>
        </p:nvSpPr>
        <p:spPr bwMode="auto">
          <a:xfrm>
            <a:off x="9220200" y="838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471" name="Line 72"/>
          <p:cNvSpPr>
            <a:spLocks noChangeShapeType="1"/>
          </p:cNvSpPr>
          <p:nvPr/>
        </p:nvSpPr>
        <p:spPr bwMode="auto">
          <a:xfrm>
            <a:off x="9220200" y="7620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472" name="Line 73"/>
          <p:cNvSpPr>
            <a:spLocks noChangeShapeType="1"/>
          </p:cNvSpPr>
          <p:nvPr/>
        </p:nvSpPr>
        <p:spPr bwMode="auto">
          <a:xfrm>
            <a:off x="9906000" y="838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473" name="AutoShape 74"/>
          <p:cNvSpPr>
            <a:spLocks noChangeArrowheads="1"/>
          </p:cNvSpPr>
          <p:nvPr/>
        </p:nvSpPr>
        <p:spPr bwMode="auto">
          <a:xfrm>
            <a:off x="5562600" y="1155701"/>
            <a:ext cx="3276600" cy="37941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</a:rPr>
              <a:t>Відважування парафіну</a:t>
            </a:r>
          </a:p>
        </p:txBody>
      </p:sp>
      <p:sp>
        <p:nvSpPr>
          <p:cNvPr id="62474" name="Line 75"/>
          <p:cNvSpPr>
            <a:spLocks noChangeShapeType="1"/>
          </p:cNvSpPr>
          <p:nvPr/>
        </p:nvSpPr>
        <p:spPr bwMode="auto">
          <a:xfrm>
            <a:off x="89154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475" name="Line 76"/>
          <p:cNvSpPr>
            <a:spLocks noChangeShapeType="1"/>
          </p:cNvSpPr>
          <p:nvPr/>
        </p:nvSpPr>
        <p:spPr bwMode="auto">
          <a:xfrm>
            <a:off x="8915400" y="129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476" name="Line 77"/>
          <p:cNvSpPr>
            <a:spLocks noChangeShapeType="1"/>
          </p:cNvSpPr>
          <p:nvPr/>
        </p:nvSpPr>
        <p:spPr bwMode="auto">
          <a:xfrm>
            <a:off x="9448800" y="1371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477" name="AutoShape 78"/>
          <p:cNvSpPr>
            <a:spLocks noChangeArrowheads="1"/>
          </p:cNvSpPr>
          <p:nvPr/>
        </p:nvSpPr>
        <p:spPr bwMode="auto">
          <a:xfrm>
            <a:off x="5562601" y="1589089"/>
            <a:ext cx="2879725" cy="681037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</a:rPr>
              <a:t>Відважування  нафти нафталанської</a:t>
            </a:r>
          </a:p>
        </p:txBody>
      </p:sp>
      <p:sp>
        <p:nvSpPr>
          <p:cNvPr id="62478" name="Line 79"/>
          <p:cNvSpPr>
            <a:spLocks noChangeShapeType="1"/>
          </p:cNvSpPr>
          <p:nvPr/>
        </p:nvSpPr>
        <p:spPr bwMode="auto">
          <a:xfrm>
            <a:off x="85344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479" name="Line 80"/>
          <p:cNvSpPr>
            <a:spLocks noChangeShapeType="1"/>
          </p:cNvSpPr>
          <p:nvPr/>
        </p:nvSpPr>
        <p:spPr bwMode="auto">
          <a:xfrm>
            <a:off x="85344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480" name="Line 81"/>
          <p:cNvSpPr>
            <a:spLocks noChangeShapeType="1"/>
          </p:cNvSpPr>
          <p:nvPr/>
        </p:nvSpPr>
        <p:spPr bwMode="auto">
          <a:xfrm>
            <a:off x="8915400" y="190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481" name="AutoShape 85"/>
          <p:cNvSpPr>
            <a:spLocks noChangeArrowheads="1"/>
          </p:cNvSpPr>
          <p:nvPr/>
        </p:nvSpPr>
        <p:spPr bwMode="auto">
          <a:xfrm>
            <a:off x="5210176" y="676275"/>
            <a:ext cx="352425" cy="382588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2482" name="AutoShape 86"/>
          <p:cNvSpPr>
            <a:spLocks noChangeArrowheads="1"/>
          </p:cNvSpPr>
          <p:nvPr/>
        </p:nvSpPr>
        <p:spPr bwMode="auto">
          <a:xfrm>
            <a:off x="5210176" y="1169988"/>
            <a:ext cx="352425" cy="354012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2483" name="AutoShape 87"/>
          <p:cNvSpPr>
            <a:spLocks noChangeArrowheads="1"/>
          </p:cNvSpPr>
          <p:nvPr/>
        </p:nvSpPr>
        <p:spPr bwMode="auto">
          <a:xfrm>
            <a:off x="5181600" y="1676400"/>
            <a:ext cx="381000" cy="457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2484" name="AutoShape 88"/>
          <p:cNvSpPr>
            <a:spLocks noChangeArrowheads="1"/>
          </p:cNvSpPr>
          <p:nvPr/>
        </p:nvSpPr>
        <p:spPr bwMode="auto">
          <a:xfrm>
            <a:off x="5181601" y="4179888"/>
            <a:ext cx="2803525" cy="379412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Закупорювання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5" name="AutoShape 89"/>
          <p:cNvSpPr>
            <a:spLocks noChangeArrowheads="1"/>
          </p:cNvSpPr>
          <p:nvPr/>
        </p:nvSpPr>
        <p:spPr bwMode="auto">
          <a:xfrm>
            <a:off x="4835526" y="4183118"/>
            <a:ext cx="346075" cy="388828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2486" name="AutoShape 90"/>
          <p:cNvSpPr>
            <a:spLocks noChangeArrowheads="1"/>
          </p:cNvSpPr>
          <p:nvPr/>
        </p:nvSpPr>
        <p:spPr bwMode="auto">
          <a:xfrm>
            <a:off x="5181601" y="4776788"/>
            <a:ext cx="2824163" cy="557212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</a:rPr>
              <a:t>Оформлення до відпуску</a:t>
            </a:r>
          </a:p>
        </p:txBody>
      </p:sp>
      <p:sp>
        <p:nvSpPr>
          <p:cNvPr id="62487" name="AutoShape 91"/>
          <p:cNvSpPr>
            <a:spLocks noChangeArrowheads="1"/>
          </p:cNvSpPr>
          <p:nvPr/>
        </p:nvSpPr>
        <p:spPr bwMode="auto">
          <a:xfrm>
            <a:off x="4796447" y="4815535"/>
            <a:ext cx="417883" cy="482895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2488" name="Text Box 92"/>
          <p:cNvSpPr txBox="1">
            <a:spLocks noChangeArrowheads="1"/>
          </p:cNvSpPr>
          <p:nvPr/>
        </p:nvSpPr>
        <p:spPr bwMode="auto">
          <a:xfrm>
            <a:off x="1676400" y="457200"/>
            <a:ext cx="3733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  <a:t>Rp.: Naphthalani liquidi </a:t>
            </a:r>
            <a:b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  <a:t>                raffinati       </a:t>
            </a:r>
            <a:r>
              <a:rPr lang="ru-RU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  <a:t>      </a:t>
            </a:r>
            <a: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  <a:t>70,0</a:t>
            </a:r>
            <a:b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  <a:t>        Paraffini 	              18,0</a:t>
            </a:r>
            <a:b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  <a:t>        Petrolati                    12,0</a:t>
            </a:r>
            <a:b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  <a:t>        M., f. ung.</a:t>
            </a:r>
            <a:b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  <a:t>        D.S. </a:t>
            </a:r>
            <a:r>
              <a:rPr lang="ru-RU" altLang="ru-RU" sz="1700" b="1" i="1">
                <a:solidFill>
                  <a:schemeClr val="tx1"/>
                </a:solidFill>
                <a:latin typeface="Tahoma" panose="020B0604030504040204" pitchFamily="34" charset="0"/>
              </a:rPr>
              <a:t>Для пов̓ язок</a:t>
            </a:r>
          </a:p>
        </p:txBody>
      </p:sp>
      <p:sp>
        <p:nvSpPr>
          <p:cNvPr id="62489" name="Text Box 93"/>
          <p:cNvSpPr txBox="1">
            <a:spLocks noChangeArrowheads="1"/>
          </p:cNvSpPr>
          <p:nvPr/>
        </p:nvSpPr>
        <p:spPr bwMode="auto">
          <a:xfrm>
            <a:off x="1570037" y="2892298"/>
            <a:ext cx="32353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Даний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лікарський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 препарат – мазь-сплав, до складу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якого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2490" name="Text Box 94"/>
          <p:cNvSpPr txBox="1">
            <a:spLocks noChangeArrowheads="1"/>
          </p:cNvSpPr>
          <p:nvPr/>
        </p:nvSpPr>
        <p:spPr bwMode="auto">
          <a:xfrm>
            <a:off x="1480364" y="3391161"/>
            <a:ext cx="2469931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uk-UA" altLang="ru-RU">
                <a:solidFill>
                  <a:schemeClr val="tx1"/>
                </a:solidFill>
                <a:latin typeface="Times New Roman" panose="02020603050405020304" pitchFamily="18" charset="0"/>
              </a:rPr>
              <a:t>входять </a:t>
            </a:r>
            <a:r>
              <a:rPr lang="uk-UA" altLang="ru-RU" smtClean="0">
                <a:solidFill>
                  <a:schemeClr val="tx1"/>
                </a:solidFill>
                <a:latin typeface="Times New Roman" panose="02020603050405020304" pitchFamily="18" charset="0"/>
              </a:rPr>
              <a:t>тугоплавкі </a:t>
            </a:r>
            <a:r>
              <a:rPr lang="uk-UA" altLang="ru-RU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взаємозмішувані</a:t>
            </a:r>
            <a:r>
              <a:rPr lang="uk-UA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компоненти – </a:t>
            </a:r>
            <a:r>
              <a:rPr lang="uk-UA" altLang="ru-RU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петролат</a:t>
            </a:r>
            <a:r>
              <a:rPr lang="uk-UA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, парафін и нафта </a:t>
            </a:r>
            <a:r>
              <a:rPr lang="uk-UA" altLang="ru-RU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нафталанська</a:t>
            </a:r>
            <a:endParaRPr lang="uk-UA" alt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1" name="Text Box 95"/>
          <p:cNvSpPr txBox="1">
            <a:spLocks noChangeArrowheads="1"/>
          </p:cNvSpPr>
          <p:nvPr/>
        </p:nvSpPr>
        <p:spPr bwMode="auto">
          <a:xfrm>
            <a:off x="8382000" y="3962401"/>
            <a:ext cx="21336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</a:rPr>
              <a:t>ППК</a:t>
            </a:r>
            <a:b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</a:rPr>
              <a:t>(л.б.)</a:t>
            </a:r>
            <a:b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</a:rPr>
              <a:t>Дата         № рецепту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ru-RU" b="1" i="1">
                <a:solidFill>
                  <a:schemeClr val="tx1"/>
                </a:solidFill>
                <a:latin typeface="Times New Roman" panose="02020603050405020304" pitchFamily="18" charset="0"/>
              </a:rPr>
              <a:t>Petrolati          12,0</a:t>
            </a:r>
            <a:br>
              <a:rPr lang="en-US" altLang="ru-RU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ru-RU" b="1" i="1">
                <a:solidFill>
                  <a:schemeClr val="tx1"/>
                </a:solidFill>
                <a:latin typeface="Times New Roman" panose="02020603050405020304" pitchFamily="18" charset="0"/>
              </a:rPr>
              <a:t>Paraffini         18,0</a:t>
            </a:r>
            <a:br>
              <a:rPr lang="en-US" altLang="ru-RU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ru-RU" b="1" i="1">
                <a:solidFill>
                  <a:schemeClr val="tx1"/>
                </a:solidFill>
                <a:latin typeface="Times New Roman" panose="02020603050405020304" pitchFamily="18" charset="0"/>
              </a:rPr>
              <a:t>Naphthalani liquidi</a:t>
            </a:r>
            <a:r>
              <a:rPr lang="en-US" altLang="ru-RU" b="1" i="1" u="sng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b="1" i="1" u="sng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ru-RU" b="1" i="1" u="sng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i="1" u="sng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ru-RU" b="1" i="1" u="sng">
                <a:solidFill>
                  <a:schemeClr val="tx1"/>
                </a:solidFill>
                <a:latin typeface="Times New Roman" panose="02020603050405020304" pitchFamily="18" charset="0"/>
              </a:rPr>
              <a:t>raffinati     70,0</a:t>
            </a:r>
            <a:r>
              <a:rPr lang="en-US" altLang="ru-RU" b="1" i="1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ru-RU">
                <a:solidFill>
                  <a:schemeClr val="tx1"/>
                </a:solidFill>
                <a:latin typeface="Times New Roman" panose="02020603050405020304" pitchFamily="18" charset="0"/>
              </a:rPr>
              <a:t>m</a:t>
            </a:r>
            <a:r>
              <a:rPr lang="ru-RU" altLang="ru-RU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заг.</a:t>
            </a: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</a:rPr>
              <a:t> = 100,0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>
                <a:solidFill>
                  <a:schemeClr val="tx1"/>
                </a:solidFill>
                <a:latin typeface="Times New Roman" panose="02020603050405020304" pitchFamily="18" charset="0"/>
              </a:rPr>
              <a:t>Приготував</a:t>
            </a:r>
            <a:br>
              <a:rPr lang="ru-RU" altLang="ru-RU" sz="1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sz="1400">
                <a:solidFill>
                  <a:schemeClr val="tx1"/>
                </a:solidFill>
                <a:latin typeface="Times New Roman" panose="02020603050405020304" pitchFamily="18" charset="0"/>
              </a:rPr>
              <a:t> Перевірив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>
                <a:solidFill>
                  <a:schemeClr val="tx1"/>
                </a:solidFill>
                <a:latin typeface="Times New Roman" panose="02020603050405020304" pitchFamily="18" charset="0"/>
              </a:rPr>
              <a:t> Відпустив</a:t>
            </a:r>
            <a:endParaRPr lang="ru-RU" altLang="ru-RU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2" name="Line 98"/>
          <p:cNvSpPr>
            <a:spLocks noChangeShapeType="1"/>
          </p:cNvSpPr>
          <p:nvPr/>
        </p:nvSpPr>
        <p:spPr bwMode="auto">
          <a:xfrm>
            <a:off x="6629400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493" name="AutoShape 105"/>
          <p:cNvSpPr>
            <a:spLocks noChangeArrowheads="1"/>
          </p:cNvSpPr>
          <p:nvPr/>
        </p:nvSpPr>
        <p:spPr bwMode="auto">
          <a:xfrm>
            <a:off x="9372600" y="2876989"/>
            <a:ext cx="381000" cy="41822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4" name="AutoShape 106"/>
          <p:cNvSpPr>
            <a:spLocks noChangeArrowheads="1"/>
          </p:cNvSpPr>
          <p:nvPr/>
        </p:nvSpPr>
        <p:spPr bwMode="auto">
          <a:xfrm rot="5334097">
            <a:off x="8430009" y="3107387"/>
            <a:ext cx="361183" cy="41462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5" name="Line 107"/>
          <p:cNvSpPr>
            <a:spLocks noChangeShapeType="1"/>
          </p:cNvSpPr>
          <p:nvPr/>
        </p:nvSpPr>
        <p:spPr bwMode="auto">
          <a:xfrm>
            <a:off x="66294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500" name="Line 112"/>
          <p:cNvSpPr>
            <a:spLocks noChangeShapeType="1"/>
          </p:cNvSpPr>
          <p:nvPr/>
        </p:nvSpPr>
        <p:spPr bwMode="auto">
          <a:xfrm>
            <a:off x="66294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688" name="Прямоугольник 40">
            <a:extLst>
              <a:ext uri="{FF2B5EF4-FFF2-40B4-BE49-F238E27FC236}">
                <a16:creationId xmlns:a16="http://schemas.microsoft.com/office/drawing/2014/main" id="{E8F21952-D3A2-411F-A9EC-1339BD1CD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006" y="3714751"/>
            <a:ext cx="1168076" cy="24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Тепла ступка</a:t>
            </a:r>
          </a:p>
        </p:txBody>
      </p:sp>
      <p:sp>
        <p:nvSpPr>
          <p:cNvPr id="41" name="AutoShape 56">
            <a:extLst>
              <a:ext uri="{FF2B5EF4-FFF2-40B4-BE49-F238E27FC236}">
                <a16:creationId xmlns:a16="http://schemas.microsoft.com/office/drawing/2014/main" id="{E8779DDA-ACB6-4B91-98FF-C0707796C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2781301"/>
            <a:ext cx="2000250" cy="1223963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контейнер для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відпуску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99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9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 txBox="1">
            <a:spLocks noGrp="1"/>
          </p:cNvSpPr>
          <p:nvPr/>
        </p:nvSpPr>
        <p:spPr bwMode="auto">
          <a:xfrm>
            <a:off x="9348788" y="6358531"/>
            <a:ext cx="284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A4DFAAC-F03C-4F3F-8D6F-222B5EE65A86}" type="slidenum">
              <a:rPr lang="ru-RU" altLang="ru-RU" sz="110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100">
              <a:latin typeface="Tahoma" panose="020B0604030504040204" pitchFamily="34" charset="0"/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127126" y="0"/>
            <a:ext cx="972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b="1" dirty="0">
                <a:latin typeface="Tahoma" panose="020B0604030504040204" pitchFamily="34" charset="0"/>
              </a:rPr>
              <a:t>1. </a:t>
            </a:r>
            <a:r>
              <a:rPr lang="uk-UA" altLang="uk-UA" sz="2000" b="1" dirty="0">
                <a:latin typeface="Tahoma" panose="020B0604030504040204" pitchFamily="34" charset="0"/>
              </a:rPr>
              <a:t>ХАРАКТЕРИСТИКА ТА КЛАСИФІКАЦІЯ М'ЯКИХ ЛІКАРСЬКИХ ФОРМ</a:t>
            </a:r>
            <a:endParaRPr lang="ru-RU" altLang="uk-UA" sz="2000" b="1" dirty="0">
              <a:latin typeface="Tahoma" panose="020B0604030504040204" pitchFamily="34" charset="0"/>
            </a:endParaRPr>
          </a:p>
        </p:txBody>
      </p:sp>
      <p:sp>
        <p:nvSpPr>
          <p:cNvPr id="15364" name="Text Box 29"/>
          <p:cNvSpPr txBox="1">
            <a:spLocks noChangeArrowheads="1"/>
          </p:cNvSpPr>
          <p:nvPr/>
        </p:nvSpPr>
        <p:spPr bwMode="auto">
          <a:xfrm>
            <a:off x="10991851" y="4652963"/>
            <a:ext cx="101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uk-UA" altLang="ru-RU" sz="1700" b="1">
              <a:latin typeface="Times New Roman" panose="02020603050405020304" pitchFamily="18" charset="0"/>
            </a:endParaRPr>
          </a:p>
        </p:txBody>
      </p:sp>
      <p:sp>
        <p:nvSpPr>
          <p:cNvPr id="31750" name="AutoShape 87"/>
          <p:cNvSpPr>
            <a:spLocks noChangeArrowheads="1"/>
          </p:cNvSpPr>
          <p:nvPr/>
        </p:nvSpPr>
        <p:spPr bwMode="auto">
          <a:xfrm>
            <a:off x="4799011" y="1270391"/>
            <a:ext cx="2519362" cy="792162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ru-RU" sz="1200" b="1" dirty="0" smtClean="0">
                <a:latin typeface="Tahoma" pitchFamily="34" charset="0"/>
                <a:cs typeface="Arial" charset="0"/>
              </a:rPr>
              <a:t>Зовнішнє </a:t>
            </a:r>
            <a:r>
              <a:rPr lang="uk-UA" altLang="ru-RU" sz="1200" b="1" dirty="0">
                <a:latin typeface="Tahoma" pitchFamily="34" charset="0"/>
                <a:cs typeface="Arial" charset="0"/>
              </a:rPr>
              <a:t>застосування та </a:t>
            </a:r>
            <a:r>
              <a:rPr lang="uk-UA" altLang="ru-RU" sz="1200" b="1" u="sng" dirty="0">
                <a:solidFill>
                  <a:srgbClr val="FF3300"/>
                </a:solidFill>
                <a:latin typeface="Tahoma" pitchFamily="34" charset="0"/>
                <a:cs typeface="Arial" charset="0"/>
              </a:rPr>
              <a:t> </a:t>
            </a:r>
            <a:r>
              <a:rPr lang="uk-UA" altLang="ru-RU" sz="1200" b="1" dirty="0">
                <a:latin typeface="Tahoma" pitchFamily="34" charset="0"/>
                <a:cs typeface="Arial" charset="0"/>
              </a:rPr>
              <a:t>введення лікарських речовин через шкіру</a:t>
            </a:r>
            <a:endParaRPr lang="uk-UA" altLang="ru-RU" sz="1200" dirty="0">
              <a:latin typeface="Tahoma" pitchFamily="34" charset="0"/>
              <a:cs typeface="Arial" charset="0"/>
            </a:endParaRPr>
          </a:p>
        </p:txBody>
      </p:sp>
      <p:sp>
        <p:nvSpPr>
          <p:cNvPr id="31751" name="AutoShape 88"/>
          <p:cNvSpPr>
            <a:spLocks noChangeArrowheads="1"/>
          </p:cNvSpPr>
          <p:nvPr/>
        </p:nvSpPr>
        <p:spPr bwMode="auto">
          <a:xfrm>
            <a:off x="4799011" y="2796551"/>
            <a:ext cx="2519363" cy="503238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ru-RU" sz="1300" b="1" dirty="0">
                <a:latin typeface="Tahoma" pitchFamily="34" charset="0"/>
                <a:cs typeface="Arial" charset="0"/>
              </a:rPr>
              <a:t>Нанесення на слизову </a:t>
            </a:r>
            <a:r>
              <a:rPr lang="uk-UA" altLang="ru-RU" sz="1200" b="1" dirty="0">
                <a:latin typeface="Tahoma" pitchFamily="34" charset="0"/>
                <a:cs typeface="Arial" charset="0"/>
              </a:rPr>
              <a:t>оболонку</a:t>
            </a:r>
            <a:endParaRPr lang="uk-UA" altLang="ru-RU" sz="1200" dirty="0">
              <a:latin typeface="Tahoma" pitchFamily="34" charset="0"/>
              <a:cs typeface="Arial" charset="0"/>
            </a:endParaRPr>
          </a:p>
        </p:txBody>
      </p:sp>
      <p:sp>
        <p:nvSpPr>
          <p:cNvPr id="31752" name="AutoShape 89"/>
          <p:cNvSpPr>
            <a:spLocks noChangeArrowheads="1"/>
          </p:cNvSpPr>
          <p:nvPr/>
        </p:nvSpPr>
        <p:spPr bwMode="auto">
          <a:xfrm>
            <a:off x="4799011" y="2169318"/>
            <a:ext cx="2519362" cy="50482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ru-RU" sz="1200" b="1" dirty="0">
                <a:latin typeface="Tahoma" pitchFamily="34" charset="0"/>
                <a:cs typeface="Arial" charset="0"/>
              </a:rPr>
              <a:t>Нанесення на рани та опікові поверхні</a:t>
            </a:r>
            <a:endParaRPr lang="uk-UA" altLang="ru-RU" sz="1200" dirty="0">
              <a:latin typeface="Tahoma" pitchFamily="34" charset="0"/>
              <a:cs typeface="Arial" charset="0"/>
            </a:endParaRPr>
          </a:p>
        </p:txBody>
      </p:sp>
      <p:sp>
        <p:nvSpPr>
          <p:cNvPr id="165978" name="AutoShape 90"/>
          <p:cNvSpPr>
            <a:spLocks noChangeArrowheads="1"/>
          </p:cNvSpPr>
          <p:nvPr/>
        </p:nvSpPr>
        <p:spPr bwMode="auto">
          <a:xfrm>
            <a:off x="8759825" y="1232462"/>
            <a:ext cx="295275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>
                <a:latin typeface="Tahoma" pitchFamily="34" charset="0"/>
                <a:cs typeface="Times New Roman" pitchFamily="18" charset="0"/>
              </a:rPr>
              <a:t>Дерматологічні місцевої  дії</a:t>
            </a:r>
          </a:p>
        </p:txBody>
      </p:sp>
      <p:sp>
        <p:nvSpPr>
          <p:cNvPr id="165979" name="AutoShape 91"/>
          <p:cNvSpPr>
            <a:spLocks noChangeArrowheads="1"/>
          </p:cNvSpPr>
          <p:nvPr/>
        </p:nvSpPr>
        <p:spPr bwMode="auto">
          <a:xfrm>
            <a:off x="8759825" y="2260634"/>
            <a:ext cx="29527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imes New Roman" pitchFamily="18" charset="0"/>
                <a:cs typeface="Times New Roman" pitchFamily="18" charset="0"/>
              </a:rPr>
              <a:t>МЛФ в </a:t>
            </a:r>
            <a:r>
              <a:rPr lang="uk-UA" altLang="ru-RU" sz="1400" b="1" dirty="0" err="1">
                <a:latin typeface="Times New Roman" pitchFamily="18" charset="0"/>
                <a:cs typeface="Times New Roman" pitchFamily="18" charset="0"/>
              </a:rPr>
              <a:t>трансдермальних</a:t>
            </a:r>
            <a:r>
              <a:rPr lang="uk-UA" altLang="ru-RU" sz="1400" b="1" dirty="0">
                <a:latin typeface="Times New Roman" pitchFamily="18" charset="0"/>
                <a:cs typeface="Times New Roman" pitchFamily="18" charset="0"/>
              </a:rPr>
              <a:t> терапевтичних системах</a:t>
            </a:r>
          </a:p>
        </p:txBody>
      </p:sp>
      <p:sp>
        <p:nvSpPr>
          <p:cNvPr id="165980" name="AutoShape 92"/>
          <p:cNvSpPr>
            <a:spLocks noChangeArrowheads="1"/>
          </p:cNvSpPr>
          <p:nvPr/>
        </p:nvSpPr>
        <p:spPr bwMode="auto">
          <a:xfrm>
            <a:off x="8759825" y="2832414"/>
            <a:ext cx="29527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МЛФ для дерматологічного </a:t>
            </a:r>
          </a:p>
          <a:p>
            <a:pPr algn="ctr">
              <a:defRPr/>
            </a:pPr>
            <a:r>
              <a:rPr lang="uk-UA" altLang="ru-RU" sz="1400" b="1">
                <a:latin typeface="Times New Roman" pitchFamily="18" charset="0"/>
                <a:cs typeface="Times New Roman" pitchFamily="18" charset="0"/>
              </a:rPr>
              <a:t>електро- чи іонофорезу</a:t>
            </a:r>
          </a:p>
        </p:txBody>
      </p:sp>
      <p:sp>
        <p:nvSpPr>
          <p:cNvPr id="165981" name="AutoShape 93"/>
          <p:cNvSpPr>
            <a:spLocks noChangeArrowheads="1"/>
          </p:cNvSpPr>
          <p:nvPr/>
        </p:nvSpPr>
        <p:spPr bwMode="auto">
          <a:xfrm>
            <a:off x="8759825" y="1650290"/>
            <a:ext cx="29527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Дерматологічні загальної дії на організм</a:t>
            </a:r>
          </a:p>
        </p:txBody>
      </p:sp>
      <p:sp>
        <p:nvSpPr>
          <p:cNvPr id="165983" name="AutoShape 95"/>
          <p:cNvSpPr>
            <a:spLocks noChangeArrowheads="1"/>
          </p:cNvSpPr>
          <p:nvPr/>
        </p:nvSpPr>
        <p:spPr bwMode="auto">
          <a:xfrm>
            <a:off x="8759826" y="3451722"/>
            <a:ext cx="3248025" cy="1044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МЛФ для введення у природні чи патологічні порожнини тіла: ректальні, вагінальні, назальні, уретральні, стоматологічні мазі</a:t>
            </a:r>
          </a:p>
        </p:txBody>
      </p:sp>
      <p:sp>
        <p:nvSpPr>
          <p:cNvPr id="15373" name="Line 96"/>
          <p:cNvSpPr>
            <a:spLocks noChangeShapeType="1"/>
          </p:cNvSpPr>
          <p:nvPr/>
        </p:nvSpPr>
        <p:spPr bwMode="auto">
          <a:xfrm>
            <a:off x="3568184" y="1698001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374" name="Line 97"/>
          <p:cNvSpPr>
            <a:spLocks noChangeShapeType="1"/>
          </p:cNvSpPr>
          <p:nvPr/>
        </p:nvSpPr>
        <p:spPr bwMode="auto">
          <a:xfrm>
            <a:off x="3401625" y="1905643"/>
            <a:ext cx="1357922" cy="11533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375" name="Line 98"/>
          <p:cNvSpPr>
            <a:spLocks noChangeShapeType="1"/>
          </p:cNvSpPr>
          <p:nvPr/>
        </p:nvSpPr>
        <p:spPr bwMode="auto">
          <a:xfrm>
            <a:off x="3537173" y="1831119"/>
            <a:ext cx="12239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376" name="Line 99"/>
          <p:cNvSpPr>
            <a:spLocks noChangeShapeType="1"/>
          </p:cNvSpPr>
          <p:nvPr/>
        </p:nvSpPr>
        <p:spPr bwMode="auto">
          <a:xfrm flipV="1">
            <a:off x="7366479" y="1343399"/>
            <a:ext cx="13684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377" name="Line 100"/>
          <p:cNvSpPr>
            <a:spLocks noChangeShapeType="1"/>
          </p:cNvSpPr>
          <p:nvPr/>
        </p:nvSpPr>
        <p:spPr bwMode="auto">
          <a:xfrm>
            <a:off x="7270120" y="1560385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378" name="Line 101"/>
          <p:cNvSpPr>
            <a:spLocks noChangeShapeType="1"/>
          </p:cNvSpPr>
          <p:nvPr/>
        </p:nvSpPr>
        <p:spPr bwMode="auto">
          <a:xfrm>
            <a:off x="7348755" y="1698001"/>
            <a:ext cx="1368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379" name="Line 102"/>
          <p:cNvSpPr>
            <a:spLocks noChangeShapeType="1"/>
          </p:cNvSpPr>
          <p:nvPr/>
        </p:nvSpPr>
        <p:spPr bwMode="auto">
          <a:xfrm>
            <a:off x="7330282" y="1780143"/>
            <a:ext cx="13684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380" name="Line 103"/>
          <p:cNvSpPr>
            <a:spLocks noChangeShapeType="1"/>
          </p:cNvSpPr>
          <p:nvPr/>
        </p:nvSpPr>
        <p:spPr bwMode="auto">
          <a:xfrm>
            <a:off x="7333457" y="2937612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381" name="Line 104"/>
          <p:cNvSpPr>
            <a:spLocks noChangeShapeType="1"/>
          </p:cNvSpPr>
          <p:nvPr/>
        </p:nvSpPr>
        <p:spPr bwMode="auto">
          <a:xfrm>
            <a:off x="7333457" y="31605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" name="AutoShape 90"/>
          <p:cNvSpPr>
            <a:spLocks noChangeArrowheads="1"/>
          </p:cNvSpPr>
          <p:nvPr/>
        </p:nvSpPr>
        <p:spPr bwMode="auto">
          <a:xfrm>
            <a:off x="603525" y="1498458"/>
            <a:ext cx="295275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Область застосування</a:t>
            </a:r>
          </a:p>
        </p:txBody>
      </p:sp>
      <p:sp>
        <p:nvSpPr>
          <p:cNvPr id="3" name="AutoShape 93"/>
          <p:cNvSpPr>
            <a:spLocks noChangeArrowheads="1"/>
          </p:cNvSpPr>
          <p:nvPr/>
        </p:nvSpPr>
        <p:spPr bwMode="auto">
          <a:xfrm>
            <a:off x="7031039" y="3597487"/>
            <a:ext cx="15843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Очні МЛФ</a:t>
            </a:r>
          </a:p>
        </p:txBody>
      </p:sp>
      <p:sp>
        <p:nvSpPr>
          <p:cNvPr id="31770" name="AutoShape 86"/>
          <p:cNvSpPr>
            <a:spLocks noChangeArrowheads="1"/>
          </p:cNvSpPr>
          <p:nvPr/>
        </p:nvSpPr>
        <p:spPr bwMode="auto">
          <a:xfrm>
            <a:off x="421891" y="2633276"/>
            <a:ext cx="1612900" cy="2889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ru-RU" sz="1300" b="1">
                <a:latin typeface="Times New Roman" pitchFamily="18" charset="0"/>
                <a:cs typeface="Arial" charset="0"/>
              </a:rPr>
              <a:t>Прості</a:t>
            </a:r>
            <a:endParaRPr lang="uk-UA" altLang="ru-RU" sz="1700">
              <a:latin typeface="Times New Roman" pitchFamily="18" charset="0"/>
              <a:cs typeface="Arial" charset="0"/>
            </a:endParaRPr>
          </a:p>
        </p:txBody>
      </p:sp>
      <p:sp>
        <p:nvSpPr>
          <p:cNvPr id="4" name="AutoShape 90"/>
          <p:cNvSpPr>
            <a:spLocks noChangeArrowheads="1"/>
          </p:cNvSpPr>
          <p:nvPr/>
        </p:nvSpPr>
        <p:spPr bwMode="auto">
          <a:xfrm>
            <a:off x="550864" y="2077481"/>
            <a:ext cx="2881313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Склад</a:t>
            </a:r>
          </a:p>
        </p:txBody>
      </p:sp>
      <p:sp>
        <p:nvSpPr>
          <p:cNvPr id="31773" name="AutoShape 86"/>
          <p:cNvSpPr>
            <a:spLocks noChangeArrowheads="1"/>
          </p:cNvSpPr>
          <p:nvPr/>
        </p:nvSpPr>
        <p:spPr bwMode="auto">
          <a:xfrm>
            <a:off x="2235696" y="2641367"/>
            <a:ext cx="1612900" cy="2889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ru-RU" sz="1300" b="1" dirty="0">
                <a:latin typeface="Times New Roman" pitchFamily="18" charset="0"/>
                <a:cs typeface="Arial" charset="0"/>
              </a:rPr>
              <a:t>Складні</a:t>
            </a:r>
            <a:endParaRPr lang="uk-UA" altLang="ru-RU" sz="17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5387" name="Line 96"/>
          <p:cNvSpPr>
            <a:spLocks noChangeShapeType="1"/>
          </p:cNvSpPr>
          <p:nvPr/>
        </p:nvSpPr>
        <p:spPr bwMode="auto">
          <a:xfrm>
            <a:off x="2424113" y="2446772"/>
            <a:ext cx="5032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388" name="Line 96"/>
          <p:cNvSpPr>
            <a:spLocks noChangeShapeType="1"/>
          </p:cNvSpPr>
          <p:nvPr/>
        </p:nvSpPr>
        <p:spPr bwMode="auto">
          <a:xfrm flipH="1">
            <a:off x="1343027" y="2446775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776" name="AutoShape 82"/>
          <p:cNvSpPr>
            <a:spLocks noChangeArrowheads="1"/>
          </p:cNvSpPr>
          <p:nvPr/>
        </p:nvSpPr>
        <p:spPr bwMode="auto">
          <a:xfrm>
            <a:off x="2424113" y="3839613"/>
            <a:ext cx="1368425" cy="360363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  <a:defRPr/>
            </a:pPr>
            <a:r>
              <a:rPr lang="uk-UA" altLang="ru-RU" sz="1300" b="1" dirty="0">
                <a:latin typeface="Tahoma" pitchFamily="34" charset="0"/>
                <a:cs typeface="Times New Roman" pitchFamily="18" charset="0"/>
              </a:rPr>
              <a:t>Місцевої дії</a:t>
            </a:r>
            <a:endParaRPr lang="uk-UA" altLang="ru-RU" sz="13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5" name="AutoShape 90"/>
          <p:cNvSpPr>
            <a:spLocks noChangeArrowheads="1"/>
          </p:cNvSpPr>
          <p:nvPr/>
        </p:nvSpPr>
        <p:spPr bwMode="auto">
          <a:xfrm>
            <a:off x="806848" y="3137933"/>
            <a:ext cx="29527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Характер та швидкість дії на організм</a:t>
            </a:r>
          </a:p>
        </p:txBody>
      </p:sp>
      <p:sp>
        <p:nvSpPr>
          <p:cNvPr id="31778" name="AutoShape 82"/>
          <p:cNvSpPr>
            <a:spLocks noChangeArrowheads="1"/>
          </p:cNvSpPr>
          <p:nvPr/>
        </p:nvSpPr>
        <p:spPr bwMode="auto">
          <a:xfrm>
            <a:off x="421891" y="3839778"/>
            <a:ext cx="1728788" cy="304800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  <a:defRPr/>
            </a:pPr>
            <a:r>
              <a:rPr lang="uk-UA" altLang="ru-RU" sz="1300" b="1" dirty="0" err="1" smtClean="0">
                <a:latin typeface="Tahoma" pitchFamily="34" charset="0"/>
                <a:cs typeface="Times New Roman" pitchFamily="18" charset="0"/>
              </a:rPr>
              <a:t>Резорбтивної</a:t>
            </a:r>
            <a:r>
              <a:rPr lang="uk-UA" altLang="ru-RU" sz="1300" b="1" dirty="0" smtClean="0">
                <a:latin typeface="Tahoma" pitchFamily="34" charset="0"/>
                <a:cs typeface="Times New Roman" pitchFamily="18" charset="0"/>
              </a:rPr>
              <a:t> дії</a:t>
            </a:r>
            <a:endParaRPr lang="uk-UA" altLang="ru-RU" sz="13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5392" name="Line 96"/>
          <p:cNvSpPr>
            <a:spLocks noChangeShapeType="1"/>
          </p:cNvSpPr>
          <p:nvPr/>
        </p:nvSpPr>
        <p:spPr bwMode="auto">
          <a:xfrm>
            <a:off x="2640014" y="3517897"/>
            <a:ext cx="5048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393" name="Line 96"/>
          <p:cNvSpPr>
            <a:spLocks noChangeShapeType="1"/>
          </p:cNvSpPr>
          <p:nvPr/>
        </p:nvSpPr>
        <p:spPr bwMode="auto">
          <a:xfrm flipH="1">
            <a:off x="1087907" y="3569733"/>
            <a:ext cx="4333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cxnSp>
        <p:nvCxnSpPr>
          <p:cNvPr id="15394" name="Прямая со стрелкой 46"/>
          <p:cNvCxnSpPr>
            <a:cxnSpLocks noChangeShapeType="1"/>
          </p:cNvCxnSpPr>
          <p:nvPr/>
        </p:nvCxnSpPr>
        <p:spPr bwMode="auto">
          <a:xfrm flipV="1">
            <a:off x="2424113" y="4678801"/>
            <a:ext cx="719138" cy="180975"/>
          </a:xfrm>
          <a:prstGeom prst="straightConnector1">
            <a:avLst/>
          </a:prstGeom>
          <a:noFill/>
          <a:ln w="12700" algn="ctr">
            <a:solidFill>
              <a:srgbClr val="60697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 стрелкой 46"/>
          <p:cNvCxnSpPr>
            <a:cxnSpLocks noChangeShapeType="1"/>
          </p:cNvCxnSpPr>
          <p:nvPr/>
        </p:nvCxnSpPr>
        <p:spPr bwMode="auto">
          <a:xfrm>
            <a:off x="2445134" y="5031330"/>
            <a:ext cx="576263" cy="504825"/>
          </a:xfrm>
          <a:prstGeom prst="straightConnector1">
            <a:avLst/>
          </a:prstGeom>
          <a:noFill/>
          <a:ln w="12700" algn="ctr">
            <a:solidFill>
              <a:schemeClr val="accent1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91" name="AutoShape 82"/>
          <p:cNvSpPr>
            <a:spLocks noChangeArrowheads="1"/>
          </p:cNvSpPr>
          <p:nvPr/>
        </p:nvSpPr>
        <p:spPr bwMode="auto">
          <a:xfrm>
            <a:off x="5519739" y="4004386"/>
            <a:ext cx="1368425" cy="360362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Times New Roman" pitchFamily="18" charset="0"/>
              </a:rPr>
              <a:t>с</a:t>
            </a:r>
            <a:r>
              <a:rPr lang="uk-UA" altLang="ru-RU" sz="1300" b="1" dirty="0" smtClean="0">
                <a:latin typeface="Tahoma" pitchFamily="34" charset="0"/>
                <a:cs typeface="Times New Roman" pitchFamily="18" charset="0"/>
              </a:rPr>
              <a:t>плави</a:t>
            </a:r>
            <a:endParaRPr lang="uk-UA" altLang="ru-RU" sz="13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1792" name="AutoShape 82"/>
          <p:cNvSpPr>
            <a:spLocks noChangeArrowheads="1"/>
          </p:cNvSpPr>
          <p:nvPr/>
        </p:nvSpPr>
        <p:spPr bwMode="auto">
          <a:xfrm>
            <a:off x="5519739" y="4528642"/>
            <a:ext cx="1368425" cy="360363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  <a:defRPr/>
            </a:pPr>
            <a:r>
              <a:rPr lang="uk-UA" altLang="ru-RU" sz="1300" b="1" dirty="0" smtClean="0">
                <a:latin typeface="Tahoma" pitchFamily="34" charset="0"/>
                <a:cs typeface="Times New Roman" pitchFamily="18" charset="0"/>
              </a:rPr>
              <a:t>розчини</a:t>
            </a:r>
            <a:endParaRPr lang="uk-UA" altLang="ru-RU" sz="1300" dirty="0">
              <a:latin typeface="Tahoma" pitchFamily="34" charset="0"/>
              <a:cs typeface="Times New Roman" pitchFamily="18" charset="0"/>
            </a:endParaRPr>
          </a:p>
        </p:txBody>
      </p:sp>
      <p:cxnSp>
        <p:nvCxnSpPr>
          <p:cNvPr id="15399" name="Прямая со стрелкой 46"/>
          <p:cNvCxnSpPr>
            <a:cxnSpLocks noChangeShapeType="1"/>
          </p:cNvCxnSpPr>
          <p:nvPr/>
        </p:nvCxnSpPr>
        <p:spPr bwMode="auto">
          <a:xfrm flipV="1">
            <a:off x="5159376" y="4144578"/>
            <a:ext cx="361950" cy="431800"/>
          </a:xfrm>
          <a:prstGeom prst="straightConnector1">
            <a:avLst/>
          </a:prstGeom>
          <a:noFill/>
          <a:ln w="12700" algn="ctr">
            <a:solidFill>
              <a:srgbClr val="60697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Прямая со стрелкой 46"/>
          <p:cNvCxnSpPr>
            <a:cxnSpLocks noChangeShapeType="1"/>
          </p:cNvCxnSpPr>
          <p:nvPr/>
        </p:nvCxnSpPr>
        <p:spPr bwMode="auto">
          <a:xfrm flipV="1">
            <a:off x="5159376" y="4681480"/>
            <a:ext cx="361950" cy="73025"/>
          </a:xfrm>
          <a:prstGeom prst="straightConnector1">
            <a:avLst/>
          </a:prstGeom>
          <a:noFill/>
          <a:ln w="12700" algn="ctr">
            <a:solidFill>
              <a:srgbClr val="60697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 стрелкой 46"/>
          <p:cNvCxnSpPr>
            <a:cxnSpLocks noChangeShapeType="1"/>
          </p:cNvCxnSpPr>
          <p:nvPr/>
        </p:nvCxnSpPr>
        <p:spPr bwMode="auto">
          <a:xfrm>
            <a:off x="5159376" y="4849101"/>
            <a:ext cx="360362" cy="396875"/>
          </a:xfrm>
          <a:prstGeom prst="straightConnector1">
            <a:avLst/>
          </a:prstGeom>
          <a:noFill/>
          <a:ln w="12700" algn="ctr">
            <a:solidFill>
              <a:schemeClr val="accent1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96" name="AutoShape 82"/>
          <p:cNvSpPr>
            <a:spLocks noChangeArrowheads="1"/>
          </p:cNvSpPr>
          <p:nvPr/>
        </p:nvSpPr>
        <p:spPr bwMode="auto">
          <a:xfrm>
            <a:off x="5519739" y="5191125"/>
            <a:ext cx="1368425" cy="360363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  <a:defRPr/>
            </a:pPr>
            <a:r>
              <a:rPr lang="uk-UA" altLang="ru-RU" sz="1300" b="1" dirty="0" smtClean="0">
                <a:latin typeface="Tahoma" pitchFamily="34" charset="0"/>
                <a:cs typeface="Times New Roman" pitchFamily="18" charset="0"/>
              </a:rPr>
              <a:t>комбіновані</a:t>
            </a:r>
            <a:endParaRPr lang="uk-UA" altLang="ru-RU" sz="13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1797" name="AutoShape 82"/>
          <p:cNvSpPr>
            <a:spLocks noChangeArrowheads="1"/>
          </p:cNvSpPr>
          <p:nvPr/>
        </p:nvSpPr>
        <p:spPr bwMode="auto">
          <a:xfrm>
            <a:off x="4224339" y="6331009"/>
            <a:ext cx="1439863" cy="360362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  <a:defRPr/>
            </a:pPr>
            <a:r>
              <a:rPr lang="uk-UA" altLang="ru-RU" sz="1300" b="1" dirty="0" smtClean="0">
                <a:latin typeface="Tahoma" pitchFamily="34" charset="0"/>
                <a:cs typeface="Times New Roman" pitchFamily="18" charset="0"/>
              </a:rPr>
              <a:t>суспензійні</a:t>
            </a:r>
            <a:endParaRPr lang="uk-UA" altLang="ru-RU" sz="13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1798" name="AutoShape 82"/>
          <p:cNvSpPr>
            <a:spLocks noChangeArrowheads="1"/>
          </p:cNvSpPr>
          <p:nvPr/>
        </p:nvSpPr>
        <p:spPr bwMode="auto">
          <a:xfrm>
            <a:off x="2495552" y="6309983"/>
            <a:ext cx="1368425" cy="360362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  <a:defRPr/>
            </a:pPr>
            <a:r>
              <a:rPr lang="ru-RU" altLang="ru-RU" sz="1300" b="1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uk-UA" altLang="ru-RU" sz="1300" b="1" dirty="0">
                <a:latin typeface="Tahoma" pitchFamily="34" charset="0"/>
                <a:cs typeface="Times New Roman" pitchFamily="18" charset="0"/>
              </a:rPr>
              <a:t>емульсійні</a:t>
            </a:r>
            <a:endParaRPr lang="uk-UA" altLang="ru-RU" sz="1300" dirty="0">
              <a:latin typeface="Tahoma" pitchFamily="34" charset="0"/>
              <a:cs typeface="Times New Roman" pitchFamily="18" charset="0"/>
            </a:endParaRPr>
          </a:p>
        </p:txBody>
      </p:sp>
      <p:cxnSp>
        <p:nvCxnSpPr>
          <p:cNvPr id="11" name="Прямая со стрелкой 46"/>
          <p:cNvCxnSpPr>
            <a:cxnSpLocks noChangeShapeType="1"/>
          </p:cNvCxnSpPr>
          <p:nvPr/>
        </p:nvCxnSpPr>
        <p:spPr bwMode="auto">
          <a:xfrm>
            <a:off x="4044951" y="5899207"/>
            <a:ext cx="900112" cy="431800"/>
          </a:xfrm>
          <a:prstGeom prst="straightConnector1">
            <a:avLst/>
          </a:prstGeom>
          <a:noFill/>
          <a:ln w="12700" algn="ctr">
            <a:solidFill>
              <a:schemeClr val="accent1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6" name="Прямая со стрелкой 46"/>
          <p:cNvCxnSpPr>
            <a:cxnSpLocks noChangeShapeType="1"/>
          </p:cNvCxnSpPr>
          <p:nvPr/>
        </p:nvCxnSpPr>
        <p:spPr bwMode="auto">
          <a:xfrm flipH="1">
            <a:off x="3216277" y="5867667"/>
            <a:ext cx="827087" cy="431800"/>
          </a:xfrm>
          <a:prstGeom prst="straightConnector1">
            <a:avLst/>
          </a:prstGeom>
          <a:noFill/>
          <a:ln w="12700" algn="ctr">
            <a:solidFill>
              <a:srgbClr val="60697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01" name="AutoShape 81"/>
          <p:cNvSpPr>
            <a:spLocks noChangeArrowheads="1"/>
          </p:cNvSpPr>
          <p:nvPr/>
        </p:nvSpPr>
        <p:spPr bwMode="auto">
          <a:xfrm>
            <a:off x="6888163" y="5967960"/>
            <a:ext cx="1468438" cy="4413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ru-RU" sz="1600" b="1">
                <a:latin typeface="Times New Roman" pitchFamily="18" charset="0"/>
                <a:cs typeface="Arial" charset="0"/>
              </a:rPr>
              <a:t>Л</a:t>
            </a:r>
            <a:r>
              <a:rPr lang="ru-RU" altLang="ru-RU" sz="1600" b="1">
                <a:latin typeface="Times New Roman" pitchFamily="18" charset="0"/>
                <a:cs typeface="Arial" charset="0"/>
              </a:rPr>
              <a:t>ініменти</a:t>
            </a:r>
            <a:endParaRPr lang="uk-UA" altLang="ru-RU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550864" y="4704638"/>
            <a:ext cx="1871663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Тип дисперсної системи</a:t>
            </a:r>
          </a:p>
        </p:txBody>
      </p:sp>
      <p:sp>
        <p:nvSpPr>
          <p:cNvPr id="31803" name="AutoShape 82"/>
          <p:cNvSpPr>
            <a:spLocks noChangeArrowheads="1"/>
          </p:cNvSpPr>
          <p:nvPr/>
        </p:nvSpPr>
        <p:spPr bwMode="auto">
          <a:xfrm>
            <a:off x="3216276" y="4504941"/>
            <a:ext cx="1943100" cy="360362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  <a:defRPr/>
            </a:pPr>
            <a:r>
              <a:rPr lang="uk-UA" altLang="ru-RU" sz="1300" b="1" dirty="0" smtClean="0">
                <a:latin typeface="Tahoma" pitchFamily="34" charset="0"/>
                <a:cs typeface="Times New Roman" pitchFamily="18" charset="0"/>
              </a:rPr>
              <a:t>гомогенні</a:t>
            </a:r>
            <a:endParaRPr lang="uk-UA" altLang="ru-RU" sz="13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1804" name="AutoShape 82"/>
          <p:cNvSpPr>
            <a:spLocks noChangeArrowheads="1"/>
          </p:cNvSpPr>
          <p:nvPr/>
        </p:nvSpPr>
        <p:spPr bwMode="auto">
          <a:xfrm>
            <a:off x="3071813" y="5486289"/>
            <a:ext cx="1943100" cy="360363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  <a:defRPr/>
            </a:pPr>
            <a:r>
              <a:rPr lang="uk-UA" altLang="ru-RU" sz="1300" b="1" dirty="0" smtClean="0">
                <a:latin typeface="Tahoma" pitchFamily="34" charset="0"/>
                <a:cs typeface="Times New Roman" pitchFamily="18" charset="0"/>
              </a:rPr>
              <a:t>гетерогенні</a:t>
            </a:r>
            <a:endParaRPr lang="uk-UA" altLang="ru-RU" sz="13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5412" name="Rectangle 62"/>
          <p:cNvSpPr>
            <a:spLocks noChangeArrowheads="1"/>
          </p:cNvSpPr>
          <p:nvPr/>
        </p:nvSpPr>
        <p:spPr bwMode="auto">
          <a:xfrm>
            <a:off x="893378" y="404813"/>
            <a:ext cx="108191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k-UA" altLang="uk-UA" sz="1800" b="1" dirty="0" err="1">
                <a:latin typeface="Arial" panose="020B0604020202020204" pitchFamily="34" charset="0"/>
              </a:rPr>
              <a:t>Екстемпоральні</a:t>
            </a:r>
            <a:r>
              <a:rPr lang="uk-UA" altLang="uk-UA" sz="1800" b="1" dirty="0">
                <a:latin typeface="Arial" panose="020B0604020202020204" pitchFamily="34" charset="0"/>
              </a:rPr>
              <a:t> м'які лікарські засоби</a:t>
            </a:r>
            <a:r>
              <a:rPr lang="uk-UA" altLang="uk-UA" sz="1800" b="1" i="1" dirty="0">
                <a:latin typeface="Arial" panose="020B0604020202020204" pitchFamily="34" charset="0"/>
              </a:rPr>
              <a:t> </a:t>
            </a:r>
            <a:r>
              <a:rPr lang="uk-UA" altLang="uk-UA" sz="1800" dirty="0">
                <a:latin typeface="Arial" panose="020B0604020202020204" pitchFamily="34" charset="0"/>
              </a:rPr>
              <a:t>(МЛЗ) – лікарські засоби, </a:t>
            </a:r>
            <a:r>
              <a:rPr lang="uk-UA" altLang="ru-RU" sz="1800" dirty="0">
                <a:latin typeface="Arial" panose="020B0604020202020204" pitchFamily="34" charset="0"/>
              </a:rPr>
              <a:t>виготовлені в аптеках призначені </a:t>
            </a:r>
            <a:r>
              <a:rPr lang="uk-UA" altLang="ru-RU" sz="1800" dirty="0" smtClean="0">
                <a:latin typeface="Arial" panose="020B0604020202020204" pitchFamily="34" charset="0"/>
              </a:rPr>
              <a:t>для</a:t>
            </a:r>
            <a:r>
              <a:rPr lang="en-US" altLang="ru-RU" sz="1800" dirty="0" smtClean="0">
                <a:latin typeface="Arial" panose="020B0604020202020204" pitchFamily="34" charset="0"/>
              </a:rPr>
              <a:t> </a:t>
            </a:r>
            <a:r>
              <a:rPr lang="uk-UA" altLang="ru-RU" sz="1800" dirty="0" smtClean="0">
                <a:latin typeface="Arial" panose="020B0604020202020204" pitchFamily="34" charset="0"/>
              </a:rPr>
              <a:t> </a:t>
            </a:r>
            <a:r>
              <a:rPr lang="uk-UA" altLang="ru-RU" sz="1800" dirty="0">
                <a:latin typeface="Arial" panose="020B0604020202020204" pitchFamily="34" charset="0"/>
              </a:rPr>
              <a:t>місцевої дії, або </a:t>
            </a:r>
            <a:r>
              <a:rPr lang="uk-UA" altLang="ru-RU" sz="1800" dirty="0" err="1">
                <a:latin typeface="Arial" panose="020B0604020202020204" pitchFamily="34" charset="0"/>
              </a:rPr>
              <a:t>трансдермальної</a:t>
            </a:r>
            <a:r>
              <a:rPr lang="uk-UA" altLang="ru-RU" sz="1800" dirty="0">
                <a:latin typeface="Arial" panose="020B0604020202020204" pitchFamily="34" charset="0"/>
              </a:rPr>
              <a:t> доставки діючих речовин</a:t>
            </a:r>
            <a:r>
              <a:rPr lang="uk-UA" altLang="ru-RU" sz="1800" dirty="0" smtClean="0">
                <a:latin typeface="Arial" panose="020B0604020202020204" pitchFamily="34" charset="0"/>
              </a:rPr>
              <a:t>,</a:t>
            </a:r>
            <a:r>
              <a:rPr lang="en-US" altLang="ru-RU" sz="1800" dirty="0" smtClean="0">
                <a:latin typeface="Arial" panose="020B0604020202020204" pitchFamily="34" charset="0"/>
              </a:rPr>
              <a:t> </a:t>
            </a:r>
            <a:r>
              <a:rPr lang="uk-UA" altLang="ru-RU" sz="1800" dirty="0" smtClean="0">
                <a:latin typeface="Arial" panose="020B0604020202020204" pitchFamily="34" charset="0"/>
              </a:rPr>
              <a:t>пом'якшувальної </a:t>
            </a:r>
            <a:r>
              <a:rPr lang="uk-UA" altLang="ru-RU" sz="1800" dirty="0">
                <a:latin typeface="Arial" panose="020B0604020202020204" pitchFamily="34" charset="0"/>
              </a:rPr>
              <a:t>або захисної дії</a:t>
            </a:r>
          </a:p>
        </p:txBody>
      </p:sp>
      <p:sp>
        <p:nvSpPr>
          <p:cNvPr id="14" name="AutoShape 93"/>
          <p:cNvSpPr>
            <a:spLocks noChangeArrowheads="1"/>
          </p:cNvSpPr>
          <p:nvPr/>
        </p:nvSpPr>
        <p:spPr bwMode="auto">
          <a:xfrm>
            <a:off x="7982226" y="4938990"/>
            <a:ext cx="2159000" cy="287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Консистенція</a:t>
            </a:r>
          </a:p>
        </p:txBody>
      </p:sp>
      <p:sp>
        <p:nvSpPr>
          <p:cNvPr id="31808" name="AutoShape 81"/>
          <p:cNvSpPr>
            <a:spLocks noChangeArrowheads="1"/>
          </p:cNvSpPr>
          <p:nvPr/>
        </p:nvSpPr>
        <p:spPr bwMode="auto">
          <a:xfrm>
            <a:off x="7032626" y="5465267"/>
            <a:ext cx="965200" cy="3651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ru-RU" sz="1600" b="1" dirty="0">
                <a:latin typeface="Times New Roman" pitchFamily="18" charset="0"/>
                <a:cs typeface="Arial" charset="0"/>
              </a:rPr>
              <a:t>Креми</a:t>
            </a:r>
          </a:p>
        </p:txBody>
      </p:sp>
      <p:sp>
        <p:nvSpPr>
          <p:cNvPr id="31809" name="AutoShape 81"/>
          <p:cNvSpPr>
            <a:spLocks noChangeArrowheads="1"/>
          </p:cNvSpPr>
          <p:nvPr/>
        </p:nvSpPr>
        <p:spPr bwMode="auto">
          <a:xfrm>
            <a:off x="8495590" y="5577920"/>
            <a:ext cx="965200" cy="29527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err="1">
                <a:latin typeface="Times New Roman" pitchFamily="18" charset="0"/>
                <a:cs typeface="Arial" charset="0"/>
              </a:rPr>
              <a:t>Гелі</a:t>
            </a:r>
            <a:endParaRPr lang="uk-UA" altLang="ru-RU" sz="16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31810" name="AutoShape 81"/>
          <p:cNvSpPr>
            <a:spLocks noChangeArrowheads="1"/>
          </p:cNvSpPr>
          <p:nvPr/>
        </p:nvSpPr>
        <p:spPr bwMode="auto">
          <a:xfrm>
            <a:off x="9941749" y="5947618"/>
            <a:ext cx="1223963" cy="431800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Пасти</a:t>
            </a:r>
            <a:endParaRPr lang="uk-UA" altLang="ru-RU" sz="16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31811" name="AutoShape 81"/>
          <p:cNvSpPr>
            <a:spLocks noChangeArrowheads="1"/>
          </p:cNvSpPr>
          <p:nvPr/>
        </p:nvSpPr>
        <p:spPr bwMode="auto">
          <a:xfrm>
            <a:off x="9901239" y="5443355"/>
            <a:ext cx="965200" cy="29527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err="1">
                <a:latin typeface="Times New Roman" pitchFamily="18" charset="0"/>
                <a:cs typeface="Arial" charset="0"/>
              </a:rPr>
              <a:t>Мазі</a:t>
            </a:r>
            <a:endParaRPr lang="uk-UA" altLang="ru-RU" sz="1600" b="1" dirty="0">
              <a:latin typeface="Times New Roman" pitchFamily="18" charset="0"/>
              <a:cs typeface="Arial" charset="0"/>
            </a:endParaRPr>
          </a:p>
        </p:txBody>
      </p:sp>
      <p:cxnSp>
        <p:nvCxnSpPr>
          <p:cNvPr id="15" name="Прямая со стрелкой 46"/>
          <p:cNvCxnSpPr>
            <a:cxnSpLocks noChangeShapeType="1"/>
            <a:endCxn id="31808" idx="3"/>
          </p:cNvCxnSpPr>
          <p:nvPr/>
        </p:nvCxnSpPr>
        <p:spPr bwMode="auto">
          <a:xfrm>
            <a:off x="9336088" y="5249366"/>
            <a:ext cx="647700" cy="719138"/>
          </a:xfrm>
          <a:prstGeom prst="straightConnector1">
            <a:avLst/>
          </a:prstGeom>
          <a:noFill/>
          <a:ln w="12700" algn="ctr">
            <a:solidFill>
              <a:schemeClr val="accent1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 стрелкой 46"/>
          <p:cNvCxnSpPr>
            <a:cxnSpLocks noChangeShapeType="1"/>
            <a:endCxn id="31808" idx="3"/>
          </p:cNvCxnSpPr>
          <p:nvPr/>
        </p:nvCxnSpPr>
        <p:spPr bwMode="auto">
          <a:xfrm>
            <a:off x="9336089" y="5249367"/>
            <a:ext cx="576263" cy="360363"/>
          </a:xfrm>
          <a:prstGeom prst="straightConnector1">
            <a:avLst/>
          </a:prstGeom>
          <a:noFill/>
          <a:ln w="12700" algn="ctr">
            <a:solidFill>
              <a:schemeClr val="accent1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20" name="Прямая со стрелкой 46"/>
          <p:cNvCxnSpPr>
            <a:cxnSpLocks noChangeShapeType="1"/>
            <a:endCxn id="31808" idx="3"/>
          </p:cNvCxnSpPr>
          <p:nvPr/>
        </p:nvCxnSpPr>
        <p:spPr bwMode="auto">
          <a:xfrm flipH="1">
            <a:off x="8112127" y="5249367"/>
            <a:ext cx="325437" cy="720725"/>
          </a:xfrm>
          <a:prstGeom prst="straightConnector1">
            <a:avLst/>
          </a:prstGeom>
          <a:noFill/>
          <a:ln w="12700" algn="ctr">
            <a:solidFill>
              <a:srgbClr val="60697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 стрелкой 46"/>
          <p:cNvCxnSpPr>
            <a:cxnSpLocks noChangeShapeType="1"/>
          </p:cNvCxnSpPr>
          <p:nvPr/>
        </p:nvCxnSpPr>
        <p:spPr bwMode="auto">
          <a:xfrm>
            <a:off x="8885677" y="5284457"/>
            <a:ext cx="0" cy="287338"/>
          </a:xfrm>
          <a:prstGeom prst="straightConnector1">
            <a:avLst/>
          </a:prstGeom>
          <a:noFill/>
          <a:ln w="12700" algn="ctr">
            <a:solidFill>
              <a:schemeClr val="accent1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22" name="Прямая со стрелкой 46"/>
          <p:cNvCxnSpPr>
            <a:cxnSpLocks noChangeShapeType="1"/>
            <a:endCxn id="31808" idx="3"/>
          </p:cNvCxnSpPr>
          <p:nvPr/>
        </p:nvCxnSpPr>
        <p:spPr bwMode="auto">
          <a:xfrm flipH="1">
            <a:off x="7997826" y="5249367"/>
            <a:ext cx="438150" cy="398463"/>
          </a:xfrm>
          <a:prstGeom prst="straightConnector1">
            <a:avLst/>
          </a:prstGeom>
          <a:noFill/>
          <a:ln w="12700" algn="ctr">
            <a:solidFill>
              <a:srgbClr val="60697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370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 txBox="1">
            <a:spLocks noGrp="1"/>
          </p:cNvSpPr>
          <p:nvPr/>
        </p:nvSpPr>
        <p:spPr bwMode="auto">
          <a:xfrm>
            <a:off x="9480552" y="6570664"/>
            <a:ext cx="25431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52A7C8-CD0A-4B30-8814-D4A161809839}" type="slidenum">
              <a:rPr lang="ru-RU" altLang="ru-RU" sz="110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100">
              <a:latin typeface="Tahoma" panose="020B0604030504040204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7952" y="25400"/>
            <a:ext cx="1191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000" b="1" cap="all" dirty="0">
                <a:latin typeface="Tahoma" pitchFamily="34" charset="0"/>
              </a:rPr>
              <a:t>2. Характеристика, </a:t>
            </a:r>
            <a:r>
              <a:rPr lang="ru-RU" altLang="ru-RU" sz="2000" b="1" cap="all" dirty="0" err="1">
                <a:latin typeface="Tahoma" pitchFamily="34" charset="0"/>
              </a:rPr>
              <a:t>класифікація</a:t>
            </a:r>
            <a:r>
              <a:rPr lang="ru-RU" altLang="ru-RU" sz="2000" b="1" cap="all" dirty="0">
                <a:latin typeface="Tahoma" pitchFamily="34" charset="0"/>
              </a:rPr>
              <a:t> та номенклатура основ МЛФ</a:t>
            </a:r>
          </a:p>
        </p:txBody>
      </p:sp>
      <p:sp>
        <p:nvSpPr>
          <p:cNvPr id="165978" name="AutoShape 90"/>
          <p:cNvSpPr>
            <a:spLocks noChangeArrowheads="1"/>
          </p:cNvSpPr>
          <p:nvPr/>
        </p:nvSpPr>
        <p:spPr bwMode="auto">
          <a:xfrm>
            <a:off x="334963" y="981075"/>
            <a:ext cx="2952750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2400" b="1" dirty="0">
                <a:latin typeface="Tahoma" pitchFamily="34" charset="0"/>
                <a:cs typeface="Times New Roman" pitchFamily="18" charset="0"/>
              </a:rPr>
              <a:t>Гідрофобні (</a:t>
            </a:r>
            <a:r>
              <a:rPr lang="uk-UA" altLang="ru-RU" sz="2400" b="1" dirty="0" err="1">
                <a:latin typeface="Tahoma" pitchFamily="34" charset="0"/>
                <a:cs typeface="Times New Roman" pitchFamily="18" charset="0"/>
              </a:rPr>
              <a:t>ліпофільні</a:t>
            </a:r>
            <a:r>
              <a:rPr lang="uk-UA" altLang="ru-RU" sz="2400" b="1" dirty="0">
                <a:latin typeface="Tahom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AutoShape 90"/>
          <p:cNvSpPr>
            <a:spLocks noChangeArrowheads="1"/>
          </p:cNvSpPr>
          <p:nvPr/>
        </p:nvSpPr>
        <p:spPr bwMode="auto">
          <a:xfrm>
            <a:off x="479427" y="3284539"/>
            <a:ext cx="2808287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2400" b="1" dirty="0">
                <a:latin typeface="Tahoma" pitchFamily="34" charset="0"/>
                <a:cs typeface="Times New Roman" pitchFamily="18" charset="0"/>
              </a:rPr>
              <a:t>Гідрофільні</a:t>
            </a:r>
          </a:p>
        </p:txBody>
      </p:sp>
      <p:sp>
        <p:nvSpPr>
          <p:cNvPr id="3" name="AutoShape 90"/>
          <p:cNvSpPr>
            <a:spLocks noChangeArrowheads="1"/>
          </p:cNvSpPr>
          <p:nvPr/>
        </p:nvSpPr>
        <p:spPr bwMode="auto">
          <a:xfrm>
            <a:off x="479427" y="5446714"/>
            <a:ext cx="2808287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2400" b="1" dirty="0" err="1">
                <a:latin typeface="Tahoma" pitchFamily="34" charset="0"/>
                <a:cs typeface="Times New Roman" pitchFamily="18" charset="0"/>
              </a:rPr>
              <a:t>Дифільні</a:t>
            </a:r>
            <a:endParaRPr lang="uk-UA" altLang="ru-RU" sz="2400" b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8157" name="AutoShape 56"/>
          <p:cNvSpPr>
            <a:spLocks noChangeArrowheads="1"/>
          </p:cNvSpPr>
          <p:nvPr/>
        </p:nvSpPr>
        <p:spPr bwMode="auto">
          <a:xfrm>
            <a:off x="6484939" y="603251"/>
            <a:ext cx="5356225" cy="50482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"/>
              </a:spcBef>
              <a:buNone/>
              <a:defRPr/>
            </a:pPr>
            <a:endParaRPr lang="uk-UA" altLang="ru-RU" sz="1600" b="1" dirty="0">
              <a:latin typeface="Arial" charset="0"/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uk-UA" altLang="ru-RU" sz="1400" b="1" dirty="0">
                <a:latin typeface="Tahoma" pitchFamily="34" charset="0"/>
                <a:cs typeface="Arial" charset="0"/>
              </a:rPr>
              <a:t>Тваринні  жири, рослині масла, </a:t>
            </a:r>
            <a:r>
              <a:rPr lang="uk-UA" altLang="ru-RU" sz="1400" b="1" dirty="0" err="1">
                <a:latin typeface="Tahoma" pitchFamily="34" charset="0"/>
                <a:cs typeface="Arial" charset="0"/>
              </a:rPr>
              <a:t>гідрогенізовані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 рослинні </a:t>
            </a:r>
            <a:r>
              <a:rPr lang="uk-UA" altLang="ru-RU" sz="1400" b="1" dirty="0" smtClean="0">
                <a:latin typeface="Tahoma" pitchFamily="34" charset="0"/>
                <a:cs typeface="Arial" charset="0"/>
              </a:rPr>
              <a:t>олії, 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рослинні олії</a:t>
            </a:r>
          </a:p>
          <a:p>
            <a:pPr algn="ctr">
              <a:spcBef>
                <a:spcPts val="200"/>
              </a:spcBef>
              <a:buNone/>
              <a:defRPr/>
            </a:pPr>
            <a:endParaRPr lang="uk-UA" altLang="ru-RU" sz="1400" dirty="0">
              <a:latin typeface="Tahoma" pitchFamily="34" charset="0"/>
              <a:cs typeface="Arial" charset="0"/>
            </a:endParaRPr>
          </a:p>
        </p:txBody>
      </p:sp>
      <p:sp>
        <p:nvSpPr>
          <p:cNvPr id="4" name="AutoShape 90"/>
          <p:cNvSpPr>
            <a:spLocks noChangeArrowheads="1"/>
          </p:cNvSpPr>
          <p:nvPr/>
        </p:nvSpPr>
        <p:spPr bwMode="auto">
          <a:xfrm>
            <a:off x="3597277" y="801689"/>
            <a:ext cx="2230437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2000" b="1" dirty="0">
                <a:latin typeface="Tahoma" pitchFamily="34" charset="0"/>
                <a:cs typeface="Times New Roman" pitchFamily="18" charset="0"/>
              </a:rPr>
              <a:t>Жирові</a:t>
            </a:r>
          </a:p>
        </p:txBody>
      </p:sp>
      <p:sp>
        <p:nvSpPr>
          <p:cNvPr id="5" name="AutoShape 90"/>
          <p:cNvSpPr>
            <a:spLocks noChangeArrowheads="1"/>
          </p:cNvSpPr>
          <p:nvPr/>
        </p:nvSpPr>
        <p:spPr bwMode="auto">
          <a:xfrm>
            <a:off x="3573463" y="1398589"/>
            <a:ext cx="225425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2000" b="1" dirty="0">
                <a:latin typeface="Tahoma" pitchFamily="34" charset="0"/>
                <a:cs typeface="Times New Roman" pitchFamily="18" charset="0"/>
              </a:rPr>
              <a:t>Вуглеводневі</a:t>
            </a:r>
          </a:p>
        </p:txBody>
      </p:sp>
      <p:sp>
        <p:nvSpPr>
          <p:cNvPr id="6" name="AutoShape 90"/>
          <p:cNvSpPr>
            <a:spLocks noChangeArrowheads="1"/>
          </p:cNvSpPr>
          <p:nvPr/>
        </p:nvSpPr>
        <p:spPr bwMode="auto">
          <a:xfrm>
            <a:off x="3584576" y="2027239"/>
            <a:ext cx="225425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2000" b="1" dirty="0">
                <a:latin typeface="Tahoma" pitchFamily="34" charset="0"/>
                <a:cs typeface="Times New Roman" pitchFamily="18" charset="0"/>
              </a:rPr>
              <a:t>Силіконові</a:t>
            </a:r>
          </a:p>
        </p:txBody>
      </p:sp>
      <p:sp>
        <p:nvSpPr>
          <p:cNvPr id="48161" name="AutoShape 56"/>
          <p:cNvSpPr>
            <a:spLocks noChangeArrowheads="1"/>
          </p:cNvSpPr>
          <p:nvPr/>
        </p:nvSpPr>
        <p:spPr bwMode="auto">
          <a:xfrm>
            <a:off x="6527801" y="1196976"/>
            <a:ext cx="5313362" cy="576263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1400" b="1" dirty="0">
                <a:latin typeface="Tahoma" pitchFamily="34" charset="0"/>
                <a:cs typeface="Arial" charset="0"/>
              </a:rPr>
              <a:t>Вазелін, парафін, </a:t>
            </a:r>
            <a:r>
              <a:rPr lang="uk-UA" altLang="ru-RU" sz="1400" b="1" dirty="0" err="1">
                <a:latin typeface="Tahoma" pitchFamily="34" charset="0"/>
                <a:cs typeface="Arial" charset="0"/>
              </a:rPr>
              <a:t>петролат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, вазелінове масло, церезин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1400" b="1" dirty="0" err="1">
                <a:latin typeface="Tahoma" pitchFamily="34" charset="0"/>
                <a:cs typeface="Arial" charset="0"/>
              </a:rPr>
              <a:t>нафталанська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 нафта, штучний вазелін, </a:t>
            </a:r>
            <a:r>
              <a:rPr lang="uk-UA" altLang="ru-RU" sz="1400" b="1" dirty="0" smtClean="0">
                <a:latin typeface="Tahoma" pitchFamily="34" charset="0"/>
                <a:cs typeface="Arial" charset="0"/>
              </a:rPr>
              <a:t>озокерит</a:t>
            </a:r>
            <a:endParaRPr lang="uk-UA" altLang="ru-RU" sz="1400" b="1" dirty="0">
              <a:latin typeface="Tahoma" pitchFamily="34" charset="0"/>
              <a:cs typeface="Arial" charset="0"/>
            </a:endParaRPr>
          </a:p>
        </p:txBody>
      </p:sp>
      <p:sp>
        <p:nvSpPr>
          <p:cNvPr id="48162" name="AutoShape 56"/>
          <p:cNvSpPr>
            <a:spLocks noChangeArrowheads="1"/>
          </p:cNvSpPr>
          <p:nvPr/>
        </p:nvSpPr>
        <p:spPr bwMode="auto">
          <a:xfrm>
            <a:off x="6527801" y="1916114"/>
            <a:ext cx="5313362" cy="503237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1400" b="1" dirty="0" err="1" smtClean="0">
                <a:latin typeface="Tahoma" pitchFamily="34" charset="0"/>
                <a:cs typeface="Arial" charset="0"/>
              </a:rPr>
              <a:t>Циклосилоксани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, </a:t>
            </a:r>
            <a:r>
              <a:rPr lang="uk-UA" altLang="ru-RU" sz="1400" b="1" dirty="0" err="1" smtClean="0">
                <a:latin typeface="Tahoma" pitchFamily="34" charset="0"/>
                <a:cs typeface="Arial" charset="0"/>
              </a:rPr>
              <a:t>циклосилаксани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, </a:t>
            </a:r>
            <a:r>
              <a:rPr lang="uk-UA" altLang="ru-RU" sz="1400" b="1" dirty="0" smtClean="0">
                <a:latin typeface="Tahoma" pitchFamily="34" charset="0"/>
                <a:cs typeface="Arial" charset="0"/>
              </a:rPr>
              <a:t>Есилон-4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, </a:t>
            </a:r>
            <a:r>
              <a:rPr lang="uk-UA" altLang="ru-RU" sz="1400" b="1" dirty="0" smtClean="0">
                <a:latin typeface="Tahoma" pitchFamily="34" charset="0"/>
                <a:cs typeface="Arial" charset="0"/>
              </a:rPr>
              <a:t>Есилон-5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, </a:t>
            </a:r>
            <a:r>
              <a:rPr lang="uk-UA" altLang="ru-RU" sz="1400" b="1" dirty="0" err="1" smtClean="0">
                <a:latin typeface="Tahoma" pitchFamily="34" charset="0"/>
                <a:cs typeface="Arial" charset="0"/>
              </a:rPr>
              <a:t>Есилон-аеросильна</a:t>
            </a:r>
            <a:endParaRPr lang="uk-UA" altLang="ru-RU" sz="1400" b="1" dirty="0">
              <a:latin typeface="Tahoma" pitchFamily="34" charset="0"/>
              <a:cs typeface="Arial" charset="0"/>
            </a:endParaRPr>
          </a:p>
        </p:txBody>
      </p:sp>
      <p:cxnSp>
        <p:nvCxnSpPr>
          <p:cNvPr id="16397" name="Соединительная линия уступом 40"/>
          <p:cNvCxnSpPr>
            <a:cxnSpLocks noChangeShapeType="1"/>
          </p:cNvCxnSpPr>
          <p:nvPr/>
        </p:nvCxnSpPr>
        <p:spPr bwMode="auto">
          <a:xfrm rot="16200000" flipH="1">
            <a:off x="-654049" y="2330451"/>
            <a:ext cx="2122487" cy="144463"/>
          </a:xfrm>
          <a:prstGeom prst="bentConnector2">
            <a:avLst/>
          </a:prstGeom>
          <a:noFill/>
          <a:ln w="12700" algn="ctr">
            <a:solidFill>
              <a:srgbClr val="60697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Соединительная линия уступом 40"/>
          <p:cNvCxnSpPr>
            <a:cxnSpLocks noChangeShapeType="1"/>
          </p:cNvCxnSpPr>
          <p:nvPr/>
        </p:nvCxnSpPr>
        <p:spPr bwMode="auto">
          <a:xfrm rot="16200000" flipH="1">
            <a:off x="-665162" y="4587876"/>
            <a:ext cx="2122487" cy="144462"/>
          </a:xfrm>
          <a:prstGeom prst="bentConnector2">
            <a:avLst/>
          </a:prstGeom>
          <a:noFill/>
          <a:ln w="12700" algn="ctr">
            <a:solidFill>
              <a:srgbClr val="60697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utoShape 90"/>
          <p:cNvSpPr>
            <a:spLocks noChangeArrowheads="1"/>
          </p:cNvSpPr>
          <p:nvPr/>
        </p:nvSpPr>
        <p:spPr bwMode="auto">
          <a:xfrm>
            <a:off x="3419477" y="3249614"/>
            <a:ext cx="2795587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2000" b="1" dirty="0" err="1">
                <a:latin typeface="Tahoma" pitchFamily="34" charset="0"/>
                <a:cs typeface="Times New Roman" pitchFamily="18" charset="0"/>
              </a:rPr>
              <a:t>Поліетиленоксидні</a:t>
            </a:r>
            <a:endParaRPr lang="uk-UA" altLang="ru-RU" sz="2000" b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8166" name="AutoShape 56"/>
          <p:cNvSpPr>
            <a:spLocks noChangeArrowheads="1"/>
          </p:cNvSpPr>
          <p:nvPr/>
        </p:nvSpPr>
        <p:spPr bwMode="auto">
          <a:xfrm>
            <a:off x="6527802" y="3141664"/>
            <a:ext cx="5329237" cy="503237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latin typeface="Arial" charset="0"/>
                <a:cs typeface="Arial" charset="0"/>
              </a:rPr>
              <a:t>Сплави ПЕО-400 ─ 6 ч., ПЕО-1500 ─ 4 ч.</a:t>
            </a:r>
            <a:r>
              <a:rPr lang="ru-RU" altLang="ru-RU" sz="1400" dirty="0">
                <a:latin typeface="Arial" charset="0"/>
                <a:cs typeface="Arial" charset="0"/>
              </a:rPr>
              <a:t> </a:t>
            </a:r>
            <a:r>
              <a:rPr lang="uk-UA" altLang="ru-RU" sz="1400" b="1" dirty="0">
                <a:latin typeface="Arial" charset="0"/>
                <a:cs typeface="Arial" charset="0"/>
              </a:rPr>
              <a:t>- володіють осмотичним ефектом і сприяють очищенню рани</a:t>
            </a:r>
          </a:p>
        </p:txBody>
      </p:sp>
      <p:sp>
        <p:nvSpPr>
          <p:cNvPr id="9" name="AutoShape 90"/>
          <p:cNvSpPr>
            <a:spLocks noChangeArrowheads="1"/>
          </p:cNvSpPr>
          <p:nvPr/>
        </p:nvSpPr>
        <p:spPr bwMode="auto">
          <a:xfrm>
            <a:off x="3386139" y="3875088"/>
            <a:ext cx="2828925" cy="614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2000" b="1" dirty="0">
                <a:latin typeface="Tahoma" pitchFamily="34" charset="0"/>
                <a:cs typeface="Arial" charset="0"/>
              </a:rPr>
              <a:t>Гелі ВМС різного походження</a:t>
            </a: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auto">
          <a:xfrm>
            <a:off x="3595689" y="2614614"/>
            <a:ext cx="2232025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2000" b="1" dirty="0" err="1">
                <a:latin typeface="Tahoma" pitchFamily="34" charset="0"/>
                <a:cs typeface="Times New Roman" pitchFamily="18" charset="0"/>
              </a:rPr>
              <a:t>Олеогелі</a:t>
            </a:r>
            <a:endParaRPr lang="uk-UA" altLang="ru-RU" sz="2000" b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8169" name="AutoShape 56"/>
          <p:cNvSpPr>
            <a:spLocks noChangeArrowheads="1"/>
          </p:cNvSpPr>
          <p:nvPr/>
        </p:nvSpPr>
        <p:spPr bwMode="auto">
          <a:xfrm>
            <a:off x="6527801" y="3789363"/>
            <a:ext cx="5313362" cy="1008062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uk-UA" altLang="ru-RU" sz="1400" b="1" dirty="0">
                <a:latin typeface="Tahoma" pitchFamily="34" charset="0"/>
                <a:cs typeface="Arial" charset="0"/>
              </a:rPr>
              <a:t>Органічного: гелі високомолекулярних  вуглеводів і білків (ефіри целюлози, крохмальні, желатинові, агарові, колагенові, </a:t>
            </a:r>
            <a:r>
              <a:rPr lang="uk-UA" altLang="ru-RU" sz="1400" b="1" dirty="0" err="1">
                <a:latin typeface="Tahoma" pitchFamily="34" charset="0"/>
                <a:cs typeface="Arial" charset="0"/>
              </a:rPr>
              <a:t>альгінової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 кислоти та її солей та ін.), фітостеринові гелі</a:t>
            </a:r>
            <a:r>
              <a:rPr lang="uk-UA" altLang="ru-RU" sz="1400" dirty="0">
                <a:latin typeface="Tahoma" pitchFamily="34" charset="0"/>
                <a:cs typeface="Arial" charset="0"/>
              </a:rPr>
              <a:t>. 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Неорганічного: </a:t>
            </a:r>
            <a:r>
              <a:rPr lang="uk-UA" altLang="ru-RU" sz="1400" b="1" dirty="0" err="1">
                <a:latin typeface="Tahoma" pitchFamily="34" charset="0"/>
                <a:cs typeface="Arial" charset="0"/>
              </a:rPr>
              <a:t>бентоніти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 та ін.</a:t>
            </a:r>
          </a:p>
        </p:txBody>
      </p:sp>
      <p:sp>
        <p:nvSpPr>
          <p:cNvPr id="11" name="AutoShape 90"/>
          <p:cNvSpPr>
            <a:spLocks noChangeArrowheads="1"/>
          </p:cNvSpPr>
          <p:nvPr/>
        </p:nvSpPr>
        <p:spPr bwMode="auto">
          <a:xfrm>
            <a:off x="3416301" y="4975226"/>
            <a:ext cx="2798762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2000" b="1" dirty="0">
                <a:latin typeface="Tahoma" pitchFamily="34" charset="0"/>
                <a:cs typeface="Arial" charset="0"/>
              </a:rPr>
              <a:t>Абсорбційні </a:t>
            </a:r>
          </a:p>
          <a:p>
            <a:pPr algn="ctr">
              <a:defRPr/>
            </a:pPr>
            <a:r>
              <a:rPr lang="uk-UA" altLang="ru-RU" sz="2000" b="1" dirty="0">
                <a:latin typeface="Tahoma" pitchFamily="34" charset="0"/>
                <a:cs typeface="Arial" charset="0"/>
              </a:rPr>
              <a:t>(не містять воду)</a:t>
            </a:r>
            <a:endParaRPr lang="uk-UA" altLang="ru-RU" sz="2000" b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2" name="AutoShape 90"/>
          <p:cNvSpPr>
            <a:spLocks noChangeArrowheads="1"/>
          </p:cNvSpPr>
          <p:nvPr/>
        </p:nvSpPr>
        <p:spPr bwMode="auto">
          <a:xfrm>
            <a:off x="3478213" y="5949951"/>
            <a:ext cx="273685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endParaRPr lang="uk-UA" altLang="ru-RU" b="1" dirty="0">
              <a:latin typeface="Tahoma" pitchFamily="34" charset="0"/>
              <a:cs typeface="Arial" charset="0"/>
            </a:endParaRPr>
          </a:p>
          <a:p>
            <a:pPr algn="ctr">
              <a:defRPr/>
            </a:pPr>
            <a:r>
              <a:rPr lang="uk-UA" altLang="ru-RU" sz="2000" b="1" dirty="0">
                <a:latin typeface="Tahoma" pitchFamily="34" charset="0"/>
                <a:cs typeface="Arial" charset="0"/>
              </a:rPr>
              <a:t>Емульсійні </a:t>
            </a:r>
            <a:br>
              <a:rPr lang="uk-UA" altLang="ru-RU" sz="2000" b="1" dirty="0">
                <a:latin typeface="Tahoma" pitchFamily="34" charset="0"/>
                <a:cs typeface="Arial" charset="0"/>
              </a:rPr>
            </a:br>
            <a:endParaRPr lang="uk-UA" altLang="ru-RU" sz="2000" b="1" dirty="0">
              <a:latin typeface="Tahoma" pitchFamily="34" charset="0"/>
              <a:cs typeface="Arial" charset="0"/>
            </a:endParaRPr>
          </a:p>
        </p:txBody>
      </p:sp>
      <p:sp>
        <p:nvSpPr>
          <p:cNvPr id="48172" name="AutoShape 56"/>
          <p:cNvSpPr>
            <a:spLocks noChangeArrowheads="1"/>
          </p:cNvSpPr>
          <p:nvPr/>
        </p:nvSpPr>
        <p:spPr bwMode="auto">
          <a:xfrm>
            <a:off x="6553202" y="5013325"/>
            <a:ext cx="5240337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latin typeface="Tahoma" pitchFamily="34" charset="0"/>
                <a:cs typeface="Arial" charset="0"/>
              </a:rPr>
              <a:t>Сплави або суміші </a:t>
            </a:r>
            <a:r>
              <a:rPr lang="uk-UA" altLang="ru-RU" sz="1400" b="1" dirty="0" err="1">
                <a:latin typeface="Tahoma" pitchFamily="34" charset="0"/>
                <a:cs typeface="Arial" charset="0"/>
              </a:rPr>
              <a:t>ліпофільних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 основ з емульгаторами (ланоліном б/в, спермацетом, воском)</a:t>
            </a:r>
            <a:endParaRPr lang="uk-UA" altLang="ru-RU" sz="1200" b="1" dirty="0">
              <a:latin typeface="Arial" charset="0"/>
              <a:cs typeface="Arial" charset="0"/>
            </a:endParaRPr>
          </a:p>
        </p:txBody>
      </p:sp>
      <p:sp>
        <p:nvSpPr>
          <p:cNvPr id="48173" name="AutoShape 56"/>
          <p:cNvSpPr>
            <a:spLocks noChangeArrowheads="1"/>
          </p:cNvSpPr>
          <p:nvPr/>
        </p:nvSpPr>
        <p:spPr bwMode="auto">
          <a:xfrm>
            <a:off x="6553201" y="5805488"/>
            <a:ext cx="5256212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latin typeface="Tahoma" pitchFamily="34" charset="0"/>
                <a:cs typeface="Arial" charset="0"/>
              </a:rPr>
              <a:t>1 та 2 роду типу </a:t>
            </a:r>
            <a:r>
              <a:rPr lang="uk-UA" altLang="ru-RU" sz="1400" b="1" dirty="0" smtClean="0">
                <a:latin typeface="Tahoma" pitchFamily="34" charset="0"/>
                <a:cs typeface="Arial" charset="0"/>
              </a:rPr>
              <a:t>олія/вода 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або </a:t>
            </a:r>
            <a:r>
              <a:rPr lang="uk-UA" altLang="ru-RU" sz="1400" b="1" dirty="0" smtClean="0">
                <a:latin typeface="Tahoma" pitchFamily="34" charset="0"/>
                <a:cs typeface="Arial" charset="0"/>
              </a:rPr>
              <a:t>вода/олія 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(основа </a:t>
            </a:r>
            <a:r>
              <a:rPr lang="uk-UA" altLang="ru-RU" sz="1400" b="1" dirty="0" err="1">
                <a:latin typeface="Tahoma" pitchFamily="34" charset="0"/>
                <a:cs typeface="Arial" charset="0"/>
              </a:rPr>
              <a:t>Кутумової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 </a:t>
            </a:r>
            <a:r>
              <a:rPr lang="uk-UA" altLang="ru-RU" sz="1400" b="1" dirty="0" smtClean="0">
                <a:latin typeface="Tahoma" pitchFamily="34" charset="0"/>
                <a:cs typeface="Arial" charset="0"/>
              </a:rPr>
              <a:t>– вазелін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, емульгатор Т-2 та вода очищена)</a:t>
            </a:r>
            <a:endParaRPr lang="uk-UA" altLang="ru-RU" sz="1200" b="1" dirty="0">
              <a:latin typeface="Arial" charset="0"/>
              <a:cs typeface="Arial" charset="0"/>
            </a:endParaRPr>
          </a:p>
        </p:txBody>
      </p:sp>
      <p:sp>
        <p:nvSpPr>
          <p:cNvPr id="48174" name="AutoShape 56"/>
          <p:cNvSpPr>
            <a:spLocks noChangeArrowheads="1"/>
          </p:cNvSpPr>
          <p:nvPr/>
        </p:nvSpPr>
        <p:spPr bwMode="auto">
          <a:xfrm>
            <a:off x="6527801" y="2565400"/>
            <a:ext cx="5313362" cy="503238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 err="1">
                <a:latin typeface="Arial" charset="0"/>
                <a:cs typeface="Arial" charset="0"/>
              </a:rPr>
              <a:t>Бентоніти</a:t>
            </a:r>
            <a:r>
              <a:rPr lang="uk-UA" altLang="ru-RU" sz="1400" b="1" dirty="0">
                <a:latin typeface="Arial" charset="0"/>
                <a:cs typeface="Arial" charset="0"/>
              </a:rPr>
              <a:t> з маслами </a:t>
            </a:r>
            <a:r>
              <a:rPr lang="uk-UA" altLang="ru-RU" sz="1400" b="1" dirty="0" err="1">
                <a:latin typeface="Arial" charset="0"/>
                <a:cs typeface="Arial" charset="0"/>
              </a:rPr>
              <a:t>рослиного</a:t>
            </a:r>
            <a:r>
              <a:rPr lang="uk-UA" altLang="ru-RU" sz="1400" b="1" dirty="0">
                <a:latin typeface="Arial" charset="0"/>
                <a:cs typeface="Arial" charset="0"/>
              </a:rPr>
              <a:t> </a:t>
            </a:r>
            <a:r>
              <a:rPr lang="uk-UA" altLang="ru-RU" sz="1400" b="1" dirty="0" err="1">
                <a:latin typeface="Arial" charset="0"/>
                <a:cs typeface="Arial" charset="0"/>
              </a:rPr>
              <a:t>обо</a:t>
            </a:r>
            <a:r>
              <a:rPr lang="uk-UA" altLang="ru-RU" sz="1400" b="1" dirty="0">
                <a:latin typeface="Arial" charset="0"/>
                <a:cs typeface="Arial" charset="0"/>
              </a:rPr>
              <a:t> мінерального походження</a:t>
            </a:r>
          </a:p>
        </p:txBody>
      </p: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 flipV="1">
            <a:off x="5827714" y="981075"/>
            <a:ext cx="544513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859464" y="1573213"/>
            <a:ext cx="62547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859464" y="2206625"/>
            <a:ext cx="62547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838827" y="2806700"/>
            <a:ext cx="62547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215064" y="3429000"/>
            <a:ext cx="314325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215064" y="4179889"/>
            <a:ext cx="314325" cy="317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6240463" y="5260975"/>
            <a:ext cx="312738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240463" y="6142039"/>
            <a:ext cx="312738" cy="317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382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1300163" y="188913"/>
            <a:ext cx="9601200" cy="692150"/>
          </a:xfrm>
        </p:spPr>
        <p:txBody>
          <a:bodyPr/>
          <a:lstStyle/>
          <a:p>
            <a:pPr marL="685800" indent="-685800">
              <a:defRPr/>
            </a:pPr>
            <a:r>
              <a:rPr lang="ru-RU" altLang="ru-RU" sz="2000" b="1" dirty="0">
                <a:latin typeface="Tahoma" pitchFamily="34" charset="0"/>
              </a:rPr>
              <a:t>3</a:t>
            </a:r>
            <a:r>
              <a:rPr lang="ru-RU" altLang="ru-RU" sz="2000" b="1" cap="all" dirty="0">
                <a:latin typeface="Tahoma" pitchFamily="34" charset="0"/>
              </a:rPr>
              <a:t>. Характеристика та </a:t>
            </a:r>
            <a:r>
              <a:rPr lang="ru-RU" altLang="ru-RU" sz="2000" b="1" cap="all" dirty="0" err="1">
                <a:latin typeface="Tahoma" pitchFamily="34" charset="0"/>
              </a:rPr>
              <a:t>класифікація</a:t>
            </a:r>
            <a:r>
              <a:rPr lang="ru-RU" altLang="ru-RU" sz="2000" b="1" cap="all" dirty="0">
                <a:latin typeface="Tahoma" pitchFamily="34" charset="0"/>
              </a:rPr>
              <a:t> </a:t>
            </a:r>
            <a:r>
              <a:rPr lang="ru-RU" altLang="ru-RU" sz="2000" b="1" cap="all" dirty="0" err="1">
                <a:latin typeface="Tahoma" pitchFamily="34" charset="0"/>
              </a:rPr>
              <a:t>лініментів</a:t>
            </a:r>
            <a:r>
              <a:rPr lang="ru-RU" altLang="ru-RU" sz="2000" b="1" dirty="0">
                <a:latin typeface="Tahoma" pitchFamily="34" charset="0"/>
              </a:rPr>
              <a:t/>
            </a:r>
            <a:br>
              <a:rPr lang="ru-RU" altLang="ru-RU" sz="2000" b="1" dirty="0">
                <a:latin typeface="Tahoma" pitchFamily="34" charset="0"/>
              </a:rPr>
            </a:br>
            <a:endParaRPr lang="ru-RU" altLang="ru-RU" sz="2000" b="1" dirty="0"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911227" y="877888"/>
            <a:ext cx="10874375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700" b="1" i="1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uk-UA" altLang="ru-RU" sz="2000" b="1" i="1">
                <a:latin typeface="Tahoma" panose="020B0604030504040204" pitchFamily="34" charset="0"/>
              </a:rPr>
              <a:t>Лініменти згідно ДФУ 2.0, т.3 – м’які лікарські форми для місцевого застосування, які плавляться при температурі тіла</a:t>
            </a:r>
          </a:p>
          <a:p>
            <a:pPr eaLnBrk="1" hangingPunct="1"/>
            <a:endParaRPr lang="ru-RU" altLang="ru-RU" sz="2000" b="1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165978" name="AutoShape 90"/>
          <p:cNvSpPr>
            <a:spLocks noChangeArrowheads="1"/>
          </p:cNvSpPr>
          <p:nvPr/>
        </p:nvSpPr>
        <p:spPr bwMode="auto">
          <a:xfrm>
            <a:off x="838201" y="1549400"/>
            <a:ext cx="1797050" cy="552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Склад</a:t>
            </a:r>
          </a:p>
        </p:txBody>
      </p:sp>
      <p:sp>
        <p:nvSpPr>
          <p:cNvPr id="50181" name="AutoShape 86"/>
          <p:cNvSpPr>
            <a:spLocks noChangeArrowheads="1"/>
          </p:cNvSpPr>
          <p:nvPr/>
        </p:nvSpPr>
        <p:spPr bwMode="auto">
          <a:xfrm>
            <a:off x="192088" y="2422525"/>
            <a:ext cx="2997200" cy="89535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000" b="1">
                <a:latin typeface="Tahoma" pitchFamily="34" charset="0"/>
                <a:cs typeface="Tahoma" pitchFamily="34" charset="0"/>
              </a:rPr>
              <a:t>Жирові</a:t>
            </a:r>
            <a:r>
              <a:rPr lang="uk-UA" altLang="ru-RU" sz="1300" b="1">
                <a:latin typeface="Tahoma" pitchFamily="34" charset="0"/>
                <a:cs typeface="Tahoma" pitchFamily="34" charset="0"/>
              </a:rPr>
              <a:t>, основа містить рослинні олії, якщо </a:t>
            </a:r>
            <a:r>
              <a:rPr lang="ru-RU" altLang="ru-RU" sz="1300" b="1">
                <a:latin typeface="Tahoma" pitchFamily="34" charset="0"/>
                <a:cs typeface="Tahoma" pitchFamily="34" charset="0"/>
              </a:rPr>
              <a:t>в рецепті не зазначено, використовують соняшникову олію</a:t>
            </a:r>
            <a:endParaRPr lang="uk-UA" alt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182" name="AutoShape 86"/>
          <p:cNvSpPr>
            <a:spLocks noChangeArrowheads="1"/>
          </p:cNvSpPr>
          <p:nvPr/>
        </p:nvSpPr>
        <p:spPr bwMode="auto">
          <a:xfrm>
            <a:off x="228602" y="3560764"/>
            <a:ext cx="2554287" cy="72072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000" b="1">
                <a:latin typeface="Tahoma" pitchFamily="34" charset="0"/>
                <a:cs typeface="Tahoma" pitchFamily="34" charset="0"/>
              </a:rPr>
              <a:t>Вазоліменти</a:t>
            </a:r>
            <a:r>
              <a:rPr lang="uk-UA" altLang="ru-RU" sz="1300" b="1"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1300" b="1">
                <a:latin typeface="Tahoma" pitchFamily="34" charset="0"/>
                <a:cs typeface="Tahoma" pitchFamily="34" charset="0"/>
              </a:rPr>
              <a:t>як основа використовується вазелінове масло</a:t>
            </a:r>
            <a:endParaRPr lang="uk-UA" alt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183" name="AutoShape 86"/>
          <p:cNvSpPr>
            <a:spLocks noChangeArrowheads="1"/>
          </p:cNvSpPr>
          <p:nvPr/>
        </p:nvSpPr>
        <p:spPr bwMode="auto">
          <a:xfrm>
            <a:off x="192088" y="4508501"/>
            <a:ext cx="2374900" cy="72072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000" b="1">
                <a:latin typeface="Tahoma" pitchFamily="34" charset="0"/>
                <a:cs typeface="Tahoma" pitchFamily="34" charset="0"/>
              </a:rPr>
              <a:t>Спиртові</a:t>
            </a:r>
            <a:r>
              <a:rPr lang="uk-UA" altLang="ru-RU" sz="1300" b="1">
                <a:latin typeface="Tahoma" pitchFamily="34" charset="0"/>
                <a:cs typeface="Tahoma" pitchFamily="34" charset="0"/>
              </a:rPr>
              <a:t> (</a:t>
            </a:r>
            <a:r>
              <a:rPr lang="ru-RU" altLang="ru-RU" sz="1300" b="1">
                <a:latin typeface="Tahoma" pitchFamily="34" charset="0"/>
                <a:cs typeface="Tahoma" pitchFamily="34" charset="0"/>
              </a:rPr>
              <a:t>входять спиртові розчини, або настойки)</a:t>
            </a:r>
            <a:endParaRPr lang="uk-UA" alt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184" name="AutoShape 86"/>
          <p:cNvSpPr>
            <a:spLocks noChangeArrowheads="1"/>
          </p:cNvSpPr>
          <p:nvPr/>
        </p:nvSpPr>
        <p:spPr bwMode="auto">
          <a:xfrm>
            <a:off x="192089" y="5373688"/>
            <a:ext cx="2232025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000" b="1">
                <a:latin typeface="Tahoma" pitchFamily="34" charset="0"/>
                <a:cs typeface="Tahoma" pitchFamily="34" charset="0"/>
              </a:rPr>
              <a:t>Мильно-спиртові</a:t>
            </a:r>
            <a:endParaRPr lang="uk-UA" altLang="ru-RU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5981" name="AutoShape 93"/>
          <p:cNvSpPr>
            <a:spLocks noChangeArrowheads="1"/>
          </p:cNvSpPr>
          <p:nvPr/>
        </p:nvSpPr>
        <p:spPr bwMode="auto">
          <a:xfrm>
            <a:off x="4565651" y="2103438"/>
            <a:ext cx="1871662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>
                <a:latin typeface="Tahoma" pitchFamily="34" charset="0"/>
                <a:cs typeface="Times New Roman" pitchFamily="18" charset="0"/>
              </a:rPr>
              <a:t>Тип дисперсної системи</a:t>
            </a:r>
          </a:p>
        </p:txBody>
      </p:sp>
      <p:sp>
        <p:nvSpPr>
          <p:cNvPr id="50186" name="AutoShape 86"/>
          <p:cNvSpPr>
            <a:spLocks noChangeArrowheads="1"/>
          </p:cNvSpPr>
          <p:nvPr/>
        </p:nvSpPr>
        <p:spPr bwMode="auto">
          <a:xfrm>
            <a:off x="3449638" y="3173414"/>
            <a:ext cx="1612900" cy="28892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ru-RU" sz="1300" b="1">
                <a:latin typeface="Tahoma" pitchFamily="34" charset="0"/>
                <a:cs typeface="Arial" charset="0"/>
              </a:rPr>
              <a:t>Гомогенні</a:t>
            </a:r>
            <a:endParaRPr lang="uk-UA" altLang="ru-RU" sz="1700">
              <a:latin typeface="Tahoma" pitchFamily="34" charset="0"/>
              <a:cs typeface="Arial" charset="0"/>
            </a:endParaRPr>
          </a:p>
        </p:txBody>
      </p:sp>
      <p:sp>
        <p:nvSpPr>
          <p:cNvPr id="50187" name="AutoShape 86"/>
          <p:cNvSpPr>
            <a:spLocks noChangeArrowheads="1"/>
          </p:cNvSpPr>
          <p:nvPr/>
        </p:nvSpPr>
        <p:spPr bwMode="auto">
          <a:xfrm>
            <a:off x="7724776" y="2276476"/>
            <a:ext cx="1612900" cy="28892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1300" b="1">
                <a:latin typeface="Tahoma" pitchFamily="34" charset="0"/>
                <a:cs typeface="Tahoma" pitchFamily="34" charset="0"/>
              </a:rPr>
              <a:t>Гетерогенні</a:t>
            </a:r>
            <a:endParaRPr lang="uk-UA" alt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188" name="AutoShape 86"/>
          <p:cNvSpPr>
            <a:spLocks noChangeArrowheads="1"/>
          </p:cNvSpPr>
          <p:nvPr/>
        </p:nvSpPr>
        <p:spPr bwMode="auto">
          <a:xfrm>
            <a:off x="5591176" y="3397251"/>
            <a:ext cx="3168650" cy="187007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latin typeface="Tahoma" pitchFamily="34" charset="0"/>
                <a:cs typeface="Tahoma" pitchFamily="34" charset="0"/>
              </a:rPr>
              <a:t>Утворюють вода або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водні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розчини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та </a:t>
            </a:r>
            <a:r>
              <a:rPr lang="ru-RU" altLang="ru-RU" sz="1400" b="1" dirty="0" err="1" smtClean="0">
                <a:latin typeface="Tahoma" pitchFamily="34" charset="0"/>
                <a:cs typeface="Tahoma" pitchFamily="34" charset="0"/>
              </a:rPr>
              <a:t>олії</a:t>
            </a:r>
            <a:r>
              <a:rPr lang="uk-UA" altLang="ru-RU" sz="14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uk-UA" altLang="ru-RU" sz="1400" b="1" dirty="0">
                <a:latin typeface="Tahoma" pitchFamily="34" charset="0"/>
                <a:cs typeface="Tahoma" pitchFamily="34" charset="0"/>
              </a:rPr>
              <a:t>що легко утворюють емульсію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завдяки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емульгатору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який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прописаний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в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рецепті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або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утворюється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при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взаємодії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компонентів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пропису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(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аміачний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або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 smtClean="0">
                <a:latin typeface="Tahoma" pitchFamily="34" charset="0"/>
                <a:cs typeface="Tahoma" pitchFamily="34" charset="0"/>
              </a:rPr>
              <a:t>леткий</a:t>
            </a:r>
            <a:r>
              <a:rPr lang="ru-RU" altLang="ru-RU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  <a:cs typeface="Tahoma" pitchFamily="34" charset="0"/>
              </a:rPr>
              <a:t>лінімент</a:t>
            </a:r>
            <a:r>
              <a:rPr lang="ru-RU" altLang="ru-RU" sz="1400" b="1" dirty="0">
                <a:latin typeface="Tahoma" pitchFamily="34" charset="0"/>
                <a:cs typeface="Tahoma" pitchFamily="34" charset="0"/>
              </a:rPr>
              <a:t>)</a:t>
            </a:r>
            <a:endParaRPr lang="uk-UA" alt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AutoShape 93"/>
          <p:cNvSpPr>
            <a:spLocks noChangeArrowheads="1"/>
          </p:cNvSpPr>
          <p:nvPr/>
        </p:nvSpPr>
        <p:spPr bwMode="auto">
          <a:xfrm>
            <a:off x="4597402" y="5578476"/>
            <a:ext cx="4103687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Гідрофобні (жиророзчинні) речовини</a:t>
            </a:r>
          </a:p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ментол, камфора, </a:t>
            </a:r>
            <a:r>
              <a:rPr lang="uk-UA" altLang="ru-RU" sz="1400" b="1" dirty="0" err="1">
                <a:latin typeface="Tahoma" pitchFamily="34" charset="0"/>
                <a:cs typeface="Times New Roman" pitchFamily="18" charset="0"/>
              </a:rPr>
              <a:t>метилсаліцилат</a:t>
            </a: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, парафін, хлороформ та ін. в жирових, </a:t>
            </a:r>
            <a:r>
              <a:rPr lang="uk-UA" altLang="ru-RU" sz="1400" b="1" dirty="0" err="1" smtClean="0">
                <a:latin typeface="Tahoma" pitchFamily="34" charset="0"/>
                <a:cs typeface="Times New Roman" pitchFamily="18" charset="0"/>
              </a:rPr>
              <a:t>вазоліментах</a:t>
            </a: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, спиртових лініментах</a:t>
            </a:r>
          </a:p>
        </p:txBody>
      </p:sp>
      <p:sp>
        <p:nvSpPr>
          <p:cNvPr id="50190" name="AutoShape 86"/>
          <p:cNvSpPr>
            <a:spLocks noChangeArrowheads="1"/>
          </p:cNvSpPr>
          <p:nvPr/>
        </p:nvSpPr>
        <p:spPr bwMode="auto">
          <a:xfrm>
            <a:off x="6600826" y="2924176"/>
            <a:ext cx="1612900" cy="28892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1300" b="1">
                <a:latin typeface="Tahoma" pitchFamily="34" charset="0"/>
                <a:cs typeface="Tahoma" pitchFamily="34" charset="0"/>
              </a:rPr>
              <a:t>Емульсійні</a:t>
            </a:r>
            <a:endParaRPr lang="uk-UA" alt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191" name="AutoShape 86"/>
          <p:cNvSpPr>
            <a:spLocks noChangeArrowheads="1"/>
          </p:cNvSpPr>
          <p:nvPr/>
        </p:nvSpPr>
        <p:spPr bwMode="auto">
          <a:xfrm>
            <a:off x="8975726" y="2924176"/>
            <a:ext cx="1612900" cy="28892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1300" b="1">
                <a:latin typeface="Tahoma" pitchFamily="34" charset="0"/>
                <a:cs typeface="Tahoma" pitchFamily="34" charset="0"/>
              </a:rPr>
              <a:t>Суспензійні</a:t>
            </a:r>
            <a:endParaRPr lang="uk-UA" alt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192" name="AutoShape 86"/>
          <p:cNvSpPr>
            <a:spLocks noChangeArrowheads="1"/>
          </p:cNvSpPr>
          <p:nvPr/>
        </p:nvSpPr>
        <p:spPr bwMode="auto">
          <a:xfrm>
            <a:off x="3432176" y="3860801"/>
            <a:ext cx="1873250" cy="140652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1300" b="1">
                <a:latin typeface="Tahoma" pitchFamily="34" charset="0"/>
                <a:cs typeface="Tahoma" pitchFamily="34" charset="0"/>
              </a:rPr>
              <a:t>Утворюють речовини, що легко розчиняються або змішуються з основою лініменту</a:t>
            </a:r>
            <a:endParaRPr lang="uk-UA" alt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193" name="AutoShape 86"/>
          <p:cNvSpPr>
            <a:spLocks noChangeArrowheads="1"/>
          </p:cNvSpPr>
          <p:nvPr/>
        </p:nvSpPr>
        <p:spPr bwMode="auto">
          <a:xfrm>
            <a:off x="8832851" y="3317875"/>
            <a:ext cx="3192462" cy="636588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1300" b="1" dirty="0">
                <a:latin typeface="Tahoma" pitchFamily="34" charset="0"/>
                <a:cs typeface="Tahoma" pitchFamily="34" charset="0"/>
              </a:rPr>
              <a:t>Утворюють нерозчинні, або важкорозчинні в основі лікарські речовини </a:t>
            </a:r>
            <a:endParaRPr lang="uk-UA" altLang="ru-RU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26" name="Line 99"/>
          <p:cNvSpPr>
            <a:spLocks noChangeShapeType="1"/>
          </p:cNvSpPr>
          <p:nvPr/>
        </p:nvSpPr>
        <p:spPr bwMode="auto">
          <a:xfrm>
            <a:off x="8832851" y="2565400"/>
            <a:ext cx="10080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7427" name="Line 99"/>
          <p:cNvSpPr>
            <a:spLocks noChangeShapeType="1"/>
          </p:cNvSpPr>
          <p:nvPr/>
        </p:nvSpPr>
        <p:spPr bwMode="auto">
          <a:xfrm flipH="1">
            <a:off x="7608889" y="2565400"/>
            <a:ext cx="10080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" name="AutoShape 93"/>
          <p:cNvSpPr>
            <a:spLocks noChangeArrowheads="1"/>
          </p:cNvSpPr>
          <p:nvPr/>
        </p:nvSpPr>
        <p:spPr bwMode="auto">
          <a:xfrm>
            <a:off x="9048752" y="4751388"/>
            <a:ext cx="3006725" cy="1835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Не</a:t>
            </a:r>
            <a:r>
              <a:rPr lang="uk-UA" altLang="ru-RU" sz="1400" b="1" dirty="0">
                <a:latin typeface="Tahoma" pitchFamily="34" charset="0"/>
                <a:cs typeface="Arial" charset="0"/>
              </a:rPr>
              <a:t>розчинні</a:t>
            </a: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 або важкорозчинні речовини:</a:t>
            </a:r>
          </a:p>
          <a:p>
            <a:pPr algn="ctr">
              <a:defRPr/>
            </a:pP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ксероформ, дерматол, стрептоцид, </a:t>
            </a:r>
            <a:r>
              <a:rPr lang="uk-UA" altLang="ru-RU" sz="1400" b="1" dirty="0" smtClean="0">
                <a:latin typeface="Tahoma" pitchFamily="34" charset="0"/>
                <a:cs typeface="Times New Roman" pitchFamily="18" charset="0"/>
              </a:rPr>
              <a:t>вісмуту нітрат </a:t>
            </a: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основний, </a:t>
            </a:r>
            <a:r>
              <a:rPr lang="uk-UA" altLang="ru-RU" sz="1400" b="1" dirty="0" smtClean="0">
                <a:latin typeface="Tahoma" pitchFamily="34" charset="0"/>
                <a:cs typeface="Times New Roman" pitchFamily="18" charset="0"/>
              </a:rPr>
              <a:t>цинку </a:t>
            </a:r>
            <a:r>
              <a:rPr lang="uk-UA" altLang="ru-RU" sz="1400" b="1" dirty="0">
                <a:latin typeface="Tahoma" pitchFamily="34" charset="0"/>
                <a:cs typeface="Times New Roman" pitchFamily="18" charset="0"/>
              </a:rPr>
              <a:t>оксид, сульфаніламідні препарати та ін. </a:t>
            </a:r>
          </a:p>
        </p:txBody>
      </p:sp>
      <p:sp>
        <p:nvSpPr>
          <p:cNvPr id="17429" name="Line 96"/>
          <p:cNvSpPr>
            <a:spLocks noChangeShapeType="1"/>
          </p:cNvSpPr>
          <p:nvPr/>
        </p:nvSpPr>
        <p:spPr bwMode="auto">
          <a:xfrm>
            <a:off x="6437314" y="24209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7430" name="Line 96"/>
          <p:cNvSpPr>
            <a:spLocks noChangeShapeType="1"/>
          </p:cNvSpPr>
          <p:nvPr/>
        </p:nvSpPr>
        <p:spPr bwMode="auto">
          <a:xfrm flipH="1">
            <a:off x="4819652" y="2679700"/>
            <a:ext cx="48577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7431" name="Line 99"/>
          <p:cNvSpPr>
            <a:spLocks noChangeShapeType="1"/>
          </p:cNvSpPr>
          <p:nvPr/>
        </p:nvSpPr>
        <p:spPr bwMode="auto">
          <a:xfrm flipH="1">
            <a:off x="10567988" y="3956050"/>
            <a:ext cx="0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0830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589" y="188914"/>
            <a:ext cx="1168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4. ЗАГАЛЬНІ ПРАВИЛА ТЕХНОЛОГІЇ ЛІНІМЕНТІВ</a:t>
            </a:r>
          </a:p>
        </p:txBody>
      </p:sp>
      <p:sp>
        <p:nvSpPr>
          <p:cNvPr id="52228" name="AutoShape 15"/>
          <p:cNvSpPr>
            <a:spLocks noChangeArrowheads="1"/>
          </p:cNvSpPr>
          <p:nvPr/>
        </p:nvSpPr>
        <p:spPr bwMode="auto">
          <a:xfrm>
            <a:off x="263527" y="693739"/>
            <a:ext cx="11418887" cy="935037"/>
          </a:xfrm>
          <a:prstGeom prst="plaque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15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Лініменти готують за загальними правилами приготування рідких лікарських форм згідно наказів</a:t>
            </a:r>
            <a:r>
              <a:rPr lang="en-US" altLang="ru-RU" sz="15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МОЗ</a:t>
            </a:r>
            <a:r>
              <a:rPr lang="uk-UA" altLang="ru-RU" sz="15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№ 197, 812 і СТ-2015 та ДФУ 2.0, т.3</a:t>
            </a:r>
            <a:endParaRPr lang="uk-UA" altLang="ru-RU" sz="15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5978" name="AutoShape 90"/>
          <p:cNvSpPr>
            <a:spLocks noChangeArrowheads="1"/>
          </p:cNvSpPr>
          <p:nvPr/>
        </p:nvSpPr>
        <p:spPr bwMode="auto">
          <a:xfrm>
            <a:off x="945357" y="1825748"/>
            <a:ext cx="9145587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defRPr/>
            </a:pPr>
            <a:r>
              <a:rPr lang="uk-UA" altLang="ru-RU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Лініменти в більшості випадків готують в сухому контейнері для відпуску</a:t>
            </a:r>
            <a:endParaRPr lang="ru-RU" altLang="ru-RU" b="1" dirty="0">
              <a:latin typeface="Tahoma" pitchFamily="34" charset="0"/>
              <a:cs typeface="Arial" charset="0"/>
            </a:endParaRPr>
          </a:p>
        </p:txBody>
      </p:sp>
      <p:sp>
        <p:nvSpPr>
          <p:cNvPr id="2" name="AutoShape 90"/>
          <p:cNvSpPr>
            <a:spLocks noChangeArrowheads="1"/>
          </p:cNvSpPr>
          <p:nvPr/>
        </p:nvSpPr>
        <p:spPr bwMode="auto">
          <a:xfrm>
            <a:off x="945357" y="3275238"/>
            <a:ext cx="9288462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defRPr/>
            </a:pPr>
            <a:r>
              <a:rPr lang="ru-RU" altLang="ru-RU" b="1" dirty="0">
                <a:latin typeface="Arial" charset="0"/>
                <a:cs typeface="Arial" charset="0"/>
              </a:rPr>
              <a:t>ЛР, 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latin typeface="Arial" charset="0"/>
                <a:cs typeface="Arial" charset="0"/>
              </a:rPr>
              <a:t>розчинні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b="1" dirty="0">
                <a:latin typeface="Arial" charset="0"/>
                <a:cs typeface="Arial" charset="0"/>
              </a:rPr>
              <a:t>в </a:t>
            </a:r>
            <a:r>
              <a:rPr lang="ru-RU" altLang="ru-RU" b="1" dirty="0" err="1">
                <a:latin typeface="Arial" charset="0"/>
                <a:cs typeface="Arial" charset="0"/>
              </a:rPr>
              <a:t>оліях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latin typeface="Arial" charset="0"/>
                <a:cs typeface="Arial" charset="0"/>
              </a:rPr>
              <a:t>розчиняють</a:t>
            </a:r>
            <a:r>
              <a:rPr lang="uk-UA" altLang="ru-RU" b="1" dirty="0">
                <a:latin typeface="Arial" charset="0"/>
                <a:cs typeface="Arial" charset="0"/>
              </a:rPr>
              <a:t> в олії або вазеліновому маслі</a:t>
            </a:r>
            <a:endParaRPr lang="ru-RU" altLang="ru-RU" b="1" dirty="0">
              <a:latin typeface="Arial" charset="0"/>
              <a:cs typeface="Arial" charset="0"/>
            </a:endParaRPr>
          </a:p>
        </p:txBody>
      </p:sp>
      <p:sp>
        <p:nvSpPr>
          <p:cNvPr id="4" name="AutoShape 90"/>
          <p:cNvSpPr>
            <a:spLocks noChangeArrowheads="1"/>
          </p:cNvSpPr>
          <p:nvPr/>
        </p:nvSpPr>
        <p:spPr bwMode="auto">
          <a:xfrm>
            <a:off x="911227" y="4581209"/>
            <a:ext cx="9577387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defRPr/>
            </a:pPr>
            <a:endParaRPr lang="ru-RU" altLang="ru-RU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altLang="ru-RU" b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altLang="ru-RU" b="1" dirty="0">
                <a:latin typeface="Arial" charset="0"/>
                <a:cs typeface="Arial" charset="0"/>
              </a:rPr>
              <a:t>ЛР, </a:t>
            </a:r>
            <a:r>
              <a:rPr lang="uk-UA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не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latin typeface="Arial" charset="0"/>
                <a:cs typeface="Arial" charset="0"/>
              </a:rPr>
              <a:t>розчинні</a:t>
            </a:r>
            <a:r>
              <a:rPr lang="uk-UA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 в </a:t>
            </a:r>
            <a:r>
              <a:rPr lang="uk-UA" alt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олії чи у </a:t>
            </a:r>
            <a:r>
              <a:rPr lang="uk-UA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воді</a:t>
            </a:r>
            <a:r>
              <a:rPr lang="ru-RU" altLang="ru-RU" b="1" dirty="0">
                <a:latin typeface="Arial" charset="0"/>
                <a:cs typeface="Arial" charset="0"/>
              </a:rPr>
              <a:t>, </a:t>
            </a:r>
            <a:r>
              <a:rPr lang="uk-UA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подрібнюють в ступці </a:t>
            </a:r>
            <a:r>
              <a:rPr lang="uk-UA" alt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за правилом  </a:t>
            </a:r>
            <a:r>
              <a:rPr lang="uk-UA" altLang="ru-RU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Дерягіна</a:t>
            </a:r>
            <a:r>
              <a:rPr lang="uk-UA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uk-UA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(на 1,0 сухої речовини – 0,4-0,6 рідини), потім змішують з рідкими компонентами</a:t>
            </a:r>
            <a:endParaRPr lang="ru-RU" altLang="ru-RU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alt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b="1" dirty="0">
              <a:latin typeface="Arial" charset="0"/>
              <a:cs typeface="Arial" charset="0"/>
            </a:endParaRPr>
          </a:p>
        </p:txBody>
      </p:sp>
      <p:sp>
        <p:nvSpPr>
          <p:cNvPr id="5" name="AutoShape 90"/>
          <p:cNvSpPr>
            <a:spLocks noChangeArrowheads="1"/>
          </p:cNvSpPr>
          <p:nvPr/>
        </p:nvSpPr>
        <p:spPr bwMode="auto">
          <a:xfrm>
            <a:off x="911227" y="3848643"/>
            <a:ext cx="9793287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defRPr/>
            </a:pPr>
            <a:endParaRPr lang="ru-RU" altLang="ru-RU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altLang="ru-RU" b="1" dirty="0">
                <a:latin typeface="Arial" charset="0"/>
                <a:cs typeface="Arial" charset="0"/>
              </a:rPr>
              <a:t>ЛР, 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latin typeface="Arial" charset="0"/>
                <a:cs typeface="Arial" charset="0"/>
              </a:rPr>
              <a:t>розчинні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ru-RU" altLang="ru-RU" dirty="0" smtClean="0">
                <a:latin typeface="Arial" charset="0"/>
                <a:cs typeface="Arial" charset="0"/>
              </a:rPr>
              <a:t>у</a:t>
            </a:r>
            <a:r>
              <a:rPr lang="ru-RU" altLang="ru-RU" b="1" dirty="0" smtClean="0">
                <a:latin typeface="Arial" charset="0"/>
                <a:cs typeface="Arial" charset="0"/>
              </a:rPr>
              <a:t> </a:t>
            </a:r>
            <a:r>
              <a:rPr lang="uk-UA" alt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воді, </a:t>
            </a:r>
            <a:r>
              <a:rPr lang="ru-RU" altLang="ru-RU" b="1" dirty="0" err="1">
                <a:latin typeface="Arial" charset="0"/>
                <a:cs typeface="Arial" charset="0"/>
              </a:rPr>
              <a:t>розчиняють</a:t>
            </a:r>
            <a:r>
              <a:rPr lang="uk-UA" altLang="ru-RU" b="1" dirty="0">
                <a:latin typeface="Arial" charset="0"/>
                <a:cs typeface="Arial" charset="0"/>
              </a:rPr>
              <a:t> у воді очищеній або водному </a:t>
            </a:r>
            <a:r>
              <a:rPr lang="uk-UA" altLang="ru-RU" b="1" dirty="0" smtClean="0">
                <a:latin typeface="Arial" charset="0"/>
                <a:cs typeface="Arial" charset="0"/>
              </a:rPr>
              <a:t>розчині ЛР </a:t>
            </a:r>
            <a:r>
              <a:rPr lang="uk-UA" altLang="ru-RU" b="1" dirty="0">
                <a:latin typeface="Arial" charset="0"/>
                <a:cs typeface="Arial" charset="0"/>
              </a:rPr>
              <a:t>з наступним емульгуванням відповідним  емульгатором</a:t>
            </a:r>
            <a:endParaRPr lang="ru-RU" altLang="ru-RU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b="1" dirty="0">
              <a:latin typeface="Arial" charset="0"/>
              <a:cs typeface="Arial" charset="0"/>
            </a:endParaRPr>
          </a:p>
        </p:txBody>
      </p:sp>
      <p:sp>
        <p:nvSpPr>
          <p:cNvPr id="6" name="AutoShape 90"/>
          <p:cNvSpPr>
            <a:spLocks noChangeArrowheads="1"/>
          </p:cNvSpPr>
          <p:nvPr/>
        </p:nvSpPr>
        <p:spPr bwMode="auto">
          <a:xfrm>
            <a:off x="911227" y="5516564"/>
            <a:ext cx="10009187" cy="43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defRPr/>
            </a:pPr>
            <a:r>
              <a:rPr lang="uk-UA" alt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Леткі </a:t>
            </a:r>
            <a:r>
              <a:rPr lang="uk-UA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та пахучі речовини додають в останню чергу</a:t>
            </a:r>
            <a:endParaRPr lang="ru-RU" altLang="ru-RU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90"/>
          <p:cNvSpPr>
            <a:spLocks noChangeArrowheads="1"/>
          </p:cNvSpPr>
          <p:nvPr/>
        </p:nvSpPr>
        <p:spPr bwMode="auto">
          <a:xfrm>
            <a:off x="945357" y="2399153"/>
            <a:ext cx="9145587" cy="71978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n-US" altLang="ru-RU" b="1" dirty="0">
                <a:latin typeface="Tahoma" pitchFamily="34" charset="0"/>
                <a:cs typeface="Tahoma" pitchFamily="34" charset="0"/>
              </a:rPr>
              <a:t>NB </a:t>
            </a:r>
            <a:r>
              <a:rPr lang="ru-RU" altLang="ru-RU" b="1" dirty="0">
                <a:latin typeface="Tahoma" pitchFamily="34" charset="0"/>
                <a:cs typeface="Tahoma" pitchFamily="34" charset="0"/>
              </a:rPr>
              <a:t>! </a:t>
            </a:r>
            <a:r>
              <a:rPr lang="uk-UA" alt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Густі та   в'язкі рідини (жирні олії, дьоготь та ін.), а також рідини, густина яких відмінна від води (</a:t>
            </a:r>
            <a:r>
              <a:rPr lang="uk-UA" altLang="ru-RU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етер</a:t>
            </a:r>
            <a:r>
              <a:rPr lang="uk-UA" alt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хлороформ, </a:t>
            </a:r>
            <a:r>
              <a:rPr lang="uk-UA" altLang="ru-RU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метилсаліцилат</a:t>
            </a:r>
            <a:r>
              <a:rPr lang="uk-UA" alt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скипидар) </a:t>
            </a:r>
            <a:r>
              <a:rPr lang="uk-UA" alt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дозують </a:t>
            </a:r>
            <a:r>
              <a:rPr lang="uk-UA" alt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за масою</a:t>
            </a:r>
          </a:p>
        </p:txBody>
      </p:sp>
    </p:spTree>
    <p:extLst>
      <p:ext uri="{BB962C8B-B14F-4D97-AF65-F5344CB8AC3E}">
        <p14:creationId xmlns:p14="http://schemas.microsoft.com/office/powerpoint/2010/main" val="493394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92089" y="0"/>
            <a:ext cx="1168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5. АЛГОРИТМ 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ВИГОТОВЛЕННЯ  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ЛІНІМЕНТІВ</a:t>
            </a:r>
          </a:p>
        </p:txBody>
      </p:sp>
      <p:sp>
        <p:nvSpPr>
          <p:cNvPr id="105475" name="AutoShape 5"/>
          <p:cNvSpPr>
            <a:spLocks noChangeArrowheads="1"/>
          </p:cNvSpPr>
          <p:nvPr/>
        </p:nvSpPr>
        <p:spPr bwMode="auto">
          <a:xfrm>
            <a:off x="1588" y="1052513"/>
            <a:ext cx="2133600" cy="685800"/>
          </a:xfrm>
          <a:prstGeom prst="rightArrowCallout">
            <a:avLst>
              <a:gd name="adj1" fmla="val 41667"/>
              <a:gd name="adj2" fmla="val 36111"/>
              <a:gd name="adj3" fmla="val 33329"/>
              <a:gd name="adj4" fmla="val 85019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АНАЛІЗ РЕЦЕПТУ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2135188" y="76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5477" name="AutoShape 7"/>
          <p:cNvSpPr>
            <a:spLocks noChangeArrowheads="1"/>
          </p:cNvSpPr>
          <p:nvPr/>
        </p:nvSpPr>
        <p:spPr bwMode="auto">
          <a:xfrm>
            <a:off x="2236789" y="457200"/>
            <a:ext cx="1928813" cy="76200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00" b="1">
                <a:latin typeface="Tahoma" pitchFamily="34" charset="0"/>
                <a:cs typeface="Tahoma" pitchFamily="34" charset="0"/>
              </a:rPr>
              <a:t>Оформлення рецепту</a:t>
            </a:r>
          </a:p>
        </p:txBody>
      </p:sp>
      <p:sp>
        <p:nvSpPr>
          <p:cNvPr id="105478" name="AutoShape 8"/>
          <p:cNvSpPr>
            <a:spLocks noChangeArrowheads="1"/>
          </p:cNvSpPr>
          <p:nvPr/>
        </p:nvSpPr>
        <p:spPr bwMode="auto">
          <a:xfrm>
            <a:off x="4368801" y="457200"/>
            <a:ext cx="7821612" cy="914400"/>
          </a:xfrm>
          <a:prstGeom prst="foldedCorner">
            <a:avLst>
              <a:gd name="adj" fmla="val 18343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marL="95250"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рецепт повинен бути виписаний без помилок і виправлень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наявність печатки та підпису лікаря і додаткових печаток (при необхідності)</a:t>
            </a:r>
          </a:p>
        </p:txBody>
      </p:sp>
      <p:sp>
        <p:nvSpPr>
          <p:cNvPr id="105479" name="AutoShape 9"/>
          <p:cNvSpPr>
            <a:spLocks noChangeArrowheads="1"/>
          </p:cNvSpPr>
          <p:nvPr/>
        </p:nvSpPr>
        <p:spPr bwMode="auto">
          <a:xfrm>
            <a:off x="2236789" y="1600200"/>
            <a:ext cx="1928813" cy="76200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00" b="1">
                <a:latin typeface="Tahoma" pitchFamily="34" charset="0"/>
                <a:cs typeface="Tahoma" pitchFamily="34" charset="0"/>
              </a:rPr>
              <a:t>Аналіз</a:t>
            </a:r>
            <a:br>
              <a:rPr lang="ru-RU" altLang="ru-RU" sz="1700" b="1">
                <a:latin typeface="Tahoma" pitchFamily="34" charset="0"/>
                <a:cs typeface="Tahoma" pitchFamily="34" charset="0"/>
              </a:rPr>
            </a:br>
            <a:r>
              <a:rPr lang="ru-RU" altLang="ru-RU" sz="1700" b="1">
                <a:latin typeface="Tahoma" pitchFamily="34" charset="0"/>
                <a:cs typeface="Tahoma" pitchFamily="34" charset="0"/>
              </a:rPr>
              <a:t>пропису</a:t>
            </a:r>
          </a:p>
        </p:txBody>
      </p:sp>
      <p:sp>
        <p:nvSpPr>
          <p:cNvPr id="105480" name="AutoShape 10"/>
          <p:cNvSpPr>
            <a:spLocks noChangeArrowheads="1"/>
          </p:cNvSpPr>
          <p:nvPr/>
        </p:nvSpPr>
        <p:spPr bwMode="auto">
          <a:xfrm>
            <a:off x="4368801" y="1600200"/>
            <a:ext cx="4470400" cy="609600"/>
          </a:xfrm>
          <a:prstGeom prst="foldedCorner">
            <a:avLst>
              <a:gd name="adj" fmla="val 18343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marL="95250"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приналежність ЛР до</a:t>
            </a:r>
            <a:br>
              <a:rPr lang="ru-RU" altLang="ru-RU" sz="1600">
                <a:latin typeface="Tahoma" pitchFamily="34" charset="0"/>
                <a:cs typeface="Tahoma" pitchFamily="34" charset="0"/>
              </a:rPr>
            </a:br>
            <a:r>
              <a:rPr lang="ru-RU" altLang="ru-RU" sz="1600">
                <a:latin typeface="Tahoma" pitchFamily="34" charset="0"/>
                <a:cs typeface="Tahoma" pitchFamily="34" charset="0"/>
              </a:rPr>
              <a:t>   фармакологічної групи</a:t>
            </a:r>
          </a:p>
        </p:txBody>
      </p:sp>
      <p:sp>
        <p:nvSpPr>
          <p:cNvPr id="105481" name="AutoShape 11"/>
          <p:cNvSpPr>
            <a:spLocks noChangeArrowheads="1"/>
          </p:cNvSpPr>
          <p:nvPr/>
        </p:nvSpPr>
        <p:spPr bwMode="auto">
          <a:xfrm>
            <a:off x="3860801" y="2590800"/>
            <a:ext cx="4978400" cy="685800"/>
          </a:xfrm>
          <a:prstGeom prst="foldedCorner">
            <a:avLst>
              <a:gd name="adj" fmla="val 18343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marL="95250"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фізико-хімічні властивості ЛР</a:t>
            </a:r>
            <a:br>
              <a:rPr lang="ru-RU" altLang="ru-RU" sz="1600">
                <a:latin typeface="Tahoma" pitchFamily="34" charset="0"/>
                <a:cs typeface="Tahoma" pitchFamily="34" charset="0"/>
              </a:rPr>
            </a:br>
            <a:r>
              <a:rPr lang="ru-RU" altLang="ru-RU" sz="1600">
                <a:latin typeface="Tahoma" pitchFamily="34" charset="0"/>
                <a:cs typeface="Tahoma" pitchFamily="34" charset="0"/>
              </a:rPr>
              <a:t>    (в основному – розчинність)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2135188" y="7620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>
            <a:off x="4165601" y="76200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2135188" y="19050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4165601" y="190500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>
            <a:off x="4151313" y="2276475"/>
            <a:ext cx="508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>
            <a:off x="8839201" y="1905000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5488" name="AutoShape 18"/>
          <p:cNvSpPr>
            <a:spLocks noChangeArrowheads="1"/>
          </p:cNvSpPr>
          <p:nvPr/>
        </p:nvSpPr>
        <p:spPr bwMode="auto">
          <a:xfrm>
            <a:off x="9278939" y="1463676"/>
            <a:ext cx="2911475" cy="893763"/>
          </a:xfrm>
          <a:prstGeom prst="plaque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>
                <a:latin typeface="Tahoma" pitchFamily="34" charset="0"/>
                <a:cs typeface="Tahoma" pitchFamily="34" charset="0"/>
              </a:rPr>
              <a:t>при необхідності -</a:t>
            </a:r>
            <a:br>
              <a:rPr lang="ru-RU" altLang="ru-RU" sz="1600">
                <a:latin typeface="Tahoma" pitchFamily="34" charset="0"/>
                <a:cs typeface="Tahoma" pitchFamily="34" charset="0"/>
              </a:rPr>
            </a:br>
            <a:r>
              <a:rPr lang="ru-RU" altLang="ru-RU" sz="1600">
                <a:latin typeface="Tahoma" pitchFamily="34" charset="0"/>
                <a:cs typeface="Tahoma" pitchFamily="34" charset="0"/>
              </a:rPr>
              <a:t>перевірити норму</a:t>
            </a:r>
            <a:br>
              <a:rPr lang="ru-RU" altLang="ru-RU" sz="1600">
                <a:latin typeface="Tahoma" pitchFamily="34" charset="0"/>
                <a:cs typeface="Tahoma" pitchFamily="34" charset="0"/>
              </a:rPr>
            </a:br>
            <a:r>
              <a:rPr lang="uk-UA" altLang="ru-RU" sz="1600">
                <a:latin typeface="Tahoma" pitchFamily="34" charset="0"/>
                <a:cs typeface="Tahoma" pitchFamily="34" charset="0"/>
              </a:rPr>
              <a:t> одноразового відпуску</a:t>
            </a:r>
            <a:endParaRPr lang="ru-RU" altLang="ru-RU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489" name="AutoShape 19"/>
          <p:cNvSpPr>
            <a:spLocks noChangeArrowheads="1"/>
          </p:cNvSpPr>
          <p:nvPr/>
        </p:nvSpPr>
        <p:spPr bwMode="auto">
          <a:xfrm>
            <a:off x="9244014" y="2606676"/>
            <a:ext cx="2709863" cy="822325"/>
          </a:xfrm>
          <a:prstGeom prst="plaque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1600" dirty="0">
                <a:latin typeface="Tahoma" pitchFamily="34" charset="0"/>
                <a:cs typeface="Tahoma" pitchFamily="34" charset="0"/>
              </a:rPr>
              <a:t>визначити тип дисперсної </a:t>
            </a:r>
            <a:r>
              <a:rPr lang="uk-UA" altLang="ru-RU" sz="1600" dirty="0" smtClean="0">
                <a:latin typeface="Tahoma" pitchFamily="34" charset="0"/>
                <a:cs typeface="Tahoma" pitchFamily="34" charset="0"/>
              </a:rPr>
              <a:t>системи, обрати раціональну технологію</a:t>
            </a:r>
            <a:endParaRPr lang="ru-RU" alt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>
            <a:off x="8839201" y="2895600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5491" name="AutoShape 21"/>
          <p:cNvSpPr>
            <a:spLocks noChangeArrowheads="1"/>
          </p:cNvSpPr>
          <p:nvPr/>
        </p:nvSpPr>
        <p:spPr bwMode="auto">
          <a:xfrm>
            <a:off x="103188" y="3429000"/>
            <a:ext cx="2133600" cy="685800"/>
          </a:xfrm>
          <a:prstGeom prst="rightArrowCallout">
            <a:avLst>
              <a:gd name="adj1" fmla="val 41667"/>
              <a:gd name="adj2" fmla="val 36111"/>
              <a:gd name="adj3" fmla="val 33329"/>
              <a:gd name="adj4" fmla="val 85019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ППК</a:t>
            </a:r>
            <a:br>
              <a:rPr lang="ru-RU" altLang="ru-RU" sz="1800" b="1">
                <a:latin typeface="Tahoma" pitchFamily="34" charset="0"/>
                <a:cs typeface="Tahoma" pitchFamily="34" charset="0"/>
              </a:rPr>
            </a:br>
            <a:r>
              <a:rPr lang="ru-RU" altLang="ru-RU" sz="1800" b="1">
                <a:latin typeface="Tahoma" pitchFamily="34" charset="0"/>
                <a:cs typeface="Tahoma" pitchFamily="34" charset="0"/>
              </a:rPr>
              <a:t>(з.б.)</a:t>
            </a:r>
          </a:p>
        </p:txBody>
      </p:sp>
      <p:sp>
        <p:nvSpPr>
          <p:cNvPr id="105492" name="AutoShape 25"/>
          <p:cNvSpPr>
            <a:spLocks noChangeArrowheads="1"/>
          </p:cNvSpPr>
          <p:nvPr/>
        </p:nvSpPr>
        <p:spPr bwMode="auto">
          <a:xfrm>
            <a:off x="2279652" y="3573463"/>
            <a:ext cx="5329237" cy="431800"/>
          </a:xfrm>
          <a:prstGeom prst="foldedCorner">
            <a:avLst>
              <a:gd name="adj" fmla="val 12500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00" b="1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700" b="1">
                <a:latin typeface="Arial" charset="0"/>
                <a:cs typeface="Arial" charset="0"/>
              </a:rPr>
              <a:t> 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Маса  лінімету  =  </a:t>
            </a:r>
            <a:r>
              <a:rPr lang="ru-RU" altLang="ru-RU" sz="1600" b="1">
                <a:latin typeface="Tahoma" pitchFamily="34" charset="0"/>
                <a:cs typeface="Tahoma" pitchFamily="34" charset="0"/>
                <a:sym typeface="Symbol" pitchFamily="18" charset="2"/>
              </a:rPr>
              <a:t>  маси  всіх  інгредієнтів  ЛЗ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105496" name="AutoShape 5"/>
          <p:cNvSpPr>
            <a:spLocks noChangeArrowheads="1"/>
          </p:cNvSpPr>
          <p:nvPr/>
        </p:nvSpPr>
        <p:spPr bwMode="auto">
          <a:xfrm>
            <a:off x="196686" y="4791075"/>
            <a:ext cx="4941778" cy="685800"/>
          </a:xfrm>
          <a:prstGeom prst="rightArrowCallout">
            <a:avLst>
              <a:gd name="adj1" fmla="val 41667"/>
              <a:gd name="adj2" fmla="val 36111"/>
              <a:gd name="adj3" fmla="val 38537"/>
              <a:gd name="adj4" fmla="val 85019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ТЕХНОЛОГІЯ 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ЛІНІМЕНТУ-РОЗЧИНУ</a:t>
            </a:r>
            <a:endParaRPr lang="ru-RU" altLang="ru-RU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498" name="AutoShape 21"/>
          <p:cNvSpPr>
            <a:spLocks noChangeArrowheads="1"/>
          </p:cNvSpPr>
          <p:nvPr/>
        </p:nvSpPr>
        <p:spPr bwMode="auto">
          <a:xfrm>
            <a:off x="5138464" y="4867497"/>
            <a:ext cx="3816350" cy="533400"/>
          </a:xfrm>
          <a:prstGeom prst="plaque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latin typeface="Tahoma" pitchFamily="34" charset="0"/>
                <a:cs typeface="Tahoma" pitchFamily="34" charset="0"/>
              </a:rPr>
              <a:t>ПІДГОТОВКА ОСНОВИ</a:t>
            </a:r>
          </a:p>
        </p:txBody>
      </p:sp>
      <p:sp>
        <p:nvSpPr>
          <p:cNvPr id="105499" name="AutoShape 21"/>
          <p:cNvSpPr>
            <a:spLocks noChangeArrowheads="1"/>
          </p:cNvSpPr>
          <p:nvPr/>
        </p:nvSpPr>
        <p:spPr bwMode="auto">
          <a:xfrm>
            <a:off x="9415217" y="4602164"/>
            <a:ext cx="1637808" cy="1254178"/>
          </a:xfrm>
          <a:prstGeom prst="plaque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1800" b="1" dirty="0" smtClean="0">
                <a:latin typeface="Tahoma" pitchFamily="34" charset="0"/>
              </a:rPr>
              <a:t>контейнер </a:t>
            </a:r>
            <a:r>
              <a:rPr lang="uk-UA" altLang="ru-RU" sz="1800" b="1" dirty="0">
                <a:latin typeface="Tahoma" pitchFamily="34" charset="0"/>
              </a:rPr>
              <a:t>для відпуску</a:t>
            </a:r>
            <a:endParaRPr lang="ru-RU" altLang="ru-RU" sz="1800" b="1" dirty="0">
              <a:latin typeface="Tahoma" pitchFamily="34" charset="0"/>
            </a:endParaRPr>
          </a:p>
        </p:txBody>
      </p:sp>
      <p:sp>
        <p:nvSpPr>
          <p:cNvPr id="19481" name="Line 16"/>
          <p:cNvSpPr>
            <a:spLocks noChangeShapeType="1"/>
          </p:cNvSpPr>
          <p:nvPr/>
        </p:nvSpPr>
        <p:spPr bwMode="auto">
          <a:xfrm>
            <a:off x="6417771" y="4868864"/>
            <a:ext cx="2997446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5501" name="AutoShape 23"/>
          <p:cNvSpPr>
            <a:spLocks noChangeArrowheads="1"/>
          </p:cNvSpPr>
          <p:nvPr/>
        </p:nvSpPr>
        <p:spPr bwMode="auto">
          <a:xfrm>
            <a:off x="1711326" y="5532547"/>
            <a:ext cx="7243488" cy="491907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b="1" dirty="0">
              <a:latin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cap="all" dirty="0" smtClean="0">
                <a:latin typeface="Tahoma" pitchFamily="34" charset="0"/>
              </a:rPr>
              <a:t>ВІДВАЖУВАННЯ </a:t>
            </a:r>
            <a:r>
              <a:rPr lang="ru-RU" altLang="ru-RU" sz="1600" b="1" cap="all" dirty="0" err="1" smtClean="0">
                <a:latin typeface="Tahoma" pitchFamily="34" charset="0"/>
              </a:rPr>
              <a:t>лр</a:t>
            </a:r>
            <a:r>
              <a:rPr lang="ru-RU" altLang="ru-RU" sz="1600" b="1" cap="all" dirty="0" smtClean="0">
                <a:latin typeface="Tahoma" pitchFamily="34" charset="0"/>
              </a:rPr>
              <a:t>, </a:t>
            </a:r>
            <a:r>
              <a:rPr lang="ru-RU" altLang="ru-RU" sz="1600" b="1" cap="all" dirty="0">
                <a:latin typeface="Tahoma" pitchFamily="34" charset="0"/>
              </a:rPr>
              <a:t>РОЗЧИНЕННЯ </a:t>
            </a:r>
            <a:r>
              <a:rPr lang="ru-RU" altLang="ru-RU" sz="1600" b="1" cap="all" dirty="0" err="1">
                <a:latin typeface="Tahoma" pitchFamily="34" charset="0"/>
              </a:rPr>
              <a:t>або</a:t>
            </a:r>
            <a:r>
              <a:rPr lang="ru-RU" altLang="ru-RU" sz="1600" b="1" cap="all" dirty="0">
                <a:latin typeface="Tahoma" pitchFamily="34" charset="0"/>
              </a:rPr>
              <a:t> </a:t>
            </a:r>
            <a:r>
              <a:rPr lang="ru-RU" altLang="ru-RU" sz="1600" b="1" cap="all" dirty="0" err="1">
                <a:latin typeface="Tahoma" pitchFamily="34" charset="0"/>
              </a:rPr>
              <a:t>змішування</a:t>
            </a:r>
            <a:r>
              <a:rPr lang="ru-RU" altLang="ru-RU" sz="1600" b="1" cap="all" dirty="0">
                <a:latin typeface="Tahoma" pitchFamily="34" charset="0"/>
              </a:rPr>
              <a:t> </a:t>
            </a:r>
            <a:r>
              <a:rPr lang="ru-RU" altLang="ru-RU" sz="1600" b="1" cap="all" dirty="0" smtClean="0">
                <a:latin typeface="Tahoma" pitchFamily="34" charset="0"/>
              </a:rPr>
              <a:t>З ОСНОВОЮ</a:t>
            </a:r>
            <a:endParaRPr lang="ru-RU" altLang="ru-RU" sz="1600" b="1" cap="all" dirty="0"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400" b="1" dirty="0">
              <a:latin typeface="Tahoma" pitchFamily="34" charset="0"/>
            </a:endParaRPr>
          </a:p>
        </p:txBody>
      </p:sp>
      <p:sp>
        <p:nvSpPr>
          <p:cNvPr id="105502" name="AutoShape 23"/>
          <p:cNvSpPr>
            <a:spLocks noChangeArrowheads="1"/>
          </p:cNvSpPr>
          <p:nvPr/>
        </p:nvSpPr>
        <p:spPr bwMode="auto">
          <a:xfrm>
            <a:off x="1711326" y="6348963"/>
            <a:ext cx="7127875" cy="404812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Arial" charset="0"/>
              </a:rPr>
              <a:t>ОФОРМЛЕННЯ ДО ВІДПУСКУ  ЛІНІМЕНТУ</a:t>
            </a:r>
          </a:p>
        </p:txBody>
      </p:sp>
      <p:cxnSp>
        <p:nvCxnSpPr>
          <p:cNvPr id="3" name="Прямая со стрелкой 2"/>
          <p:cNvCxnSpPr>
            <a:stCxn id="105501" idx="3"/>
          </p:cNvCxnSpPr>
          <p:nvPr/>
        </p:nvCxnSpPr>
        <p:spPr>
          <a:xfrm flipV="1">
            <a:off x="8954814" y="5460073"/>
            <a:ext cx="460403" cy="318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105502" idx="3"/>
          </p:cNvCxnSpPr>
          <p:nvPr/>
        </p:nvCxnSpPr>
        <p:spPr>
          <a:xfrm flipH="1">
            <a:off x="8839201" y="5856342"/>
            <a:ext cx="1177158" cy="695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911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93" name="Text Box 2113"/>
          <p:cNvSpPr txBox="1">
            <a:spLocks noChangeArrowheads="1"/>
          </p:cNvSpPr>
          <p:nvPr/>
        </p:nvSpPr>
        <p:spPr bwMode="auto">
          <a:xfrm>
            <a:off x="192089" y="12700"/>
            <a:ext cx="1168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b="1">
                <a:solidFill>
                  <a:srgbClr val="1E2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5. ТЕХНОЛОГІЯ  ЛІНІМЕНТІВ-</a:t>
            </a:r>
            <a:r>
              <a:rPr lang="uk-UA" altLang="ru-RU" sz="2000" b="1">
                <a:solidFill>
                  <a:srgbClr val="1E2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РОЗЧИНІВ</a:t>
            </a:r>
            <a:endParaRPr lang="ru-RU" altLang="ru-RU" sz="2000" b="1">
              <a:solidFill>
                <a:srgbClr val="1E2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3" name="Text Box 2133"/>
          <p:cNvSpPr txBox="1">
            <a:spLocks noChangeArrowheads="1"/>
          </p:cNvSpPr>
          <p:nvPr/>
        </p:nvSpPr>
        <p:spPr bwMode="auto">
          <a:xfrm>
            <a:off x="1009651" y="3644901"/>
            <a:ext cx="3313112" cy="22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en-US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1800" dirty="0" err="1">
                <a:latin typeface="Tahoma" panose="020B0604030504040204" pitchFamily="34" charset="0"/>
                <a:cs typeface="Tahoma" panose="020B0604030504040204" pitchFamily="34" charset="0"/>
              </a:rPr>
              <a:t>л.б</a:t>
            </a: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.)</a:t>
            </a:r>
            <a:b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Дата        </a:t>
            </a:r>
            <a:r>
              <a:rPr lang="uk-UA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№ рецепта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altLang="ru-RU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Mentholi</a:t>
            </a: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	      2,0</a:t>
            </a:r>
            <a:endParaRPr lang="en-US" altLang="ru-RU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uk-UA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ru-RU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Olei</a:t>
            </a:r>
            <a:r>
              <a:rPr lang="en-US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Helianthi</a:t>
            </a:r>
            <a:r>
              <a:rPr lang="en-US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uk-UA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en-US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80,0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uk-UA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ru-RU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Methylii</a:t>
            </a:r>
            <a:r>
              <a:rPr lang="en-US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salicylatis</a:t>
            </a:r>
            <a:r>
              <a:rPr lang="en-US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altLang="ru-RU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5,0</a:t>
            </a:r>
            <a:endParaRPr lang="ru-RU" altLang="ru-RU" sz="1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ru-RU" sz="1400" b="1" u="sng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Camphorae</a:t>
            </a:r>
            <a:r>
              <a:rPr lang="en-US" altLang="ru-RU" sz="1400" b="1" u="sng" dirty="0">
                <a:latin typeface="Tahoma" panose="020B0604030504040204" pitchFamily="34" charset="0"/>
                <a:cs typeface="Tahoma" panose="020B0604030504040204" pitchFamily="34" charset="0"/>
              </a:rPr>
              <a:t>	      3,0</a:t>
            </a:r>
            <a:br>
              <a:rPr lang="en-US" altLang="ru-RU" sz="1400" b="1" u="sng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uk-UA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заг</a:t>
            </a:r>
            <a:r>
              <a:rPr lang="en-US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= 90,0 </a:t>
            </a:r>
            <a:b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uk-UA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Підписи</a:t>
            </a:r>
            <a:endParaRPr lang="ru-RU" alt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Выноска 1 28"/>
          <p:cNvSpPr/>
          <p:nvPr/>
        </p:nvSpPr>
        <p:spPr>
          <a:xfrm>
            <a:off x="5519738" y="3573464"/>
            <a:ext cx="4897438" cy="1368425"/>
          </a:xfrm>
          <a:prstGeom prst="borderCallout1">
            <a:avLst>
              <a:gd name="adj1" fmla="val -1233"/>
              <a:gd name="adj2" fmla="val 6242"/>
              <a:gd name="adj3" fmla="val -44813"/>
              <a:gd name="adj4" fmla="val -255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400" dirty="0">
                <a:latin typeface="Tahoma" pitchFamily="34" charset="0"/>
                <a:cs typeface="Tahoma" pitchFamily="34" charset="0"/>
              </a:rPr>
              <a:t>Даний </a:t>
            </a:r>
            <a:r>
              <a:rPr lang="ru-RU" altLang="ru-RU" sz="1400" dirty="0" err="1">
                <a:latin typeface="Tahoma" pitchFamily="34" charset="0"/>
                <a:cs typeface="Tahoma" pitchFamily="34" charset="0"/>
              </a:rPr>
              <a:t>лікарський</a:t>
            </a:r>
            <a:r>
              <a:rPr lang="ru-RU" altLang="ru-RU" sz="1400" dirty="0">
                <a:latin typeface="Tahoma" pitchFamily="34" charset="0"/>
                <a:cs typeface="Tahoma" pitchFamily="34" charset="0"/>
              </a:rPr>
              <a:t> препарат – </a:t>
            </a:r>
            <a:r>
              <a:rPr lang="ru-RU" altLang="ru-RU" sz="1400" dirty="0" err="1">
                <a:latin typeface="Tahoma" pitchFamily="34" charset="0"/>
                <a:cs typeface="Tahoma" pitchFamily="34" charset="0"/>
              </a:rPr>
              <a:t>лінімент-розчин</a:t>
            </a:r>
            <a:r>
              <a:rPr lang="ru-RU" altLang="ru-RU" sz="1400" dirty="0">
                <a:latin typeface="Tahoma" pitchFamily="34" charset="0"/>
                <a:cs typeface="Tahoma" pitchFamily="34" charset="0"/>
              </a:rPr>
              <a:t>, до </a:t>
            </a:r>
            <a:r>
              <a:rPr lang="uk-UA" altLang="ru-RU" sz="1400" dirty="0">
                <a:latin typeface="Tahoma" pitchFamily="34" charset="0"/>
                <a:cs typeface="Tahoma" pitchFamily="34" charset="0"/>
              </a:rPr>
              <a:t> складу якого входять </a:t>
            </a:r>
            <a:r>
              <a:rPr lang="uk-UA" altLang="ru-RU" sz="1400" dirty="0" smtClean="0">
                <a:latin typeface="Tahoma" pitchFamily="34" charset="0"/>
                <a:cs typeface="Tahoma" pitchFamily="34" charset="0"/>
              </a:rPr>
              <a:t>леткі</a:t>
            </a:r>
            <a:r>
              <a:rPr lang="uk-UA" altLang="ru-RU" sz="1400" dirty="0">
                <a:latin typeface="Tahoma" pitchFamily="34" charset="0"/>
                <a:cs typeface="Tahoma" pitchFamily="34" charset="0"/>
              </a:rPr>
              <a:t>, пахучі речовини </a:t>
            </a:r>
            <a:r>
              <a:rPr lang="ru-RU" altLang="ru-RU" sz="1400" dirty="0">
                <a:latin typeface="Tahoma" pitchFamily="34" charset="0"/>
                <a:cs typeface="Tahoma" pitchFamily="34" charset="0"/>
              </a:rPr>
              <a:t>–</a:t>
            </a:r>
            <a:r>
              <a:rPr lang="uk-UA" altLang="ru-RU" sz="1400" dirty="0">
                <a:latin typeface="Tahoma" pitchFamily="34" charset="0"/>
                <a:cs typeface="Tahoma" pitchFamily="34" charset="0"/>
              </a:rPr>
              <a:t> ментол і камфора, які утворюють евтектичну суміш, пахуча, </a:t>
            </a:r>
            <a:r>
              <a:rPr lang="uk-UA" altLang="ru-RU" sz="1400" dirty="0" smtClean="0">
                <a:latin typeface="Tahoma" pitchFamily="34" charset="0"/>
                <a:cs typeface="Tahoma" pitchFamily="34" charset="0"/>
              </a:rPr>
              <a:t>летка</a:t>
            </a:r>
            <a:r>
              <a:rPr lang="uk-UA" altLang="ru-RU" sz="1400" dirty="0">
                <a:latin typeface="Tahoma" pitchFamily="34" charset="0"/>
                <a:cs typeface="Tahoma" pitchFamily="34" charset="0"/>
              </a:rPr>
              <a:t>, світлочутлива речовина – </a:t>
            </a:r>
            <a:r>
              <a:rPr lang="uk-UA" altLang="ru-RU" sz="1400" dirty="0" err="1">
                <a:latin typeface="Tahoma" pitchFamily="34" charset="0"/>
                <a:cs typeface="Tahoma" pitchFamily="34" charset="0"/>
              </a:rPr>
              <a:t>метилсаліцилат</a:t>
            </a:r>
            <a:r>
              <a:rPr lang="uk-UA" altLang="ru-RU" sz="1400" dirty="0">
                <a:latin typeface="Tahoma" pitchFamily="34" charset="0"/>
                <a:cs typeface="Tahoma" pitchFamily="34" charset="0"/>
              </a:rPr>
              <a:t>, світлочутлива – соняшникова олія. Всі компоненти </a:t>
            </a:r>
            <a:r>
              <a:rPr lang="uk-UA" altLang="ru-RU" sz="1400" dirty="0" err="1">
                <a:latin typeface="Tahoma" pitchFamily="34" charset="0"/>
                <a:cs typeface="Tahoma" pitchFamily="34" charset="0"/>
              </a:rPr>
              <a:t>взаєморозчинні</a:t>
            </a:r>
            <a:r>
              <a:rPr lang="uk-UA" alt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uk-UA" altLang="ru-RU" sz="1400" dirty="0" smtClean="0">
                <a:latin typeface="Tahoma" pitchFamily="34" charset="0"/>
                <a:cs typeface="Tahoma" pitchFamily="34" charset="0"/>
              </a:rPr>
              <a:t>один </a:t>
            </a:r>
            <a:r>
              <a:rPr lang="uk-UA" altLang="ru-RU" sz="1400" dirty="0">
                <a:latin typeface="Tahoma" pitchFamily="34" charset="0"/>
                <a:cs typeface="Tahoma" pitchFamily="34" charset="0"/>
              </a:rPr>
              <a:t>в одному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uk-UA" altLang="ru-RU" dirty="0">
              <a:solidFill>
                <a:srgbClr val="FFFFFF"/>
              </a:solidFill>
            </a:endParaRPr>
          </a:p>
        </p:txBody>
      </p:sp>
      <p:graphicFrame>
        <p:nvGraphicFramePr>
          <p:cNvPr id="13359" name="Group 47"/>
          <p:cNvGraphicFramePr>
            <a:graphicFrameLocks noGrp="1"/>
          </p:cNvGraphicFramePr>
          <p:nvPr/>
        </p:nvGraphicFramePr>
        <p:xfrm>
          <a:off x="336552" y="333375"/>
          <a:ext cx="4391025" cy="2889250"/>
        </p:xfrm>
        <a:graphic>
          <a:graphicData uri="http://schemas.openxmlformats.org/drawingml/2006/table">
            <a:tbl>
              <a:tblPr/>
              <a:tblGrid>
                <a:gridCol w="191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6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*Назва закладу</a:t>
                      </a:r>
                      <a:endParaRPr kumimoji="0" lang="uk-UA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(штамп закладу)</a:t>
                      </a:r>
                      <a:endParaRPr kumimoji="0" lang="uk-UA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закладу за ЗКУД</a:t>
                      </a:r>
                      <a:endParaRPr kumimoji="0" lang="uk-UA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закладу за ЗКПО</a:t>
                      </a:r>
                      <a:endParaRPr kumimoji="0" lang="uk-UA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Медична документація Ф-1</a:t>
                      </a:r>
                      <a:endParaRPr kumimoji="0" lang="uk-UA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РЕЦЕПТ</a:t>
                      </a:r>
                      <a:endParaRPr kumimoji="0" lang="uk-UA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uk-UA" altLang="ru-RU" sz="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дорослий</a:t>
                      </a: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дитячий </a:t>
                      </a:r>
                      <a:endParaRPr kumimoji="0" lang="uk-UA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потрібне підкреслити</a:t>
                      </a:r>
                      <a:endParaRPr kumimoji="0" lang="uk-UA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рецепта №_</a:t>
                      </a:r>
                      <a:endParaRPr kumimoji="0" lang="uk-UA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altLang="ru-RU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</a:t>
                      </a: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uk-UA" altLang="ru-RU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_______</a:t>
                      </a: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altLang="ru-RU" sz="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</a:t>
                      </a: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</a:t>
                      </a:r>
                      <a:endParaRPr kumimoji="0" lang="uk-UA" alt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(дата виписки рецепта)</a:t>
                      </a:r>
                      <a:endParaRPr kumimoji="0" lang="uk-UA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 gridSpan="4">
                  <a:txBody>
                    <a:bodyPr/>
                    <a:lstStyle>
                      <a:lvl1pPr indent="250825"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повну вартість    </a:t>
                      </a:r>
                      <a:r>
                        <a:rPr kumimoji="0" lang="uk-UA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Безоплатно             Оплата 50 </a:t>
                      </a:r>
                      <a:endParaRPr kumimoji="0" lang="uk-UA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 gridSpan="4">
                  <a:txBody>
                    <a:bodyPr/>
                    <a:lstStyle>
                      <a:lvl1pPr indent="250825"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Прізвище, ім’я та по батькові</a:t>
                      </a: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 хворого __________</a:t>
                      </a: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_______________</a:t>
                      </a:r>
                      <a:endParaRPr kumimoji="0" lang="uk-UA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Адреса хворого або номер медичної карти амбулаторного хворого ______</a:t>
                      </a:r>
                      <a:endParaRPr kumimoji="0" lang="uk-UA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Прізвище, ім’я та по батькові лікаря _________________</a:t>
                      </a:r>
                      <a:r>
                        <a:rPr kumimoji="0" lang="uk-UA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kumimoji="0" lang="uk-UA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7" marR="913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 gridSpan="4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Rp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.: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Mentholi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	 2,0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Camphorae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          3,0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Olei Helianthi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    80,0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Methylii salicylatis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5,0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Misce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Da. Signa: Втирати у хворий суглоб</a:t>
                      </a:r>
                      <a:endParaRPr kumimoji="0" lang="uk-UA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12" marR="9141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 gridSpan="3">
                  <a:txBody>
                    <a:bodyPr/>
                    <a:lstStyle>
                      <a:lvl1pPr indent="250825"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2508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12" marR="9141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6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6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Euphemia" pitchFamily="34" charset="0"/>
                        <a:defRPr sz="1400">
                          <a:solidFill>
                            <a:schemeClr val="tx1"/>
                          </a:solidFill>
                          <a:latin typeface="Euphemi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12" marR="9141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628651" y="3076576"/>
            <a:ext cx="760412" cy="50006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0511" name="Freeform 87"/>
          <p:cNvSpPr>
            <a:spLocks/>
          </p:cNvSpPr>
          <p:nvPr/>
        </p:nvSpPr>
        <p:spPr bwMode="auto">
          <a:xfrm>
            <a:off x="911226" y="3140076"/>
            <a:ext cx="677862" cy="371475"/>
          </a:xfrm>
          <a:custGeom>
            <a:avLst/>
            <a:gdLst>
              <a:gd name="T0" fmla="*/ 2147483647 w 456"/>
              <a:gd name="T1" fmla="*/ 2147483647 h 576"/>
              <a:gd name="T2" fmla="*/ 2147483647 w 456"/>
              <a:gd name="T3" fmla="*/ 2147483647 h 576"/>
              <a:gd name="T4" fmla="*/ 2147483647 w 456"/>
              <a:gd name="T5" fmla="*/ 2147483647 h 576"/>
              <a:gd name="T6" fmla="*/ 2147483647 w 456"/>
              <a:gd name="T7" fmla="*/ 2147483647 h 576"/>
              <a:gd name="T8" fmla="*/ 2147483647 w 456"/>
              <a:gd name="T9" fmla="*/ 2147483647 h 576"/>
              <a:gd name="T10" fmla="*/ 2147483647 w 456"/>
              <a:gd name="T11" fmla="*/ 2147483647 h 576"/>
              <a:gd name="T12" fmla="*/ 2147483647 w 456"/>
              <a:gd name="T13" fmla="*/ 2147483647 h 576"/>
              <a:gd name="T14" fmla="*/ 2147483647 w 456"/>
              <a:gd name="T15" fmla="*/ 2147483647 h 576"/>
              <a:gd name="T16" fmla="*/ 2147483647 w 456"/>
              <a:gd name="T17" fmla="*/ 2147483647 h 576"/>
              <a:gd name="T18" fmla="*/ 2147483647 w 456"/>
              <a:gd name="T19" fmla="*/ 2147483647 h 576"/>
              <a:gd name="T20" fmla="*/ 2147483647 w 456"/>
              <a:gd name="T21" fmla="*/ 2147483647 h 576"/>
              <a:gd name="T22" fmla="*/ 2147483647 w 456"/>
              <a:gd name="T23" fmla="*/ 2147483647 h 576"/>
              <a:gd name="T24" fmla="*/ 2147483647 w 456"/>
              <a:gd name="T25" fmla="*/ 2147483647 h 576"/>
              <a:gd name="T26" fmla="*/ 2147483647 w 456"/>
              <a:gd name="T27" fmla="*/ 2147483647 h 576"/>
              <a:gd name="T28" fmla="*/ 2147483647 w 456"/>
              <a:gd name="T29" fmla="*/ 2147483647 h 576"/>
              <a:gd name="T30" fmla="*/ 2147483647 w 456"/>
              <a:gd name="T31" fmla="*/ 2147483647 h 576"/>
              <a:gd name="T32" fmla="*/ 2147483647 w 456"/>
              <a:gd name="T33" fmla="*/ 2147483647 h 5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56"/>
              <a:gd name="T52" fmla="*/ 0 h 576"/>
              <a:gd name="T53" fmla="*/ 456 w 456"/>
              <a:gd name="T54" fmla="*/ 576 h 5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56" h="576">
                <a:moveTo>
                  <a:pt x="72" y="72"/>
                </a:moveTo>
                <a:cubicBezTo>
                  <a:pt x="124" y="200"/>
                  <a:pt x="176" y="328"/>
                  <a:pt x="168" y="408"/>
                </a:cubicBezTo>
                <a:cubicBezTo>
                  <a:pt x="160" y="488"/>
                  <a:pt x="48" y="576"/>
                  <a:pt x="24" y="552"/>
                </a:cubicBezTo>
                <a:cubicBezTo>
                  <a:pt x="0" y="528"/>
                  <a:pt x="8" y="352"/>
                  <a:pt x="24" y="264"/>
                </a:cubicBezTo>
                <a:cubicBezTo>
                  <a:pt x="40" y="176"/>
                  <a:pt x="80" y="0"/>
                  <a:pt x="120" y="24"/>
                </a:cubicBezTo>
                <a:cubicBezTo>
                  <a:pt x="160" y="48"/>
                  <a:pt x="264" y="368"/>
                  <a:pt x="264" y="408"/>
                </a:cubicBezTo>
                <a:cubicBezTo>
                  <a:pt x="264" y="448"/>
                  <a:pt x="152" y="280"/>
                  <a:pt x="120" y="264"/>
                </a:cubicBezTo>
                <a:cubicBezTo>
                  <a:pt x="88" y="248"/>
                  <a:pt x="56" y="312"/>
                  <a:pt x="72" y="312"/>
                </a:cubicBezTo>
                <a:cubicBezTo>
                  <a:pt x="88" y="312"/>
                  <a:pt x="192" y="288"/>
                  <a:pt x="216" y="264"/>
                </a:cubicBezTo>
                <a:cubicBezTo>
                  <a:pt x="240" y="240"/>
                  <a:pt x="216" y="200"/>
                  <a:pt x="216" y="168"/>
                </a:cubicBezTo>
                <a:cubicBezTo>
                  <a:pt x="216" y="136"/>
                  <a:pt x="200" y="40"/>
                  <a:pt x="216" y="72"/>
                </a:cubicBezTo>
                <a:cubicBezTo>
                  <a:pt x="232" y="104"/>
                  <a:pt x="296" y="288"/>
                  <a:pt x="312" y="360"/>
                </a:cubicBezTo>
                <a:cubicBezTo>
                  <a:pt x="328" y="432"/>
                  <a:pt x="312" y="528"/>
                  <a:pt x="312" y="504"/>
                </a:cubicBezTo>
                <a:cubicBezTo>
                  <a:pt x="312" y="480"/>
                  <a:pt x="304" y="256"/>
                  <a:pt x="312" y="216"/>
                </a:cubicBezTo>
                <a:cubicBezTo>
                  <a:pt x="320" y="176"/>
                  <a:pt x="344" y="272"/>
                  <a:pt x="360" y="264"/>
                </a:cubicBezTo>
                <a:cubicBezTo>
                  <a:pt x="376" y="256"/>
                  <a:pt x="392" y="168"/>
                  <a:pt x="408" y="168"/>
                </a:cubicBezTo>
                <a:cubicBezTo>
                  <a:pt x="424" y="168"/>
                  <a:pt x="440" y="216"/>
                  <a:pt x="456" y="2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" name="Выноска 1 7"/>
          <p:cNvSpPr/>
          <p:nvPr/>
        </p:nvSpPr>
        <p:spPr>
          <a:xfrm>
            <a:off x="5842002" y="1773239"/>
            <a:ext cx="4952122" cy="1152525"/>
          </a:xfrm>
          <a:prstGeom prst="borderCallout1">
            <a:avLst>
              <a:gd name="adj1" fmla="val 16736"/>
              <a:gd name="adj2" fmla="val -2543"/>
              <a:gd name="adj3" fmla="val 77599"/>
              <a:gd name="adj4" fmla="val -238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400" i="1" dirty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uk-UA" altLang="ru-RU" sz="1400" b="1" dirty="0">
                <a:latin typeface="Tahoma" pitchFamily="34" charset="0"/>
                <a:cs typeface="Tahoma" pitchFamily="34" charset="0"/>
              </a:rPr>
              <a:t>Лініменти – розчини утворюють  розчинні </a:t>
            </a:r>
            <a:r>
              <a:rPr lang="uk-UA" altLang="ru-RU" sz="1400" b="1" dirty="0" smtClean="0">
                <a:latin typeface="Tahoma" pitchFamily="34" charset="0"/>
                <a:cs typeface="Tahoma" pitchFamily="34" charset="0"/>
              </a:rPr>
              <a:t>в основі </a:t>
            </a:r>
            <a:r>
              <a:rPr lang="uk-UA" altLang="ru-RU" sz="1400" b="1" dirty="0" smtClean="0">
                <a:latin typeface="Tahoma" pitchFamily="34" charset="0"/>
                <a:cs typeface="Tahoma" pitchFamily="34" charset="0"/>
              </a:rPr>
              <a:t>речовини </a:t>
            </a:r>
            <a:r>
              <a:rPr lang="uk-UA" altLang="ru-RU" sz="1400" b="1" dirty="0" smtClean="0">
                <a:latin typeface="Tahoma" pitchFamily="34" charset="0"/>
                <a:cs typeface="Tahoma" pitchFamily="34" charset="0"/>
              </a:rPr>
              <a:t>та рідини, </a:t>
            </a:r>
            <a:r>
              <a:rPr lang="uk-UA" altLang="ru-RU" sz="1400" b="1" dirty="0">
                <a:latin typeface="Tahoma" pitchFamily="34" charset="0"/>
                <a:cs typeface="Tahoma" pitchFamily="34" charset="0"/>
              </a:rPr>
              <a:t>що легко змішуються одна з одною: ментол, </a:t>
            </a:r>
            <a:r>
              <a:rPr lang="uk-UA" altLang="ru-RU" sz="1400" b="1" dirty="0" smtClean="0">
                <a:latin typeface="Tahoma" pitchFamily="34" charset="0"/>
                <a:cs typeface="Tahoma" pitchFamily="34" charset="0"/>
              </a:rPr>
              <a:t>камфора</a:t>
            </a:r>
            <a:r>
              <a:rPr lang="uk-UA" altLang="ru-RU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uk-UA" altLang="ru-RU" sz="1400" b="1" dirty="0" err="1">
                <a:latin typeface="Tahoma" pitchFamily="34" charset="0"/>
                <a:cs typeface="Tahoma" pitchFamily="34" charset="0"/>
              </a:rPr>
              <a:t>метилсаліцилат</a:t>
            </a:r>
            <a:r>
              <a:rPr lang="uk-UA" altLang="ru-RU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uk-UA" altLang="ru-RU" sz="1400" b="1" dirty="0" err="1">
                <a:latin typeface="Tahoma" pitchFamily="34" charset="0"/>
                <a:cs typeface="Tahoma" pitchFamily="34" charset="0"/>
              </a:rPr>
              <a:t>фенілсаліцилат</a:t>
            </a:r>
            <a:r>
              <a:rPr lang="uk-UA" altLang="ru-RU" sz="1400" b="1" dirty="0">
                <a:latin typeface="Tahoma" pitchFamily="34" charset="0"/>
                <a:cs typeface="Tahoma" pitchFamily="34" charset="0"/>
              </a:rPr>
              <a:t>, хлороформ,  і </a:t>
            </a:r>
            <a:r>
              <a:rPr lang="uk-UA" altLang="ru-RU" sz="1400" b="1" dirty="0" err="1">
                <a:latin typeface="Tahoma" pitchFamily="34" charset="0"/>
                <a:cs typeface="Tahoma" pitchFamily="34" charset="0"/>
              </a:rPr>
              <a:t>тд</a:t>
            </a:r>
            <a:r>
              <a:rPr lang="uk-UA" altLang="ru-RU" sz="1400" b="1" dirty="0">
                <a:latin typeface="Tahoma" pitchFamily="34" charset="0"/>
                <a:cs typeface="Tahoma" pitchFamily="34" charset="0"/>
              </a:rPr>
              <a:t>. </a:t>
            </a:r>
            <a:endParaRPr lang="uk-UA" altLang="ru-RU" sz="1400" dirty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uk-UA" alt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0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28602" y="93663"/>
            <a:ext cx="1168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6. АЛГОРИТМ  ПРИГОТУВАННЯ  ЛІНІМЕНТІВ</a:t>
            </a:r>
          </a:p>
        </p:txBody>
      </p:sp>
      <p:sp>
        <p:nvSpPr>
          <p:cNvPr id="117781" name="AutoShape 5"/>
          <p:cNvSpPr>
            <a:spLocks noChangeArrowheads="1"/>
          </p:cNvSpPr>
          <p:nvPr/>
        </p:nvSpPr>
        <p:spPr bwMode="auto">
          <a:xfrm>
            <a:off x="238127" y="4225925"/>
            <a:ext cx="2466975" cy="685800"/>
          </a:xfrm>
          <a:prstGeom prst="rightArrowCallout">
            <a:avLst>
              <a:gd name="adj1" fmla="val 41667"/>
              <a:gd name="adj2" fmla="val 36111"/>
              <a:gd name="adj3" fmla="val 38537"/>
              <a:gd name="adj4" fmla="val 85019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ТЕХНОЛОГІЯ ЛІНІМЕНТУ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4151314" y="3554414"/>
            <a:ext cx="35210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ЛІНІМЕНТІВ-СУСПЕНЗІЙ</a:t>
            </a:r>
          </a:p>
        </p:txBody>
      </p:sp>
      <p:sp>
        <p:nvSpPr>
          <p:cNvPr id="117783" name="AutoShape 21"/>
          <p:cNvSpPr>
            <a:spLocks noChangeArrowheads="1"/>
          </p:cNvSpPr>
          <p:nvPr/>
        </p:nvSpPr>
        <p:spPr bwMode="auto">
          <a:xfrm>
            <a:off x="2794001" y="4298950"/>
            <a:ext cx="3816350" cy="533400"/>
          </a:xfrm>
          <a:prstGeom prst="plaque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latin typeface="Tahoma" pitchFamily="34" charset="0"/>
                <a:cs typeface="Tahoma" pitchFamily="34" charset="0"/>
              </a:rPr>
              <a:t>ПІДГОТОВКА ОСНОВИ</a:t>
            </a:r>
          </a:p>
        </p:txBody>
      </p:sp>
      <p:sp>
        <p:nvSpPr>
          <p:cNvPr id="117784" name="AutoShape 21"/>
          <p:cNvSpPr>
            <a:spLocks noChangeArrowheads="1"/>
          </p:cNvSpPr>
          <p:nvPr/>
        </p:nvSpPr>
        <p:spPr bwMode="auto">
          <a:xfrm>
            <a:off x="7310438" y="4248150"/>
            <a:ext cx="3644900" cy="642938"/>
          </a:xfrm>
          <a:prstGeom prst="plaque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err="1">
                <a:latin typeface="Tahoma" pitchFamily="34" charset="0"/>
              </a:rPr>
              <a:t>Відважування</a:t>
            </a:r>
            <a:r>
              <a:rPr lang="en-US" altLang="ru-RU" sz="1800" b="1" dirty="0">
                <a:latin typeface="Tahoma" pitchFamily="34" charset="0"/>
              </a:rPr>
              <a:t> </a:t>
            </a:r>
            <a:r>
              <a:rPr lang="uk-UA" altLang="ru-RU" sz="1800" b="1" dirty="0">
                <a:latin typeface="Tahoma" pitchFamily="34" charset="0"/>
              </a:rPr>
              <a:t>у контейнер для відпуску</a:t>
            </a:r>
            <a:endParaRPr lang="ru-RU" altLang="ru-RU" sz="1800" b="1" dirty="0">
              <a:latin typeface="Tahoma" pitchFamily="34" charset="0"/>
            </a:endParaRPr>
          </a:p>
        </p:txBody>
      </p:sp>
      <p:sp>
        <p:nvSpPr>
          <p:cNvPr id="21511" name="Line 16"/>
          <p:cNvSpPr>
            <a:spLocks noChangeShapeType="1"/>
          </p:cNvSpPr>
          <p:nvPr/>
        </p:nvSpPr>
        <p:spPr bwMode="auto">
          <a:xfrm>
            <a:off x="6627813" y="45783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7786" name="AutoShape 23"/>
          <p:cNvSpPr>
            <a:spLocks noChangeArrowheads="1"/>
          </p:cNvSpPr>
          <p:nvPr/>
        </p:nvSpPr>
        <p:spPr bwMode="auto">
          <a:xfrm>
            <a:off x="263526" y="5373688"/>
            <a:ext cx="3529012" cy="1123950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b="1" dirty="0">
              <a:latin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err="1">
                <a:latin typeface="Tahoma" pitchFamily="34" charset="0"/>
              </a:rPr>
              <a:t>відважування</a:t>
            </a:r>
            <a:r>
              <a:rPr lang="ru-RU" altLang="ru-RU" sz="1600" b="1" dirty="0">
                <a:latin typeface="Tahoma" pitchFamily="34" charset="0"/>
              </a:rPr>
              <a:t>  і </a:t>
            </a:r>
            <a:r>
              <a:rPr lang="ru-RU" altLang="ru-RU" sz="1600" b="1" dirty="0" err="1">
                <a:latin typeface="Tahoma" pitchFamily="34" charset="0"/>
              </a:rPr>
              <a:t>подрібнення</a:t>
            </a:r>
            <a:r>
              <a:rPr lang="ru-RU" altLang="ru-RU" sz="1600" b="1" dirty="0">
                <a:latin typeface="Tahoma" pitchFamily="34" charset="0"/>
              </a:rPr>
              <a:t> </a:t>
            </a:r>
            <a:r>
              <a:rPr lang="ru-RU" altLang="ru-RU" sz="1600" b="1" dirty="0" err="1">
                <a:latin typeface="Tahoma" pitchFamily="34" charset="0"/>
              </a:rPr>
              <a:t>порошкоподібної</a:t>
            </a:r>
            <a:r>
              <a:rPr lang="ru-RU" altLang="ru-RU" sz="1600" b="1" dirty="0">
                <a:latin typeface="Tahoma" pitchFamily="34" charset="0"/>
              </a:rPr>
              <a:t> </a:t>
            </a:r>
            <a:r>
              <a:rPr lang="ru-RU" altLang="ru-RU" sz="1600" b="1" dirty="0" err="1">
                <a:latin typeface="Tahoma" pitchFamily="34" charset="0"/>
              </a:rPr>
              <a:t>речовини</a:t>
            </a:r>
            <a:r>
              <a:rPr lang="ru-RU" altLang="ru-RU" sz="1600" b="1" dirty="0">
                <a:latin typeface="Tahoma" pitchFamily="34" charset="0"/>
              </a:rPr>
              <a:t> з </a:t>
            </a:r>
            <a:r>
              <a:rPr lang="ru-RU" altLang="ru-RU" sz="1600" b="1" dirty="0" err="1">
                <a:latin typeface="Tahoma" pitchFamily="34" charset="0"/>
              </a:rPr>
              <a:t>додаванням</a:t>
            </a:r>
            <a:r>
              <a:rPr lang="ru-RU" altLang="ru-RU" sz="1600" b="1" dirty="0">
                <a:latin typeface="Tahoma" pitchFamily="34" charset="0"/>
              </a:rPr>
              <a:t> </a:t>
            </a:r>
            <a:r>
              <a:rPr lang="ru-RU" altLang="ru-RU" sz="1600" b="1" dirty="0" err="1">
                <a:latin typeface="Tahoma" pitchFamily="34" charset="0"/>
              </a:rPr>
              <a:t>половини</a:t>
            </a:r>
            <a:r>
              <a:rPr lang="ru-RU" altLang="ru-RU" sz="1600" b="1" dirty="0">
                <a:latin typeface="Tahoma" pitchFamily="34" charset="0"/>
              </a:rPr>
              <a:t> </a:t>
            </a:r>
            <a:r>
              <a:rPr lang="ru-RU" altLang="ru-RU" sz="1600" b="1" dirty="0" err="1">
                <a:latin typeface="Tahoma" pitchFamily="34" charset="0"/>
              </a:rPr>
              <a:t>від</a:t>
            </a:r>
            <a:r>
              <a:rPr lang="ru-RU" altLang="ru-RU" sz="1600" b="1" dirty="0">
                <a:latin typeface="Tahoma" pitchFamily="34" charset="0"/>
              </a:rPr>
              <a:t> </a:t>
            </a:r>
            <a:r>
              <a:rPr lang="ru-RU" altLang="ru-RU" sz="1600" b="1" dirty="0" err="1">
                <a:latin typeface="Tahoma" pitchFamily="34" charset="0"/>
              </a:rPr>
              <a:t>її</a:t>
            </a:r>
            <a:r>
              <a:rPr lang="ru-RU" altLang="ru-RU" sz="1600" b="1" dirty="0">
                <a:latin typeface="Tahoma" pitchFamily="34" charset="0"/>
              </a:rPr>
              <a:t> </a:t>
            </a:r>
            <a:r>
              <a:rPr lang="ru-RU" altLang="ru-RU" sz="1600" b="1" dirty="0" err="1">
                <a:latin typeface="Tahoma" pitchFamily="34" charset="0"/>
              </a:rPr>
              <a:t>маси</a:t>
            </a:r>
            <a:r>
              <a:rPr lang="ru-RU" altLang="ru-RU" sz="1600" b="1" dirty="0">
                <a:latin typeface="Tahoma" pitchFamily="34" charset="0"/>
              </a:rPr>
              <a:t> </a:t>
            </a:r>
            <a:r>
              <a:rPr lang="ru-RU" altLang="ru-RU" sz="1600" b="1" dirty="0" err="1">
                <a:latin typeface="Tahoma" pitchFamily="34" charset="0"/>
              </a:rPr>
              <a:t>рідини</a:t>
            </a:r>
            <a:endParaRPr lang="ru-RU" altLang="ru-RU" sz="1600" b="1" dirty="0">
              <a:latin typeface="Tahom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400" b="1" dirty="0">
              <a:latin typeface="Tahoma" pitchFamily="34" charset="0"/>
            </a:endParaRPr>
          </a:p>
        </p:txBody>
      </p:sp>
      <p:sp>
        <p:nvSpPr>
          <p:cNvPr id="117787" name="AutoShape 23"/>
          <p:cNvSpPr>
            <a:spLocks noChangeArrowheads="1"/>
          </p:cNvSpPr>
          <p:nvPr/>
        </p:nvSpPr>
        <p:spPr bwMode="auto">
          <a:xfrm>
            <a:off x="8178802" y="5516564"/>
            <a:ext cx="3933825" cy="865187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000" tIns="0" rIns="1800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err="1" smtClean="0">
                <a:latin typeface="Tahoma" pitchFamily="34" charset="0"/>
              </a:rPr>
              <a:t>фасування</a:t>
            </a:r>
            <a:r>
              <a:rPr lang="ru-RU" altLang="ru-RU" sz="1800" b="1" dirty="0" smtClean="0">
                <a:latin typeface="Tahoma" pitchFamily="34" charset="0"/>
              </a:rPr>
              <a:t> до</a:t>
            </a:r>
            <a:r>
              <a:rPr lang="uk-UA" altLang="ru-RU" sz="1800" b="1" dirty="0" smtClean="0">
                <a:latin typeface="Tahoma" pitchFamily="34" charset="0"/>
              </a:rPr>
              <a:t> контейнеру </a:t>
            </a:r>
            <a:r>
              <a:rPr lang="ru-RU" altLang="ru-RU" sz="1800" b="1" dirty="0" smtClean="0">
                <a:latin typeface="Tahoma" pitchFamily="34" charset="0"/>
              </a:rPr>
              <a:t>і </a:t>
            </a:r>
            <a:r>
              <a:rPr lang="ru-RU" altLang="ru-RU" sz="1800" b="1" dirty="0" err="1">
                <a:latin typeface="Tahoma" pitchFamily="34" charset="0"/>
              </a:rPr>
              <a:t>оформлення</a:t>
            </a:r>
            <a:r>
              <a:rPr lang="ru-RU" altLang="ru-RU" sz="1800" b="1" dirty="0">
                <a:latin typeface="Tahoma" pitchFamily="34" charset="0"/>
              </a:rPr>
              <a:t> до </a:t>
            </a:r>
            <a:r>
              <a:rPr lang="ru-RU" altLang="ru-RU" sz="1800" b="1" dirty="0" err="1">
                <a:latin typeface="Tahoma" pitchFamily="34" charset="0"/>
              </a:rPr>
              <a:t>відпуску</a:t>
            </a:r>
            <a:endParaRPr lang="ru-RU" altLang="ru-RU" sz="1800" b="1" dirty="0">
              <a:latin typeface="Tahoma" pitchFamily="34" charset="0"/>
            </a:endParaRPr>
          </a:p>
        </p:txBody>
      </p:sp>
      <p:sp>
        <p:nvSpPr>
          <p:cNvPr id="21514" name="Line 36"/>
          <p:cNvSpPr>
            <a:spLocks noChangeShapeType="1"/>
          </p:cNvSpPr>
          <p:nvPr/>
        </p:nvSpPr>
        <p:spPr bwMode="auto">
          <a:xfrm>
            <a:off x="131764" y="2924175"/>
            <a:ext cx="11884025" cy="0"/>
          </a:xfrm>
          <a:prstGeom prst="line">
            <a:avLst/>
          </a:prstGeom>
          <a:noFill/>
          <a:ln w="7620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7789" name="AutoShape 21"/>
          <p:cNvSpPr>
            <a:spLocks noChangeArrowheads="1"/>
          </p:cNvSpPr>
          <p:nvPr/>
        </p:nvSpPr>
        <p:spPr bwMode="auto">
          <a:xfrm>
            <a:off x="4456113" y="5516564"/>
            <a:ext cx="3125788" cy="720725"/>
          </a:xfrm>
          <a:prstGeom prst="plaque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err="1" smtClean="0">
                <a:latin typeface="Tahoma" pitchFamily="34" charset="0"/>
              </a:rPr>
              <a:t>додавання</a:t>
            </a:r>
            <a:r>
              <a:rPr lang="ru-RU" altLang="ru-RU" sz="1800" b="1" dirty="0" smtClean="0">
                <a:latin typeface="Tahoma" pitchFamily="34" charset="0"/>
              </a:rPr>
              <a:t> </a:t>
            </a:r>
            <a:r>
              <a:rPr lang="ru-RU" altLang="ru-RU" sz="1800" b="1" dirty="0" err="1" smtClean="0">
                <a:latin typeface="Tahoma" pitchFamily="34" charset="0"/>
              </a:rPr>
              <a:t>решти</a:t>
            </a:r>
            <a:r>
              <a:rPr lang="ru-RU" altLang="ru-RU" sz="1800" b="1" dirty="0" smtClean="0">
                <a:latin typeface="Tahoma" pitchFamily="34" charset="0"/>
              </a:rPr>
              <a:t> </a:t>
            </a:r>
            <a:r>
              <a:rPr lang="ru-RU" altLang="ru-RU" sz="1800" b="1" dirty="0" err="1">
                <a:latin typeface="Tahoma" pitchFamily="34" charset="0"/>
              </a:rPr>
              <a:t>основи</a:t>
            </a:r>
            <a:r>
              <a:rPr lang="ru-RU" altLang="ru-RU" sz="1800" b="1" dirty="0">
                <a:latin typeface="Tahoma" pitchFamily="34" charset="0"/>
              </a:rPr>
              <a:t>, </a:t>
            </a:r>
            <a:r>
              <a:rPr lang="ru-RU" altLang="ru-RU" sz="1800" b="1" dirty="0" err="1">
                <a:latin typeface="Tahoma" pitchFamily="34" charset="0"/>
              </a:rPr>
              <a:t>гомогенізація</a:t>
            </a:r>
            <a:r>
              <a:rPr lang="en-US" altLang="ru-RU" sz="1800" b="1" dirty="0">
                <a:latin typeface="Tahoma" pitchFamily="34" charset="0"/>
              </a:rPr>
              <a:t> </a:t>
            </a:r>
            <a:endParaRPr lang="ru-RU" altLang="ru-RU" sz="1800" b="1" dirty="0">
              <a:latin typeface="Tahoma" pitchFamily="34" charset="0"/>
            </a:endParaRPr>
          </a:p>
        </p:txBody>
      </p:sp>
      <p:sp>
        <p:nvSpPr>
          <p:cNvPr id="29701" name="AutoShape 23"/>
          <p:cNvSpPr>
            <a:spLocks noChangeArrowheads="1"/>
          </p:cNvSpPr>
          <p:nvPr/>
        </p:nvSpPr>
        <p:spPr bwMode="auto">
          <a:xfrm>
            <a:off x="334963" y="1773239"/>
            <a:ext cx="5137150" cy="693737"/>
          </a:xfrm>
          <a:prstGeom prst="rightArrowCallout">
            <a:avLst>
              <a:gd name="adj1" fmla="val 42472"/>
              <a:gd name="adj2" fmla="val 34190"/>
              <a:gd name="adj3" fmla="val 39227"/>
              <a:gd name="adj4" fmla="val 91208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>
                <a:latin typeface="Times New Roman" pitchFamily="18" charset="0"/>
              </a:rPr>
              <a:t> </a:t>
            </a:r>
            <a:r>
              <a:rPr lang="ru-RU" altLang="ru-RU" b="1">
                <a:latin typeface="Tahoma" pitchFamily="34" charset="0"/>
                <a:cs typeface="Tahoma" pitchFamily="34" charset="0"/>
              </a:rPr>
              <a:t>ЛР  подрібнюють  в  ступці</a:t>
            </a:r>
            <a:br>
              <a:rPr lang="ru-RU" altLang="ru-RU" b="1">
                <a:latin typeface="Tahoma" pitchFamily="34" charset="0"/>
                <a:cs typeface="Tahoma" pitchFamily="34" charset="0"/>
              </a:rPr>
            </a:br>
            <a:r>
              <a:rPr lang="ru-RU" altLang="ru-RU">
                <a:latin typeface="Tahoma" pitchFamily="34" charset="0"/>
                <a:cs typeface="Tahoma" pitchFamily="34" charset="0"/>
              </a:rPr>
              <a:t> (по  правилу  Дерягіна)</a:t>
            </a:r>
          </a:p>
        </p:txBody>
      </p:sp>
      <p:sp>
        <p:nvSpPr>
          <p:cNvPr id="117791" name="AutoShape 24"/>
          <p:cNvSpPr>
            <a:spLocks noChangeArrowheads="1"/>
          </p:cNvSpPr>
          <p:nvPr/>
        </p:nvSpPr>
        <p:spPr bwMode="auto">
          <a:xfrm>
            <a:off x="5591175" y="1695451"/>
            <a:ext cx="6521451" cy="828675"/>
          </a:xfrm>
          <a:prstGeom prst="plaque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ЛР  </a:t>
            </a:r>
            <a:r>
              <a:rPr lang="ru-RU" altLang="ru-RU" sz="1600" b="1" dirty="0" err="1">
                <a:latin typeface="Tahoma" pitchFamily="34" charset="0"/>
                <a:cs typeface="Tahoma" pitchFamily="34" charset="0"/>
              </a:rPr>
              <a:t>подрібнюють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ru-RU" altLang="ru-RU" sz="1600" b="1" dirty="0" err="1">
                <a:latin typeface="Tahoma" pitchFamily="34" charset="0"/>
                <a:cs typeface="Tahoma" pitchFamily="34" charset="0"/>
              </a:rPr>
              <a:t>спочатку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  в  сухому  </a:t>
            </a:r>
            <a:r>
              <a:rPr lang="ru-RU" altLang="ru-RU" sz="1600" b="1" dirty="0" err="1">
                <a:latin typeface="Tahoma" pitchFamily="34" charset="0"/>
                <a:cs typeface="Tahoma" pitchFamily="34" charset="0"/>
              </a:rPr>
              <a:t>вигляді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, а  </a:t>
            </a:r>
            <a:r>
              <a:rPr lang="ru-RU" altLang="ru-RU" sz="1600" b="1" dirty="0" err="1">
                <a:latin typeface="Tahoma" pitchFamily="34" charset="0"/>
                <a:cs typeface="Tahoma" pitchFamily="34" charset="0"/>
              </a:rPr>
              <a:t>потім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ru-RU" altLang="ru-RU" sz="1600" b="1" dirty="0" err="1">
                <a:latin typeface="Tahoma" pitchFamily="34" charset="0"/>
                <a:cs typeface="Tahoma" pitchFamily="34" charset="0"/>
              </a:rPr>
              <a:t>розтирають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 з  ½  </a:t>
            </a:r>
            <a:r>
              <a:rPr lang="ru-RU" altLang="ru-RU" sz="1600" b="1" dirty="0" err="1" smtClean="0">
                <a:latin typeface="Tahoma" pitchFamily="34" charset="0"/>
                <a:cs typeface="Tahoma" pitchFamily="34" charset="0"/>
              </a:rPr>
              <a:t>рідини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latin typeface="Tahoma" pitchFamily="34" charset="0"/>
                <a:cs typeface="Tahoma" pitchFamily="34" charset="0"/>
              </a:rPr>
              <a:t>від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ru-RU" sz="1600" b="1" dirty="0">
                <a:latin typeface="Tahoma" pitchFamily="34" charset="0"/>
                <a:cs typeface="Tahoma" pitchFamily="34" charset="0"/>
              </a:rPr>
              <a:t>m</a:t>
            </a:r>
            <a:r>
              <a:rPr lang="ru-RU" altLang="ru-RU" sz="1600" b="1" baseline="-25000" dirty="0">
                <a:latin typeface="Tahoma" pitchFamily="34" charset="0"/>
                <a:cs typeface="Tahoma" pitchFamily="34" charset="0"/>
              </a:rPr>
              <a:t>ЛР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(компонент </a:t>
            </a:r>
            <a:r>
              <a:rPr lang="ru-RU" altLang="ru-RU" sz="1600" b="1" dirty="0" err="1">
                <a:latin typeface="Tahoma" pitchFamily="34" charset="0"/>
                <a:cs typeface="Tahoma" pitchFamily="34" charset="0"/>
              </a:rPr>
              <a:t>лініменту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>
                <a:latin typeface="Tahoma" pitchFamily="34" charset="0"/>
                <a:cs typeface="Tahoma" pitchFamily="34" charset="0"/>
              </a:rPr>
              <a:t>або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основа)</a:t>
            </a:r>
            <a:endParaRPr lang="ru-RU" altLang="ru-RU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792" name="AutoShape 30"/>
          <p:cNvSpPr>
            <a:spLocks noChangeArrowheads="1"/>
          </p:cNvSpPr>
          <p:nvPr/>
        </p:nvSpPr>
        <p:spPr bwMode="auto">
          <a:xfrm>
            <a:off x="2497138" y="704851"/>
            <a:ext cx="4637088" cy="792163"/>
          </a:xfrm>
          <a:prstGeom prst="wedgeRoundRectCallout">
            <a:avLst>
              <a:gd name="adj1" fmla="val -56266"/>
              <a:gd name="adj2" fmla="val -78857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itchFamily="34" charset="0"/>
              <a:buChar char="–"/>
              <a:defRPr sz="1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00" b="1">
                <a:latin typeface="Tahoma" pitchFamily="34" charset="0"/>
                <a:cs typeface="Tahoma" pitchFamily="34" charset="0"/>
              </a:rPr>
              <a:t>від розміру частинок залежить стабільність та сила терапевтичної дії суспензійних лініментів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uk-UA" altLang="ru-RU" sz="1700" b="1">
              <a:latin typeface="Times New Roman" pitchFamily="18" charset="0"/>
              <a:cs typeface="Arial" charset="0"/>
            </a:endParaRPr>
          </a:p>
        </p:txBody>
      </p:sp>
      <p:sp>
        <p:nvSpPr>
          <p:cNvPr id="15" name="AutoShape 90"/>
          <p:cNvSpPr>
            <a:spLocks noChangeArrowheads="1"/>
          </p:cNvSpPr>
          <p:nvPr/>
        </p:nvSpPr>
        <p:spPr bwMode="auto">
          <a:xfrm>
            <a:off x="334963" y="293688"/>
            <a:ext cx="1797050" cy="552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defRPr/>
            </a:pPr>
            <a:r>
              <a:rPr lang="en-US" altLang="ru-RU" sz="2000" b="1" dirty="0">
                <a:latin typeface="Tahoma" pitchFamily="34" charset="0"/>
                <a:cs typeface="Times New Roman" pitchFamily="18" charset="0"/>
              </a:rPr>
              <a:t>NB!</a:t>
            </a:r>
            <a:endParaRPr lang="uk-UA" altLang="ru-RU" sz="2000" b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0955338" y="45783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>
            <a:off x="3827463" y="59356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1522" name="Line 16"/>
          <p:cNvSpPr>
            <a:spLocks noChangeShapeType="1"/>
          </p:cNvSpPr>
          <p:nvPr/>
        </p:nvSpPr>
        <p:spPr bwMode="auto">
          <a:xfrm>
            <a:off x="7581901" y="59356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53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2051</Words>
  <Application>Microsoft Office PowerPoint</Application>
  <PresentationFormat>Широкоэкранный</PresentationFormat>
  <Paragraphs>438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Euphemia</vt:lpstr>
      <vt:lpstr>Symbol</vt:lpstr>
      <vt:lpstr>Tahoma</vt:lpstr>
      <vt:lpstr>Times New Roman</vt:lpstr>
      <vt:lpstr>Trebuchet MS</vt:lpstr>
      <vt:lpstr>Wingdings</vt:lpstr>
      <vt:lpstr>Тема Office</vt:lpstr>
      <vt:lpstr>Презентация PowerPoint</vt:lpstr>
      <vt:lpstr>ПЛАН ЛЕКЦІЇ</vt:lpstr>
      <vt:lpstr>Презентация PowerPoint</vt:lpstr>
      <vt:lpstr>Презентация PowerPoint</vt:lpstr>
      <vt:lpstr>3. Характеристика та класифікація лініментів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Amfos</dc:creator>
  <cp:lastModifiedBy>user1</cp:lastModifiedBy>
  <cp:revision>288</cp:revision>
  <dcterms:created xsi:type="dcterms:W3CDTF">2020-04-12T19:50:30Z</dcterms:created>
  <dcterms:modified xsi:type="dcterms:W3CDTF">2021-11-02T20:38:27Z</dcterms:modified>
</cp:coreProperties>
</file>