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326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0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40E"/>
    <a:srgbClr val="1A4E32"/>
    <a:srgbClr val="F2F2F2"/>
    <a:srgbClr val="226842"/>
    <a:srgbClr val="0D2B17"/>
    <a:srgbClr val="194B30"/>
    <a:srgbClr val="1F5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42F2D-6117-4C93-8789-9FC40DA96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C8E053-1FF3-480D-91F1-89602D30B403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мазь-суспензія</a:t>
          </a:r>
          <a:endParaRPr lang="uk-UA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8AB501-21B6-4696-BDA9-463DC46E48F5}" type="parTrans" cxnId="{1AB8C150-CB8D-440D-BEA3-721FA11515F2}">
      <dgm:prSet/>
      <dgm:spPr/>
      <dgm:t>
        <a:bodyPr/>
        <a:lstStyle/>
        <a:p>
          <a:endParaRPr lang="uk-UA"/>
        </a:p>
      </dgm:t>
    </dgm:pt>
    <dgm:pt modelId="{583D56D7-B168-4261-9C07-4045088CEEF1}" type="sibTrans" cxnId="{1AB8C150-CB8D-440D-BEA3-721FA11515F2}">
      <dgm:prSet/>
      <dgm:spPr/>
      <dgm:t>
        <a:bodyPr/>
        <a:lstStyle/>
        <a:p>
          <a:endParaRPr lang="uk-UA"/>
        </a:p>
      </dgm:t>
    </dgm:pt>
    <dgm:pt modelId="{362302B7-B887-425F-8A36-54C2411D99F0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мазь-розчин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F112F-0037-4834-B248-AA566BB497C9}" type="parTrans" cxnId="{03EA2F43-CE19-402F-870C-C4CF328A1148}">
      <dgm:prSet/>
      <dgm:spPr/>
      <dgm:t>
        <a:bodyPr/>
        <a:lstStyle/>
        <a:p>
          <a:endParaRPr lang="uk-UA"/>
        </a:p>
      </dgm:t>
    </dgm:pt>
    <dgm:pt modelId="{AE67850E-DF42-4452-A0EC-1E2BFBCBBF08}" type="sibTrans" cxnId="{03EA2F43-CE19-402F-870C-C4CF328A1148}">
      <dgm:prSet/>
      <dgm:spPr/>
      <dgm:t>
        <a:bodyPr/>
        <a:lstStyle/>
        <a:p>
          <a:endParaRPr lang="uk-UA"/>
        </a:p>
      </dgm:t>
    </dgm:pt>
    <dgm:pt modelId="{B37E3C90-E848-487D-ADA1-CDD26276D3D6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мазь-емульсія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00DF7-9BC5-45BC-9F17-A59F1D8937D1}" type="parTrans" cxnId="{2664CF2F-A34D-4A7A-8183-20F7189601FE}">
      <dgm:prSet/>
      <dgm:spPr/>
      <dgm:t>
        <a:bodyPr/>
        <a:lstStyle/>
        <a:p>
          <a:endParaRPr lang="uk-UA"/>
        </a:p>
      </dgm:t>
    </dgm:pt>
    <dgm:pt modelId="{E430B25E-4E26-4C93-A90F-88ADB4897036}" type="sibTrans" cxnId="{2664CF2F-A34D-4A7A-8183-20F7189601FE}">
      <dgm:prSet/>
      <dgm:spPr/>
      <dgm:t>
        <a:bodyPr/>
        <a:lstStyle/>
        <a:p>
          <a:endParaRPr lang="uk-UA"/>
        </a:p>
      </dgm:t>
    </dgm:pt>
    <dgm:pt modelId="{7D1F656D-8EEB-4A8E-8FE5-8B626A2C6DD2}" type="pres">
      <dgm:prSet presAssocID="{89842F2D-6117-4C93-8789-9FC40DA96FA2}" presName="Name0" presStyleCnt="0">
        <dgm:presLayoutVars>
          <dgm:dir/>
          <dgm:animLvl val="lvl"/>
          <dgm:resizeHandles val="exact"/>
        </dgm:presLayoutVars>
      </dgm:prSet>
      <dgm:spPr/>
    </dgm:pt>
    <dgm:pt modelId="{7182093B-E81E-4A64-8643-6EDC2C7F3C9A}" type="pres">
      <dgm:prSet presAssocID="{87C8E053-1FF3-480D-91F1-89602D30B403}" presName="parTxOnly" presStyleLbl="node1" presStyleIdx="0" presStyleCnt="3" custLinFactNeighborX="-820" custLinFactNeighborY="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989420-AF2E-4675-8C2F-6BE465F10517}" type="pres">
      <dgm:prSet presAssocID="{583D56D7-B168-4261-9C07-4045088CEEF1}" presName="parTxOnlySpace" presStyleCnt="0"/>
      <dgm:spPr/>
    </dgm:pt>
    <dgm:pt modelId="{75AD7431-3F46-4A2F-8D2A-E45B6D18C47D}" type="pres">
      <dgm:prSet presAssocID="{362302B7-B887-425F-8A36-54C2411D99F0}" presName="parTxOnly" presStyleLbl="node1" presStyleIdx="1" presStyleCnt="3" custLinFactNeighborX="-3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E115B-6240-465A-B405-B1C5713E37B1}" type="pres">
      <dgm:prSet presAssocID="{AE67850E-DF42-4452-A0EC-1E2BFBCBBF08}" presName="parTxOnlySpace" presStyleCnt="0"/>
      <dgm:spPr/>
    </dgm:pt>
    <dgm:pt modelId="{4BC28B17-AC45-4CD3-93BB-CE57CD7AB7C0}" type="pres">
      <dgm:prSet presAssocID="{B37E3C90-E848-487D-ADA1-CDD26276D3D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EA2F43-CE19-402F-870C-C4CF328A1148}" srcId="{89842F2D-6117-4C93-8789-9FC40DA96FA2}" destId="{362302B7-B887-425F-8A36-54C2411D99F0}" srcOrd="1" destOrd="0" parTransId="{F0CF112F-0037-4834-B248-AA566BB497C9}" sibTransId="{AE67850E-DF42-4452-A0EC-1E2BFBCBBF08}"/>
    <dgm:cxn modelId="{1AB8C150-CB8D-440D-BEA3-721FA11515F2}" srcId="{89842F2D-6117-4C93-8789-9FC40DA96FA2}" destId="{87C8E053-1FF3-480D-91F1-89602D30B403}" srcOrd="0" destOrd="0" parTransId="{6F8AB501-21B6-4696-BDA9-463DC46E48F5}" sibTransId="{583D56D7-B168-4261-9C07-4045088CEEF1}"/>
    <dgm:cxn modelId="{DF18A388-2377-49AB-BC2F-66B0190DFF56}" type="presOf" srcId="{89842F2D-6117-4C93-8789-9FC40DA96FA2}" destId="{7D1F656D-8EEB-4A8E-8FE5-8B626A2C6DD2}" srcOrd="0" destOrd="0" presId="urn:microsoft.com/office/officeart/2005/8/layout/chevron1"/>
    <dgm:cxn modelId="{D1981ECE-9B5E-41A9-B8E0-7FCAF829936F}" type="presOf" srcId="{87C8E053-1FF3-480D-91F1-89602D30B403}" destId="{7182093B-E81E-4A64-8643-6EDC2C7F3C9A}" srcOrd="0" destOrd="0" presId="urn:microsoft.com/office/officeart/2005/8/layout/chevron1"/>
    <dgm:cxn modelId="{2664CF2F-A34D-4A7A-8183-20F7189601FE}" srcId="{89842F2D-6117-4C93-8789-9FC40DA96FA2}" destId="{B37E3C90-E848-487D-ADA1-CDD26276D3D6}" srcOrd="2" destOrd="0" parTransId="{64800DF7-9BC5-45BC-9F17-A59F1D8937D1}" sibTransId="{E430B25E-4E26-4C93-A90F-88ADB4897036}"/>
    <dgm:cxn modelId="{52F756A9-908B-49CC-9AA7-E812B18FDE9F}" type="presOf" srcId="{362302B7-B887-425F-8A36-54C2411D99F0}" destId="{75AD7431-3F46-4A2F-8D2A-E45B6D18C47D}" srcOrd="0" destOrd="0" presId="urn:microsoft.com/office/officeart/2005/8/layout/chevron1"/>
    <dgm:cxn modelId="{09BEB5D0-99AD-4EE1-87FF-D5002AE82377}" type="presOf" srcId="{B37E3C90-E848-487D-ADA1-CDD26276D3D6}" destId="{4BC28B17-AC45-4CD3-93BB-CE57CD7AB7C0}" srcOrd="0" destOrd="0" presId="urn:microsoft.com/office/officeart/2005/8/layout/chevron1"/>
    <dgm:cxn modelId="{89B705FB-72E5-4BBE-B374-395B56E55F2E}" type="presParOf" srcId="{7D1F656D-8EEB-4A8E-8FE5-8B626A2C6DD2}" destId="{7182093B-E81E-4A64-8643-6EDC2C7F3C9A}" srcOrd="0" destOrd="0" presId="urn:microsoft.com/office/officeart/2005/8/layout/chevron1"/>
    <dgm:cxn modelId="{1E4772AF-B505-4459-8FB4-6D39C9A3155C}" type="presParOf" srcId="{7D1F656D-8EEB-4A8E-8FE5-8B626A2C6DD2}" destId="{77989420-AF2E-4675-8C2F-6BE465F10517}" srcOrd="1" destOrd="0" presId="urn:microsoft.com/office/officeart/2005/8/layout/chevron1"/>
    <dgm:cxn modelId="{23A5C989-1761-4256-8235-1965893A6F75}" type="presParOf" srcId="{7D1F656D-8EEB-4A8E-8FE5-8B626A2C6DD2}" destId="{75AD7431-3F46-4A2F-8D2A-E45B6D18C47D}" srcOrd="2" destOrd="0" presId="urn:microsoft.com/office/officeart/2005/8/layout/chevron1"/>
    <dgm:cxn modelId="{30DDD266-5F53-49E3-9C8E-8027B2932F9C}" type="presParOf" srcId="{7D1F656D-8EEB-4A8E-8FE5-8B626A2C6DD2}" destId="{284E115B-6240-465A-B405-B1C5713E37B1}" srcOrd="3" destOrd="0" presId="urn:microsoft.com/office/officeart/2005/8/layout/chevron1"/>
    <dgm:cxn modelId="{70BF2C38-800F-46DA-8F01-18FD2D0C79B9}" type="presParOf" srcId="{7D1F656D-8EEB-4A8E-8FE5-8B626A2C6DD2}" destId="{4BC28B17-AC45-4CD3-93BB-CE57CD7AB7C0}" srcOrd="4" destOrd="0" presId="urn:microsoft.com/office/officeart/2005/8/layout/chevron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5804B-59FD-47C6-977B-6F3B6E3EBB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F9B4B8-EBC9-4958-8CF0-D8D65655EF06}">
      <dgm:prSet phldrT="[Текст]" custT="1"/>
      <dgm:spPr>
        <a:solidFill>
          <a:schemeClr val="tx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АНАЛІЗ РЕЦЕПТУ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30F3C556-20C3-4C69-976B-9F326E03A193}" type="parTrans" cxnId="{C6DCAD90-8D3A-4111-9570-1F2879148F53}">
      <dgm:prSet/>
      <dgm:spPr/>
      <dgm:t>
        <a:bodyPr/>
        <a:lstStyle/>
        <a:p>
          <a:endParaRPr lang="uk-UA"/>
        </a:p>
      </dgm:t>
    </dgm:pt>
    <dgm:pt modelId="{4A7C9DCF-DF82-4AB3-B01F-DCC90F3596F6}" type="sibTrans" cxnId="{C6DCAD90-8D3A-4111-9570-1F2879148F53}">
      <dgm:prSet/>
      <dgm:spPr/>
      <dgm:t>
        <a:bodyPr/>
        <a:lstStyle/>
        <a:p>
          <a:endParaRPr lang="uk-UA"/>
        </a:p>
      </dgm:t>
    </dgm:pt>
    <dgm:pt modelId="{184B401B-6D32-4737-A79B-B22D20CC5D6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Фізико-хімічні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властивості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ЛР (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розчинність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5EA4736D-66AD-4097-8B2F-82A946ACD0A4}" type="parTrans" cxnId="{A344CABF-8C83-4284-9D24-255F2F6BEF03}">
      <dgm:prSet/>
      <dgm:spPr/>
      <dgm:t>
        <a:bodyPr/>
        <a:lstStyle/>
        <a:p>
          <a:endParaRPr lang="uk-UA"/>
        </a:p>
      </dgm:t>
    </dgm:pt>
    <dgm:pt modelId="{7B34F5DA-19A3-4E75-8F97-DADEFA4CCBD4}" type="sibTrans" cxnId="{A344CABF-8C83-4284-9D24-255F2F6BEF03}">
      <dgm:prSet/>
      <dgm:spPr/>
      <dgm:t>
        <a:bodyPr/>
        <a:lstStyle/>
        <a:p>
          <a:endParaRPr lang="uk-UA"/>
        </a:p>
      </dgm:t>
    </dgm:pt>
    <dgm:pt modelId="{CBE83031-76A4-4A32-AD91-F2D5C2C4704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типу</a:t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дисперсної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1" dirty="0" smtClean="0">
              <a:latin typeface="Times New Roman" pitchFamily="18" charset="0"/>
              <a:cs typeface="Times New Roman" pitchFamily="18" charset="0"/>
            </a:rPr>
          </a:b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5D4EC6F2-B673-456E-A611-E7D793BFAEC9}" type="parTrans" cxnId="{882B9CFE-1297-4CCD-90FA-40BA739B4256}">
      <dgm:prSet/>
      <dgm:spPr/>
      <dgm:t>
        <a:bodyPr/>
        <a:lstStyle/>
        <a:p>
          <a:endParaRPr lang="uk-UA"/>
        </a:p>
      </dgm:t>
    </dgm:pt>
    <dgm:pt modelId="{CE2F9284-4D35-4F05-928F-B8C4B1038234}" type="sibTrans" cxnId="{882B9CFE-1297-4CCD-90FA-40BA739B4256}">
      <dgm:prSet/>
      <dgm:spPr/>
      <dgm:t>
        <a:bodyPr/>
        <a:lstStyle/>
        <a:p>
          <a:endParaRPr lang="uk-UA"/>
        </a:p>
      </dgm:t>
    </dgm:pt>
    <dgm:pt modelId="{0570E0D5-D75E-4460-8436-711479ECC33D}" type="pres">
      <dgm:prSet presAssocID="{35D5804B-59FD-47C6-977B-6F3B6E3EBBCE}" presName="Name0" presStyleCnt="0">
        <dgm:presLayoutVars>
          <dgm:dir/>
          <dgm:animLvl val="lvl"/>
          <dgm:resizeHandles val="exact"/>
        </dgm:presLayoutVars>
      </dgm:prSet>
      <dgm:spPr/>
    </dgm:pt>
    <dgm:pt modelId="{306B8717-0D19-4412-9DCC-3C4BE82907C4}" type="pres">
      <dgm:prSet presAssocID="{42F9B4B8-EBC9-4958-8CF0-D8D65655EF06}" presName="parTxOnly" presStyleLbl="node1" presStyleIdx="0" presStyleCnt="3" custScaleX="94220" custLinFactNeighborX="-821" custLinFactNeighborY="-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554104-49F0-43A8-8DCB-EAEF1AA33EAC}" type="pres">
      <dgm:prSet presAssocID="{4A7C9DCF-DF82-4AB3-B01F-DCC90F3596F6}" presName="parTxOnlySpace" presStyleCnt="0"/>
      <dgm:spPr/>
    </dgm:pt>
    <dgm:pt modelId="{89D969FD-FC8F-4A74-A354-C49B3978BCFF}" type="pres">
      <dgm:prSet presAssocID="{184B401B-6D32-4737-A79B-B22D20CC5D60}" presName="parTxOnly" presStyleLbl="node1" presStyleIdx="1" presStyleCnt="3" custScaleX="140368" custLinFactNeighborX="-47773" custLinFactNeighborY="-2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F05E0-7510-467F-BA92-188B895DA1A5}" type="pres">
      <dgm:prSet presAssocID="{7B34F5DA-19A3-4E75-8F97-DADEFA4CCBD4}" presName="parTxOnlySpace" presStyleCnt="0"/>
      <dgm:spPr/>
    </dgm:pt>
    <dgm:pt modelId="{8220EEC1-4DCC-4EF1-8C3E-1E32DCE208B9}" type="pres">
      <dgm:prSet presAssocID="{CBE83031-76A4-4A32-AD91-F2D5C2C47049}" presName="parTxOnly" presStyleLbl="node1" presStyleIdx="2" presStyleCnt="3" custScaleX="131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2A6F7C-2808-48FE-BD31-9FC6EE9AB255}" type="presOf" srcId="{CBE83031-76A4-4A32-AD91-F2D5C2C47049}" destId="{8220EEC1-4DCC-4EF1-8C3E-1E32DCE208B9}" srcOrd="0" destOrd="0" presId="urn:microsoft.com/office/officeart/2005/8/layout/chevron1"/>
    <dgm:cxn modelId="{9AC9E919-9BC3-45E3-93AB-A28D848BB045}" type="presOf" srcId="{184B401B-6D32-4737-A79B-B22D20CC5D60}" destId="{89D969FD-FC8F-4A74-A354-C49B3978BCFF}" srcOrd="0" destOrd="0" presId="urn:microsoft.com/office/officeart/2005/8/layout/chevron1"/>
    <dgm:cxn modelId="{C6DCAD90-8D3A-4111-9570-1F2879148F53}" srcId="{35D5804B-59FD-47C6-977B-6F3B6E3EBBCE}" destId="{42F9B4B8-EBC9-4958-8CF0-D8D65655EF06}" srcOrd="0" destOrd="0" parTransId="{30F3C556-20C3-4C69-976B-9F326E03A193}" sibTransId="{4A7C9DCF-DF82-4AB3-B01F-DCC90F3596F6}"/>
    <dgm:cxn modelId="{178E098B-F6D8-40B1-997A-EAF4FFAA0C0B}" type="presOf" srcId="{42F9B4B8-EBC9-4958-8CF0-D8D65655EF06}" destId="{306B8717-0D19-4412-9DCC-3C4BE82907C4}" srcOrd="0" destOrd="0" presId="urn:microsoft.com/office/officeart/2005/8/layout/chevron1"/>
    <dgm:cxn modelId="{882B9CFE-1297-4CCD-90FA-40BA739B4256}" srcId="{35D5804B-59FD-47C6-977B-6F3B6E3EBBCE}" destId="{CBE83031-76A4-4A32-AD91-F2D5C2C47049}" srcOrd="2" destOrd="0" parTransId="{5D4EC6F2-B673-456E-A611-E7D793BFAEC9}" sibTransId="{CE2F9284-4D35-4F05-928F-B8C4B1038234}"/>
    <dgm:cxn modelId="{7F24671A-2054-4061-9562-ABF2A8F6690B}" type="presOf" srcId="{35D5804B-59FD-47C6-977B-6F3B6E3EBBCE}" destId="{0570E0D5-D75E-4460-8436-711479ECC33D}" srcOrd="0" destOrd="0" presId="urn:microsoft.com/office/officeart/2005/8/layout/chevron1"/>
    <dgm:cxn modelId="{A344CABF-8C83-4284-9D24-255F2F6BEF03}" srcId="{35D5804B-59FD-47C6-977B-6F3B6E3EBBCE}" destId="{184B401B-6D32-4737-A79B-B22D20CC5D60}" srcOrd="1" destOrd="0" parTransId="{5EA4736D-66AD-4097-8B2F-82A946ACD0A4}" sibTransId="{7B34F5DA-19A3-4E75-8F97-DADEFA4CCBD4}"/>
    <dgm:cxn modelId="{42B0CC8D-DED3-4707-9CA7-1661B5254BC1}" type="presParOf" srcId="{0570E0D5-D75E-4460-8436-711479ECC33D}" destId="{306B8717-0D19-4412-9DCC-3C4BE82907C4}" srcOrd="0" destOrd="0" presId="urn:microsoft.com/office/officeart/2005/8/layout/chevron1"/>
    <dgm:cxn modelId="{8E408BA8-6229-4349-BB83-D396C1C5EF70}" type="presParOf" srcId="{0570E0D5-D75E-4460-8436-711479ECC33D}" destId="{78554104-49F0-43A8-8DCB-EAEF1AA33EAC}" srcOrd="1" destOrd="0" presId="urn:microsoft.com/office/officeart/2005/8/layout/chevron1"/>
    <dgm:cxn modelId="{F98A3CBD-8C6D-4762-941F-F253AD6A4A47}" type="presParOf" srcId="{0570E0D5-D75E-4460-8436-711479ECC33D}" destId="{89D969FD-FC8F-4A74-A354-C49B3978BCFF}" srcOrd="2" destOrd="0" presId="urn:microsoft.com/office/officeart/2005/8/layout/chevron1"/>
    <dgm:cxn modelId="{EFBF8470-CE46-4F9C-B651-014BBB6ECF17}" type="presParOf" srcId="{0570E0D5-D75E-4460-8436-711479ECC33D}" destId="{B57F05E0-7510-467F-BA92-188B895DA1A5}" srcOrd="3" destOrd="0" presId="urn:microsoft.com/office/officeart/2005/8/layout/chevron1"/>
    <dgm:cxn modelId="{FB47F7E8-5BA9-45F7-968B-0D3BE1DC63F5}" type="presParOf" srcId="{0570E0D5-D75E-4460-8436-711479ECC33D}" destId="{8220EEC1-4DCC-4EF1-8C3E-1E32DCE208B9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E175A-ABC4-47C8-94CE-C3A16676D5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E544395-B506-4042-A210-D5D8C755A61C}">
      <dgm:prSet phldrT="[Текст]" custT="1"/>
      <dgm:spPr>
        <a:solidFill>
          <a:schemeClr val="tx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ЛР,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розчинні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вазеліні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(в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дисперсійному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середовищі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8AD857BF-3328-4B29-B0C4-63CF97FBF654}" type="parTrans" cxnId="{E5BB7E59-6874-4CE2-9174-40CAC5A13C77}">
      <dgm:prSet/>
      <dgm:spPr/>
      <dgm:t>
        <a:bodyPr/>
        <a:lstStyle/>
        <a:p>
          <a:endParaRPr lang="uk-UA"/>
        </a:p>
      </dgm:t>
    </dgm:pt>
    <dgm:pt modelId="{111533E4-D0F6-456F-B209-05717BB3B83C}" type="sibTrans" cxnId="{E5BB7E59-6874-4CE2-9174-40CAC5A13C77}">
      <dgm:prSet/>
      <dgm:spPr/>
      <dgm:t>
        <a:bodyPr/>
        <a:lstStyle/>
        <a:p>
          <a:endParaRPr lang="uk-UA"/>
        </a:p>
      </dgm:t>
    </dgm:pt>
    <dgm:pt modelId="{A12E26F5-9D20-4925-83D2-4FEEF7E2531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ВВОДИТЬСЯ ПО ТИПУ РОЗЧИНУ</a:t>
          </a: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52E86485-3099-4964-A0FA-15FE43466024}" type="parTrans" cxnId="{79DCF91F-A908-426E-A91C-D88CEF6F4729}">
      <dgm:prSet/>
      <dgm:spPr/>
      <dgm:t>
        <a:bodyPr/>
        <a:lstStyle/>
        <a:p>
          <a:endParaRPr lang="uk-UA"/>
        </a:p>
      </dgm:t>
    </dgm:pt>
    <dgm:pt modelId="{2C1EAC1B-ABA5-49D7-BB3E-9BB75D4A907B}" type="sibTrans" cxnId="{79DCF91F-A908-426E-A91C-D88CEF6F4729}">
      <dgm:prSet/>
      <dgm:spPr/>
      <dgm:t>
        <a:bodyPr/>
        <a:lstStyle/>
        <a:p>
          <a:endParaRPr lang="uk-UA"/>
        </a:p>
      </dgm:t>
    </dgm:pt>
    <dgm:pt modelId="{D13E449E-3936-41BF-819C-A6947042DAE8}">
      <dgm:prSet phldrT="[Текст]" custT="1"/>
      <dgm:spPr>
        <a:solidFill>
          <a:schemeClr val="tx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ЛР,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розчинні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воді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(в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дисперсній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фазі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53D71F03-23CB-4374-97FC-6455B8981E68}" type="parTrans" cxnId="{70CDED6D-EA3A-4533-B83F-7B141E9DAB42}">
      <dgm:prSet/>
      <dgm:spPr/>
      <dgm:t>
        <a:bodyPr/>
        <a:lstStyle/>
        <a:p>
          <a:endParaRPr lang="uk-UA"/>
        </a:p>
      </dgm:t>
    </dgm:pt>
    <dgm:pt modelId="{E90E353F-A536-49D3-A05A-51959BAFCDDB}" type="sibTrans" cxnId="{70CDED6D-EA3A-4533-B83F-7B141E9DAB42}">
      <dgm:prSet/>
      <dgm:spPr/>
      <dgm:t>
        <a:bodyPr/>
        <a:lstStyle/>
        <a:p>
          <a:endParaRPr lang="uk-UA"/>
        </a:p>
      </dgm:t>
    </dgm:pt>
    <dgm:pt modelId="{688D204B-D604-44A0-82C5-B77A24902C48}">
      <dgm:prSet phldrT="[Текст]" custT="1"/>
      <dgm:spPr>
        <a:solidFill>
          <a:schemeClr val="tx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ЛР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нерозчинна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вазеліні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воді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2089A767-8895-4287-AEB7-A0086997A384}" type="parTrans" cxnId="{5370453D-5897-4022-8904-EA5D28B2491D}">
      <dgm:prSet/>
      <dgm:spPr/>
      <dgm:t>
        <a:bodyPr/>
        <a:lstStyle/>
        <a:p>
          <a:endParaRPr lang="uk-UA"/>
        </a:p>
      </dgm:t>
    </dgm:pt>
    <dgm:pt modelId="{E2B44AB2-BBCC-46FD-AFCC-B92993A29401}" type="sibTrans" cxnId="{5370453D-5897-4022-8904-EA5D28B2491D}">
      <dgm:prSet/>
      <dgm:spPr/>
      <dgm:t>
        <a:bodyPr/>
        <a:lstStyle/>
        <a:p>
          <a:endParaRPr lang="uk-UA"/>
        </a:p>
      </dgm:t>
    </dgm:pt>
    <dgm:pt modelId="{E3552364-D1C6-401B-8883-779C2AB17FA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" charset="0"/>
            </a:rPr>
            <a:t>ВВОДИТСЯ ПО ТИПУ СУСПЕНЗІЇ</a:t>
          </a:r>
          <a:endParaRPr lang="uk-UA" dirty="0"/>
        </a:p>
      </dgm:t>
    </dgm:pt>
    <dgm:pt modelId="{16AC20D8-7ED8-4E1F-B1F2-B66F0B092BF5}" type="parTrans" cxnId="{0F7ACD81-ECB4-42DC-A71D-5C1429FB3CB4}">
      <dgm:prSet/>
      <dgm:spPr/>
      <dgm:t>
        <a:bodyPr/>
        <a:lstStyle/>
        <a:p>
          <a:endParaRPr lang="uk-UA"/>
        </a:p>
      </dgm:t>
    </dgm:pt>
    <dgm:pt modelId="{1813B080-39AF-4C08-8622-ECAD7385ADCE}" type="sibTrans" cxnId="{0F7ACD81-ECB4-42DC-A71D-5C1429FB3CB4}">
      <dgm:prSet/>
      <dgm:spPr/>
      <dgm:t>
        <a:bodyPr/>
        <a:lstStyle/>
        <a:p>
          <a:endParaRPr lang="uk-UA"/>
        </a:p>
      </dgm:t>
    </dgm:pt>
    <dgm:pt modelId="{6AA62889-BF5A-435C-BD0B-87A6FD786DF5}">
      <dgm:prSet phldrT="[Текст]" custT="1"/>
      <dgm:spPr/>
      <dgm:t>
        <a:bodyPr/>
        <a:lstStyle/>
        <a:p>
          <a:pPr marL="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dirty="0" smtClean="0">
              <a:latin typeface="Arial" charset="0"/>
            </a:rPr>
            <a:t>ВВОДИТЬСЯ ПО ТИПУ ЕМУЛЬСІЇ</a:t>
          </a:r>
          <a:endParaRPr lang="uk-UA" dirty="0"/>
        </a:p>
      </dgm:t>
    </dgm:pt>
    <dgm:pt modelId="{2C04E1A6-164C-4E65-AA8C-49A7EFDBD27C}" type="parTrans" cxnId="{CACE890E-C773-46BB-A3F5-C7F5FECE3A6E}">
      <dgm:prSet/>
      <dgm:spPr/>
      <dgm:t>
        <a:bodyPr/>
        <a:lstStyle/>
        <a:p>
          <a:endParaRPr lang="uk-UA"/>
        </a:p>
      </dgm:t>
    </dgm:pt>
    <dgm:pt modelId="{62EFBC8F-2A75-4F2E-8E65-54922F001687}" type="sibTrans" cxnId="{CACE890E-C773-46BB-A3F5-C7F5FECE3A6E}">
      <dgm:prSet/>
      <dgm:spPr/>
      <dgm:t>
        <a:bodyPr/>
        <a:lstStyle/>
        <a:p>
          <a:endParaRPr lang="uk-UA"/>
        </a:p>
      </dgm:t>
    </dgm:pt>
    <dgm:pt modelId="{876ED127-7D3D-49AF-B5DF-D753AF2FAC18}" type="pres">
      <dgm:prSet presAssocID="{23BE175A-ABC4-47C8-94CE-C3A16676D5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267AE3E-E5F3-46C9-952E-7A72E783D4E5}" type="pres">
      <dgm:prSet presAssocID="{FE544395-B506-4042-A210-D5D8C755A61C}" presName="linNode" presStyleCnt="0"/>
      <dgm:spPr/>
    </dgm:pt>
    <dgm:pt modelId="{9A54001A-95C8-4062-8DC9-4CE3626B3EAB}" type="pres">
      <dgm:prSet presAssocID="{FE544395-B506-4042-A210-D5D8C755A61C}" presName="parentText" presStyleLbl="node1" presStyleIdx="0" presStyleCnt="3" custScaleX="120907" custScaleY="36424" custLinFactNeighborX="1698" custLinFactNeighborY="6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B95B17-B010-450E-9A29-6815AF212B45}" type="pres">
      <dgm:prSet presAssocID="{FE544395-B506-4042-A210-D5D8C755A61C}" presName="descendantText" presStyleLbl="alignAccFollowNode1" presStyleIdx="0" presStyleCnt="3" custScaleY="37318" custLinFactNeighborX="-3382" custLinFactNeighborY="-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D8F816-0AEC-4902-A81A-185B5748D377}" type="pres">
      <dgm:prSet presAssocID="{111533E4-D0F6-456F-B209-05717BB3B83C}" presName="sp" presStyleCnt="0"/>
      <dgm:spPr/>
    </dgm:pt>
    <dgm:pt modelId="{2413C5A9-1AF2-4434-BBA1-B946EC44E269}" type="pres">
      <dgm:prSet presAssocID="{D13E449E-3936-41BF-819C-A6947042DAE8}" presName="linNode" presStyleCnt="0"/>
      <dgm:spPr/>
    </dgm:pt>
    <dgm:pt modelId="{BE410BEE-4226-4A68-B676-85619B8A9467}" type="pres">
      <dgm:prSet presAssocID="{D13E449E-3936-41BF-819C-A6947042DAE8}" presName="parentText" presStyleLbl="node1" presStyleIdx="1" presStyleCnt="3" custScaleX="139124" custScaleY="30048" custLinFactNeighborX="-905" custLinFactNeighborY="-62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B4D80E-AB1D-4D76-B1EB-0506A3843DD7}" type="pres">
      <dgm:prSet presAssocID="{D13E449E-3936-41BF-819C-A6947042DAE8}" presName="descendantText" presStyleLbl="alignAccFollowNode1" presStyleIdx="1" presStyleCnt="3" custScaleX="131067" custScaleY="33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118F0-9459-44DC-90F4-E888EBF55B2F}" type="pres">
      <dgm:prSet presAssocID="{E90E353F-A536-49D3-A05A-51959BAFCDDB}" presName="sp" presStyleCnt="0"/>
      <dgm:spPr/>
    </dgm:pt>
    <dgm:pt modelId="{DFB991EE-4F0D-4B0A-8229-8D51047318C7}" type="pres">
      <dgm:prSet presAssocID="{688D204B-D604-44A0-82C5-B77A24902C48}" presName="linNode" presStyleCnt="0"/>
      <dgm:spPr/>
    </dgm:pt>
    <dgm:pt modelId="{35803A45-6BAB-40CA-9899-885D40A0046E}" type="pres">
      <dgm:prSet presAssocID="{688D204B-D604-44A0-82C5-B77A24902C48}" presName="parentText" presStyleLbl="node1" presStyleIdx="2" presStyleCnt="3" custScaleX="110564" custScaleY="28302" custLinFactNeighborX="-940" custLinFactNeighborY="-414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8D61B-706D-4DCE-86AC-D0406A5C6634}" type="pres">
      <dgm:prSet presAssocID="{688D204B-D604-44A0-82C5-B77A24902C48}" presName="descendantText" presStyleLbl="alignAccFollowNode1" presStyleIdx="2" presStyleCnt="3" custScaleY="26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70453D-5897-4022-8904-EA5D28B2491D}" srcId="{23BE175A-ABC4-47C8-94CE-C3A16676D5D5}" destId="{688D204B-D604-44A0-82C5-B77A24902C48}" srcOrd="2" destOrd="0" parTransId="{2089A767-8895-4287-AEB7-A0086997A384}" sibTransId="{E2B44AB2-BBCC-46FD-AFCC-B92993A29401}"/>
    <dgm:cxn modelId="{5FE89218-B01C-4C91-BEE2-DFB2C7707146}" type="presOf" srcId="{FE544395-B506-4042-A210-D5D8C755A61C}" destId="{9A54001A-95C8-4062-8DC9-4CE3626B3EAB}" srcOrd="0" destOrd="0" presId="urn:microsoft.com/office/officeart/2005/8/layout/vList5"/>
    <dgm:cxn modelId="{0601180B-9DE9-4ECB-9307-031C3F93AD63}" type="presOf" srcId="{D13E449E-3936-41BF-819C-A6947042DAE8}" destId="{BE410BEE-4226-4A68-B676-85619B8A9467}" srcOrd="0" destOrd="0" presId="urn:microsoft.com/office/officeart/2005/8/layout/vList5"/>
    <dgm:cxn modelId="{79DCF91F-A908-426E-A91C-D88CEF6F4729}" srcId="{FE544395-B506-4042-A210-D5D8C755A61C}" destId="{A12E26F5-9D20-4925-83D2-4FEEF7E25318}" srcOrd="0" destOrd="0" parTransId="{52E86485-3099-4964-A0FA-15FE43466024}" sibTransId="{2C1EAC1B-ABA5-49D7-BB3E-9BB75D4A907B}"/>
    <dgm:cxn modelId="{C1D8AC69-38E2-49B9-908B-D8DA80C0E88E}" type="presOf" srcId="{A12E26F5-9D20-4925-83D2-4FEEF7E25318}" destId="{8EB95B17-B010-450E-9A29-6815AF212B45}" srcOrd="0" destOrd="0" presId="urn:microsoft.com/office/officeart/2005/8/layout/vList5"/>
    <dgm:cxn modelId="{2463A033-FDB8-43E3-BCB5-2C3BA9A63D9A}" type="presOf" srcId="{6AA62889-BF5A-435C-BD0B-87A6FD786DF5}" destId="{06B4D80E-AB1D-4D76-B1EB-0506A3843DD7}" srcOrd="0" destOrd="0" presId="urn:microsoft.com/office/officeart/2005/8/layout/vList5"/>
    <dgm:cxn modelId="{0DA02ED7-50ED-4D46-BE46-6B91F354A344}" type="presOf" srcId="{E3552364-D1C6-401B-8883-779C2AB17FAD}" destId="{FC68D61B-706D-4DCE-86AC-D0406A5C6634}" srcOrd="0" destOrd="0" presId="urn:microsoft.com/office/officeart/2005/8/layout/vList5"/>
    <dgm:cxn modelId="{AE44B80F-C7BB-4416-A5C8-554E16CC86CC}" type="presOf" srcId="{23BE175A-ABC4-47C8-94CE-C3A16676D5D5}" destId="{876ED127-7D3D-49AF-B5DF-D753AF2FAC18}" srcOrd="0" destOrd="0" presId="urn:microsoft.com/office/officeart/2005/8/layout/vList5"/>
    <dgm:cxn modelId="{E5BB7E59-6874-4CE2-9174-40CAC5A13C77}" srcId="{23BE175A-ABC4-47C8-94CE-C3A16676D5D5}" destId="{FE544395-B506-4042-A210-D5D8C755A61C}" srcOrd="0" destOrd="0" parTransId="{8AD857BF-3328-4B29-B0C4-63CF97FBF654}" sibTransId="{111533E4-D0F6-456F-B209-05717BB3B83C}"/>
    <dgm:cxn modelId="{0F7ACD81-ECB4-42DC-A71D-5C1429FB3CB4}" srcId="{688D204B-D604-44A0-82C5-B77A24902C48}" destId="{E3552364-D1C6-401B-8883-779C2AB17FAD}" srcOrd="0" destOrd="0" parTransId="{16AC20D8-7ED8-4E1F-B1F2-B66F0B092BF5}" sibTransId="{1813B080-39AF-4C08-8622-ECAD7385ADCE}"/>
    <dgm:cxn modelId="{CACE890E-C773-46BB-A3F5-C7F5FECE3A6E}" srcId="{D13E449E-3936-41BF-819C-A6947042DAE8}" destId="{6AA62889-BF5A-435C-BD0B-87A6FD786DF5}" srcOrd="0" destOrd="0" parTransId="{2C04E1A6-164C-4E65-AA8C-49A7EFDBD27C}" sibTransId="{62EFBC8F-2A75-4F2E-8E65-54922F001687}"/>
    <dgm:cxn modelId="{70CDED6D-EA3A-4533-B83F-7B141E9DAB42}" srcId="{23BE175A-ABC4-47C8-94CE-C3A16676D5D5}" destId="{D13E449E-3936-41BF-819C-A6947042DAE8}" srcOrd="1" destOrd="0" parTransId="{53D71F03-23CB-4374-97FC-6455B8981E68}" sibTransId="{E90E353F-A536-49D3-A05A-51959BAFCDDB}"/>
    <dgm:cxn modelId="{BB8061B7-B869-4ACD-9ED5-43883E06DB54}" type="presOf" srcId="{688D204B-D604-44A0-82C5-B77A24902C48}" destId="{35803A45-6BAB-40CA-9899-885D40A0046E}" srcOrd="0" destOrd="0" presId="urn:microsoft.com/office/officeart/2005/8/layout/vList5"/>
    <dgm:cxn modelId="{1F979E88-8EAE-40EC-92C6-7682D4DA7A3B}" type="presParOf" srcId="{876ED127-7D3D-49AF-B5DF-D753AF2FAC18}" destId="{7267AE3E-E5F3-46C9-952E-7A72E783D4E5}" srcOrd="0" destOrd="0" presId="urn:microsoft.com/office/officeart/2005/8/layout/vList5"/>
    <dgm:cxn modelId="{DA01A2DE-E3BF-41C9-A8CC-A39D40390339}" type="presParOf" srcId="{7267AE3E-E5F3-46C9-952E-7A72E783D4E5}" destId="{9A54001A-95C8-4062-8DC9-4CE3626B3EAB}" srcOrd="0" destOrd="0" presId="urn:microsoft.com/office/officeart/2005/8/layout/vList5"/>
    <dgm:cxn modelId="{EBD2A33F-40C8-4E70-8DAD-A7219FEE6F04}" type="presParOf" srcId="{7267AE3E-E5F3-46C9-952E-7A72E783D4E5}" destId="{8EB95B17-B010-450E-9A29-6815AF212B45}" srcOrd="1" destOrd="0" presId="urn:microsoft.com/office/officeart/2005/8/layout/vList5"/>
    <dgm:cxn modelId="{E03AE103-1A82-4E09-A16C-CF1F0D23ABF3}" type="presParOf" srcId="{876ED127-7D3D-49AF-B5DF-D753AF2FAC18}" destId="{EBD8F816-0AEC-4902-A81A-185B5748D377}" srcOrd="1" destOrd="0" presId="urn:microsoft.com/office/officeart/2005/8/layout/vList5"/>
    <dgm:cxn modelId="{B5E48DED-8D17-4F4C-9C31-6A37106787DB}" type="presParOf" srcId="{876ED127-7D3D-49AF-B5DF-D753AF2FAC18}" destId="{2413C5A9-1AF2-4434-BBA1-B946EC44E269}" srcOrd="2" destOrd="0" presId="urn:microsoft.com/office/officeart/2005/8/layout/vList5"/>
    <dgm:cxn modelId="{2621C076-0253-4A61-B20F-3F3057E8267E}" type="presParOf" srcId="{2413C5A9-1AF2-4434-BBA1-B946EC44E269}" destId="{BE410BEE-4226-4A68-B676-85619B8A9467}" srcOrd="0" destOrd="0" presId="urn:microsoft.com/office/officeart/2005/8/layout/vList5"/>
    <dgm:cxn modelId="{741851E5-4629-495F-886D-5955EA221940}" type="presParOf" srcId="{2413C5A9-1AF2-4434-BBA1-B946EC44E269}" destId="{06B4D80E-AB1D-4D76-B1EB-0506A3843DD7}" srcOrd="1" destOrd="0" presId="urn:microsoft.com/office/officeart/2005/8/layout/vList5"/>
    <dgm:cxn modelId="{A0DD3F9E-CDA5-4BBB-A79B-36E302E77265}" type="presParOf" srcId="{876ED127-7D3D-49AF-B5DF-D753AF2FAC18}" destId="{BF8118F0-9459-44DC-90F4-E888EBF55B2F}" srcOrd="3" destOrd="0" presId="urn:microsoft.com/office/officeart/2005/8/layout/vList5"/>
    <dgm:cxn modelId="{F2C15466-6478-45DB-9D7A-A3236F5F5A07}" type="presParOf" srcId="{876ED127-7D3D-49AF-B5DF-D753AF2FAC18}" destId="{DFB991EE-4F0D-4B0A-8229-8D51047318C7}" srcOrd="4" destOrd="0" presId="urn:microsoft.com/office/officeart/2005/8/layout/vList5"/>
    <dgm:cxn modelId="{EE0D53A2-ABEA-4E48-AB7B-6B6BE19600E7}" type="presParOf" srcId="{DFB991EE-4F0D-4B0A-8229-8D51047318C7}" destId="{35803A45-6BAB-40CA-9899-885D40A0046E}" srcOrd="0" destOrd="0" presId="urn:microsoft.com/office/officeart/2005/8/layout/vList5"/>
    <dgm:cxn modelId="{77D0BF31-CEC6-4FD6-A8EB-CA8B501D7AEC}" type="presParOf" srcId="{DFB991EE-4F0D-4B0A-8229-8D51047318C7}" destId="{FC68D61B-706D-4DCE-86AC-D0406A5C66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A08008-F1BD-4498-A33C-7DB5C1A492B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FEBB85-0A82-4D69-A100-67D0665EE91A}">
      <dgm:prSet phldrT="[Текст]" custT="1"/>
      <dgm:spPr>
        <a:solidFill>
          <a:schemeClr val="tx2"/>
        </a:solidFill>
      </dgm:spPr>
      <dgm:t>
        <a:bodyPr/>
        <a:lstStyle/>
        <a:p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Якість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мазей 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оцінюють</a:t>
          </a:r>
          <a:endParaRPr lang="uk-UA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F7B887-63F5-48CF-9DE3-B9B555C87844}" type="parTrans" cxnId="{897C8981-B6E3-49EC-92CF-90B1E2DAB8BA}">
      <dgm:prSet/>
      <dgm:spPr/>
      <dgm:t>
        <a:bodyPr/>
        <a:lstStyle/>
        <a:p>
          <a:endParaRPr lang="uk-UA"/>
        </a:p>
      </dgm:t>
    </dgm:pt>
    <dgm:pt modelId="{AB67E9A5-8466-4C9E-8DB0-3F782B02B465}" type="sibTrans" cxnId="{897C8981-B6E3-49EC-92CF-90B1E2DAB8BA}">
      <dgm:prSet/>
      <dgm:spPr/>
      <dgm:t>
        <a:bodyPr/>
        <a:lstStyle/>
        <a:p>
          <a:endParaRPr lang="uk-UA"/>
        </a:p>
      </dgm:t>
    </dgm:pt>
    <dgm:pt modelId="{9A5F7D84-93CE-4001-84CA-8DAF68598E9B}">
      <dgm:prSet phldrT="[Текст]" custT="1"/>
      <dgm:spPr/>
      <dgm:t>
        <a:bodyPr/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Перевірка документації (рецепт, паспорт ПК)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965E8B48-B29F-4F02-B48F-59A541F9B6CF}" type="parTrans" cxnId="{A0B12F71-5971-4B89-8517-6B0514FF20ED}">
      <dgm:prSet/>
      <dgm:spPr/>
      <dgm:t>
        <a:bodyPr/>
        <a:lstStyle/>
        <a:p>
          <a:endParaRPr lang="uk-UA"/>
        </a:p>
      </dgm:t>
    </dgm:pt>
    <dgm:pt modelId="{EC951732-2211-43ED-93BC-F583AA0ADED9}" type="sibTrans" cxnId="{A0B12F71-5971-4B89-8517-6B0514FF20ED}">
      <dgm:prSet/>
      <dgm:spPr/>
      <dgm:t>
        <a:bodyPr/>
        <a:lstStyle/>
        <a:p>
          <a:endParaRPr lang="uk-UA"/>
        </a:p>
      </dgm:t>
    </dgm:pt>
    <dgm:pt modelId="{5FEE3B32-983C-4A15-89D7-C893049DAB0F}">
      <dgm:prSet phldrT="[Текст]" custT="1"/>
      <dgm:spPr/>
      <dgm:t>
        <a:bodyPr/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Якість упаковки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07A62891-16ED-4491-88D7-2ED29C92DAFD}" type="parTrans" cxnId="{C67B8431-9A08-41A4-ACAC-E3AD28E69BB1}">
      <dgm:prSet/>
      <dgm:spPr/>
      <dgm:t>
        <a:bodyPr/>
        <a:lstStyle/>
        <a:p>
          <a:endParaRPr lang="uk-UA"/>
        </a:p>
      </dgm:t>
    </dgm:pt>
    <dgm:pt modelId="{DC8BF8E6-147A-4CCB-9400-DA493525AEC7}" type="sibTrans" cxnId="{C67B8431-9A08-41A4-ACAC-E3AD28E69BB1}">
      <dgm:prSet/>
      <dgm:spPr/>
      <dgm:t>
        <a:bodyPr/>
        <a:lstStyle/>
        <a:p>
          <a:endParaRPr lang="uk-UA"/>
        </a:p>
      </dgm:t>
    </dgm:pt>
    <dgm:pt modelId="{E67B450D-E76C-48B6-99B2-27829C7A354F}">
      <dgm:prSet phldrT="[Текст]" custT="1"/>
      <dgm:spPr/>
      <dgm:t>
        <a:bodyPr/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Оформлення до відпуску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90E39A5B-70CA-457C-9F01-375004FEA5C2}" type="parTrans" cxnId="{D55A0B03-03B7-4C9B-B7A1-E3BC66E60AC6}">
      <dgm:prSet/>
      <dgm:spPr/>
      <dgm:t>
        <a:bodyPr/>
        <a:lstStyle/>
        <a:p>
          <a:endParaRPr lang="uk-UA"/>
        </a:p>
      </dgm:t>
    </dgm:pt>
    <dgm:pt modelId="{CFE82DF4-2259-468A-9CD4-9555A9BAA236}" type="sibTrans" cxnId="{D55A0B03-03B7-4C9B-B7A1-E3BC66E60AC6}">
      <dgm:prSet/>
      <dgm:spPr/>
      <dgm:t>
        <a:bodyPr/>
        <a:lstStyle/>
        <a:p>
          <a:endParaRPr lang="uk-UA"/>
        </a:p>
      </dgm:t>
    </dgm:pt>
    <dgm:pt modelId="{E0DE0065-3AD1-46F3-9583-F05E28AAFD90}">
      <dgm:prSet phldrT="[Текст]" custT="1"/>
      <dgm:spPr/>
      <dgm:t>
        <a:bodyPr/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Однорідність, відсутність розшаровування і механічних включень, колір, запах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75EA6360-43E8-48CC-98A1-214D8A353B27}" type="parTrans" cxnId="{2F4FB052-882F-47EE-AC96-325F86C1B27A}">
      <dgm:prSet/>
      <dgm:spPr/>
      <dgm:t>
        <a:bodyPr/>
        <a:lstStyle/>
        <a:p>
          <a:endParaRPr lang="uk-UA"/>
        </a:p>
      </dgm:t>
    </dgm:pt>
    <dgm:pt modelId="{3C5DAEAC-D4F6-4F44-B73F-20C858BDDD75}" type="sibTrans" cxnId="{2F4FB052-882F-47EE-AC96-325F86C1B27A}">
      <dgm:prSet/>
      <dgm:spPr/>
      <dgm:t>
        <a:bodyPr/>
        <a:lstStyle/>
        <a:p>
          <a:endParaRPr lang="uk-UA"/>
        </a:p>
      </dgm:t>
    </dgm:pt>
    <dgm:pt modelId="{4A697B14-BE08-45C2-90FB-D795F77DC162}">
      <dgm:prSet phldrT="[Текст]" custT="1"/>
      <dgm:spPr/>
      <dgm:t>
        <a:bodyPr/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Відхилення в масі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906F5795-559E-44F3-B673-C4C059E69F24}" type="parTrans" cxnId="{72592DC3-ECD9-4558-A930-25397CDD30E0}">
      <dgm:prSet/>
      <dgm:spPr/>
      <dgm:t>
        <a:bodyPr/>
        <a:lstStyle/>
        <a:p>
          <a:endParaRPr lang="uk-UA"/>
        </a:p>
      </dgm:t>
    </dgm:pt>
    <dgm:pt modelId="{27B30A3B-C9AB-495A-AC21-5EAC25168C88}" type="sibTrans" cxnId="{72592DC3-ECD9-4558-A930-25397CDD30E0}">
      <dgm:prSet/>
      <dgm:spPr/>
      <dgm:t>
        <a:bodyPr/>
        <a:lstStyle/>
        <a:p>
          <a:endParaRPr lang="uk-UA"/>
        </a:p>
      </dgm:t>
    </dgm:pt>
    <dgm:pt modelId="{FF96EB06-D693-41AD-BDF3-79B31E57722C}" type="pres">
      <dgm:prSet presAssocID="{18A08008-F1BD-4498-A33C-7DB5C1A492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EC71B9B-DA48-4C28-A32E-174673FAC505}" type="pres">
      <dgm:prSet presAssocID="{53FEBB85-0A82-4D69-A100-67D0665EE91A}" presName="linNode" presStyleCnt="0"/>
      <dgm:spPr/>
    </dgm:pt>
    <dgm:pt modelId="{B581E505-2868-4F43-9E38-CF9773519F6E}" type="pres">
      <dgm:prSet presAssocID="{53FEBB85-0A82-4D69-A100-67D0665EE91A}" presName="parentShp" presStyleLbl="node1" presStyleIdx="0" presStyleCnt="1" custScaleX="56375" custScaleY="53718" custLinFactNeighborX="-2387" custLinFactNeighborY="1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777CD8-4074-44C6-8276-2EC03D363E53}" type="pres">
      <dgm:prSet presAssocID="{53FEBB85-0A82-4D69-A100-67D0665EE91A}" presName="childShp" presStyleLbl="bgAccFollowNode1" presStyleIdx="0" presStyleCnt="1" custScaleX="142199" custScaleY="74553" custLinFactNeighborX="4715" custLinFactNeighborY="-18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4FB052-882F-47EE-AC96-325F86C1B27A}" srcId="{53FEBB85-0A82-4D69-A100-67D0665EE91A}" destId="{E0DE0065-3AD1-46F3-9583-F05E28AAFD90}" srcOrd="3" destOrd="0" parTransId="{75EA6360-43E8-48CC-98A1-214D8A353B27}" sibTransId="{3C5DAEAC-D4F6-4F44-B73F-20C858BDDD75}"/>
    <dgm:cxn modelId="{5060CAB0-4F66-4CE1-B27A-6C4F338A2084}" type="presOf" srcId="{4A697B14-BE08-45C2-90FB-D795F77DC162}" destId="{74777CD8-4074-44C6-8276-2EC03D363E53}" srcOrd="0" destOrd="4" presId="urn:microsoft.com/office/officeart/2005/8/layout/vList6"/>
    <dgm:cxn modelId="{897C8981-B6E3-49EC-92CF-90B1E2DAB8BA}" srcId="{18A08008-F1BD-4498-A33C-7DB5C1A492BD}" destId="{53FEBB85-0A82-4D69-A100-67D0665EE91A}" srcOrd="0" destOrd="0" parTransId="{00F7B887-63F5-48CF-9DE3-B9B555C87844}" sibTransId="{AB67E9A5-8466-4C9E-8DB0-3F782B02B465}"/>
    <dgm:cxn modelId="{2A181815-67EC-4C13-A299-594149281974}" type="presOf" srcId="{E67B450D-E76C-48B6-99B2-27829C7A354F}" destId="{74777CD8-4074-44C6-8276-2EC03D363E53}" srcOrd="0" destOrd="2" presId="urn:microsoft.com/office/officeart/2005/8/layout/vList6"/>
    <dgm:cxn modelId="{72592DC3-ECD9-4558-A930-25397CDD30E0}" srcId="{53FEBB85-0A82-4D69-A100-67D0665EE91A}" destId="{4A697B14-BE08-45C2-90FB-D795F77DC162}" srcOrd="4" destOrd="0" parTransId="{906F5795-559E-44F3-B673-C4C059E69F24}" sibTransId="{27B30A3B-C9AB-495A-AC21-5EAC25168C88}"/>
    <dgm:cxn modelId="{5126AD2C-99FA-46C8-930B-C7405718C311}" type="presOf" srcId="{5FEE3B32-983C-4A15-89D7-C893049DAB0F}" destId="{74777CD8-4074-44C6-8276-2EC03D363E53}" srcOrd="0" destOrd="1" presId="urn:microsoft.com/office/officeart/2005/8/layout/vList6"/>
    <dgm:cxn modelId="{C67B8431-9A08-41A4-ACAC-E3AD28E69BB1}" srcId="{53FEBB85-0A82-4D69-A100-67D0665EE91A}" destId="{5FEE3B32-983C-4A15-89D7-C893049DAB0F}" srcOrd="1" destOrd="0" parTransId="{07A62891-16ED-4491-88D7-2ED29C92DAFD}" sibTransId="{DC8BF8E6-147A-4CCB-9400-DA493525AEC7}"/>
    <dgm:cxn modelId="{C39FDD20-7A9D-43DF-8965-655B436CB7D9}" type="presOf" srcId="{E0DE0065-3AD1-46F3-9583-F05E28AAFD90}" destId="{74777CD8-4074-44C6-8276-2EC03D363E53}" srcOrd="0" destOrd="3" presId="urn:microsoft.com/office/officeart/2005/8/layout/vList6"/>
    <dgm:cxn modelId="{D836BAD2-67DF-4A68-B5AE-5DCA1EEE0617}" type="presOf" srcId="{53FEBB85-0A82-4D69-A100-67D0665EE91A}" destId="{B581E505-2868-4F43-9E38-CF9773519F6E}" srcOrd="0" destOrd="0" presId="urn:microsoft.com/office/officeart/2005/8/layout/vList6"/>
    <dgm:cxn modelId="{D55A0B03-03B7-4C9B-B7A1-E3BC66E60AC6}" srcId="{53FEBB85-0A82-4D69-A100-67D0665EE91A}" destId="{E67B450D-E76C-48B6-99B2-27829C7A354F}" srcOrd="2" destOrd="0" parTransId="{90E39A5B-70CA-457C-9F01-375004FEA5C2}" sibTransId="{CFE82DF4-2259-468A-9CD4-9555A9BAA236}"/>
    <dgm:cxn modelId="{71FE36EC-EF5F-44A8-B4E5-7542DDA50CAB}" type="presOf" srcId="{18A08008-F1BD-4498-A33C-7DB5C1A492BD}" destId="{FF96EB06-D693-41AD-BDF3-79B31E57722C}" srcOrd="0" destOrd="0" presId="urn:microsoft.com/office/officeart/2005/8/layout/vList6"/>
    <dgm:cxn modelId="{A0B12F71-5971-4B89-8517-6B0514FF20ED}" srcId="{53FEBB85-0A82-4D69-A100-67D0665EE91A}" destId="{9A5F7D84-93CE-4001-84CA-8DAF68598E9B}" srcOrd="0" destOrd="0" parTransId="{965E8B48-B29F-4F02-B48F-59A541F9B6CF}" sibTransId="{EC951732-2211-43ED-93BC-F583AA0ADED9}"/>
    <dgm:cxn modelId="{255D0593-3B15-46E5-AAB0-4BDB70C85E42}" type="presOf" srcId="{9A5F7D84-93CE-4001-84CA-8DAF68598E9B}" destId="{74777CD8-4074-44C6-8276-2EC03D363E53}" srcOrd="0" destOrd="0" presId="urn:microsoft.com/office/officeart/2005/8/layout/vList6"/>
    <dgm:cxn modelId="{9281BB33-969C-4427-B7D5-5E621C162D12}" type="presParOf" srcId="{FF96EB06-D693-41AD-BDF3-79B31E57722C}" destId="{AEC71B9B-DA48-4C28-A32E-174673FAC505}" srcOrd="0" destOrd="0" presId="urn:microsoft.com/office/officeart/2005/8/layout/vList6"/>
    <dgm:cxn modelId="{F4C8752A-A4A7-4B39-89BE-E73E1A815487}" type="presParOf" srcId="{AEC71B9B-DA48-4C28-A32E-174673FAC505}" destId="{B581E505-2868-4F43-9E38-CF9773519F6E}" srcOrd="0" destOrd="0" presId="urn:microsoft.com/office/officeart/2005/8/layout/vList6"/>
    <dgm:cxn modelId="{47608802-7064-4E24-AE1D-3F85DDDA9FD0}" type="presParOf" srcId="{AEC71B9B-DA48-4C28-A32E-174673FAC505}" destId="{74777CD8-4074-44C6-8276-2EC03D363E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093B-E81E-4A64-8643-6EDC2C7F3C9A}">
      <dsp:nvSpPr>
        <dsp:cNvPr id="0" name=""/>
        <dsp:cNvSpPr/>
      </dsp:nvSpPr>
      <dsp:spPr>
        <a:xfrm>
          <a:off x="1" y="0"/>
          <a:ext cx="2167420" cy="28803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мазь-суспензія</a:t>
          </a:r>
          <a:endParaRPr lang="uk-UA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" y="0"/>
        <a:ext cx="1879388" cy="288032"/>
      </dsp:txXfrm>
    </dsp:sp>
    <dsp:sp modelId="{75AD7431-3F46-4A2F-8D2A-E45B6D18C47D}">
      <dsp:nvSpPr>
        <dsp:cNvPr id="0" name=""/>
        <dsp:cNvSpPr/>
      </dsp:nvSpPr>
      <dsp:spPr>
        <a:xfrm>
          <a:off x="1944217" y="0"/>
          <a:ext cx="2167420" cy="28803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мазь-розчин</a:t>
          </a:r>
          <a:endParaRPr lang="uk-UA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233" y="0"/>
        <a:ext cx="1879388" cy="288032"/>
      </dsp:txXfrm>
    </dsp:sp>
    <dsp:sp modelId="{4BC28B17-AC45-4CD3-93BB-CE57CD7AB7C0}">
      <dsp:nvSpPr>
        <dsp:cNvPr id="0" name=""/>
        <dsp:cNvSpPr/>
      </dsp:nvSpPr>
      <dsp:spPr>
        <a:xfrm>
          <a:off x="3903136" y="0"/>
          <a:ext cx="2167420" cy="28803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мазь-емульсія</a:t>
          </a:r>
          <a:endParaRPr lang="uk-UA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7152" y="0"/>
        <a:ext cx="1879388" cy="288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B8717-0D19-4412-9DCC-3C4BE82907C4}">
      <dsp:nvSpPr>
        <dsp:cNvPr id="0" name=""/>
        <dsp:cNvSpPr/>
      </dsp:nvSpPr>
      <dsp:spPr>
        <a:xfrm>
          <a:off x="0" y="122037"/>
          <a:ext cx="2137677" cy="90752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АНАЛІЗ РЕЦЕПТУ</a:t>
          </a:r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453763" y="122037"/>
        <a:ext cx="1230152" cy="907525"/>
      </dsp:txXfrm>
    </dsp:sp>
    <dsp:sp modelId="{89D969FD-FC8F-4A74-A354-C49B3978BCFF}">
      <dsp:nvSpPr>
        <dsp:cNvPr id="0" name=""/>
        <dsp:cNvSpPr/>
      </dsp:nvSpPr>
      <dsp:spPr>
        <a:xfrm>
          <a:off x="1803768" y="96690"/>
          <a:ext cx="3184689" cy="90752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Фізико-хімічні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властивості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ЛР (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розчинність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531" y="96690"/>
        <a:ext cx="2277164" cy="907525"/>
      </dsp:txXfrm>
    </dsp:sp>
    <dsp:sp modelId="{8220EEC1-4DCC-4EF1-8C3E-1E32DCE208B9}">
      <dsp:nvSpPr>
        <dsp:cNvPr id="0" name=""/>
        <dsp:cNvSpPr/>
      </dsp:nvSpPr>
      <dsp:spPr>
        <a:xfrm>
          <a:off x="4869964" y="122301"/>
          <a:ext cx="2977546" cy="907525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типу</a:t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дисперсної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1" kern="1200" dirty="0" smtClean="0">
              <a:latin typeface="Times New Roman" pitchFamily="18" charset="0"/>
              <a:cs typeface="Times New Roman" pitchFamily="18" charset="0"/>
            </a:rPr>
          </a:br>
          <a:endParaRPr lang="uk-UA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3727" y="122301"/>
        <a:ext cx="2070021" cy="907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5B17-B010-450E-9A29-6815AF212B45}">
      <dsp:nvSpPr>
        <dsp:cNvPr id="0" name=""/>
        <dsp:cNvSpPr/>
      </dsp:nvSpPr>
      <dsp:spPr>
        <a:xfrm rot="5400000">
          <a:off x="4202215" y="-1513573"/>
          <a:ext cx="751101" cy="39417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ВВОДИТЬСЯ ПО ТИПУ РОЗЧИНУ</a:t>
          </a:r>
        </a:p>
        <a:p>
          <a:pPr marL="228600" lvl="1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6907" y="118401"/>
        <a:ext cx="3905051" cy="677769"/>
      </dsp:txXfrm>
    </dsp:sp>
    <dsp:sp modelId="{9A54001A-95C8-4062-8DC9-4CE3626B3EAB}">
      <dsp:nvSpPr>
        <dsp:cNvPr id="0" name=""/>
        <dsp:cNvSpPr/>
      </dsp:nvSpPr>
      <dsp:spPr>
        <a:xfrm>
          <a:off x="68054" y="17795"/>
          <a:ext cx="2680769" cy="91638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ЛР,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розчинні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вазеліні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(в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дисперсійному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середовищі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112788" y="62529"/>
        <a:ext cx="2591301" cy="826916"/>
      </dsp:txXfrm>
    </dsp:sp>
    <dsp:sp modelId="{06B4D80E-AB1D-4D76-B1EB-0506A3843DD7}">
      <dsp:nvSpPr>
        <dsp:cNvPr id="0" name=""/>
        <dsp:cNvSpPr/>
      </dsp:nvSpPr>
      <dsp:spPr>
        <a:xfrm rot="5400000">
          <a:off x="4211236" y="-652402"/>
          <a:ext cx="676872" cy="4146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charset="0"/>
            </a:rPr>
            <a:t>ВВОДИТЬСЯ ПО ТИПУ ЕМУЛЬСІЇ</a:t>
          </a:r>
          <a:endParaRPr lang="uk-UA" kern="1200" dirty="0"/>
        </a:p>
      </dsp:txBody>
      <dsp:txXfrm rot="-5400000">
        <a:off x="2476644" y="1115232"/>
        <a:ext cx="4113014" cy="610788"/>
      </dsp:txXfrm>
    </dsp:sp>
    <dsp:sp modelId="{BE410BEE-4226-4A68-B676-85619B8A9467}">
      <dsp:nvSpPr>
        <dsp:cNvPr id="0" name=""/>
        <dsp:cNvSpPr/>
      </dsp:nvSpPr>
      <dsp:spPr>
        <a:xfrm>
          <a:off x="0" y="1026991"/>
          <a:ext cx="2475520" cy="75597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ЛР,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розчинні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воді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(в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дисперсній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фазі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36904" y="1063895"/>
        <a:ext cx="2401712" cy="682164"/>
      </dsp:txXfrm>
    </dsp:sp>
    <dsp:sp modelId="{FC68D61B-706D-4DCE-86AC-D0406A5C6634}">
      <dsp:nvSpPr>
        <dsp:cNvPr id="0" name=""/>
        <dsp:cNvSpPr/>
      </dsp:nvSpPr>
      <dsp:spPr>
        <a:xfrm rot="5400000">
          <a:off x="4315114" y="239182"/>
          <a:ext cx="532501" cy="4082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Arial" charset="0"/>
            </a:rPr>
            <a:t>ВВОДИТСЯ ПО ТИПУ СУСПЕНЗІЇ</a:t>
          </a:r>
          <a:endParaRPr lang="uk-UA" kern="1200" dirty="0"/>
        </a:p>
      </dsp:txBody>
      <dsp:txXfrm rot="-5400000">
        <a:off x="2540119" y="2040173"/>
        <a:ext cx="4056497" cy="480511"/>
      </dsp:txXfrm>
    </dsp:sp>
    <dsp:sp modelId="{35803A45-6BAB-40CA-9899-885D40A0046E}">
      <dsp:nvSpPr>
        <dsp:cNvPr id="0" name=""/>
        <dsp:cNvSpPr/>
      </dsp:nvSpPr>
      <dsp:spPr>
        <a:xfrm>
          <a:off x="0" y="1820022"/>
          <a:ext cx="2538994" cy="71204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ЛР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нерозчинна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вазеліні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ні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воді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>
        <a:off x="34759" y="1854781"/>
        <a:ext cx="2469476" cy="642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77CD8-4074-44C6-8276-2EC03D363E53}">
      <dsp:nvSpPr>
        <dsp:cNvPr id="0" name=""/>
        <dsp:cNvSpPr/>
      </dsp:nvSpPr>
      <dsp:spPr>
        <a:xfrm>
          <a:off x="1695377" y="462042"/>
          <a:ext cx="6405014" cy="3167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Перевірка документації (рецепт, паспорт ПК)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Якість упаковки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Оформлення до відпуску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Однорідність, відсутність розшаровування і механічних включень, колір, запах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252413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Відхилення в масі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377" y="857962"/>
        <a:ext cx="5217253" cy="2375523"/>
      </dsp:txXfrm>
    </dsp:sp>
    <dsp:sp modelId="{B581E505-2868-4F43-9E38-CF9773519F6E}">
      <dsp:nvSpPr>
        <dsp:cNvPr id="0" name=""/>
        <dsp:cNvSpPr/>
      </dsp:nvSpPr>
      <dsp:spPr>
        <a:xfrm>
          <a:off x="0" y="1041725"/>
          <a:ext cx="1692851" cy="228219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Якість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мазей 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оцінюють</a:t>
          </a:r>
          <a:endParaRPr lang="uk-UA" sz="20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38" y="1124363"/>
        <a:ext cx="1527575" cy="211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E3B0-E5AB-4427-8D61-70CB21254244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D44D-3F0D-46AE-A852-D6AB4CE1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A715-0629-4162-84CA-F5B9235F04D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1119-52A4-4C67-970F-A38B2EFC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29D951A-35A9-4839-A676-532AFC9D5259}" type="slidenum">
              <a:rPr lang="ru-RU" altLang="ru-RU" sz="1200">
                <a:latin typeface="Tahoma" panose="020B0604030504040204" pitchFamily="34" charset="0"/>
              </a:rPr>
              <a:pPr algn="r" eaLnBrk="1" hangingPunct="1"/>
              <a:t>8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A5435E8-1796-457C-9904-1E72DEEC16C5}" type="slidenum">
              <a:rPr lang="ru-RU" altLang="ru-RU" sz="1200">
                <a:latin typeface="Tahoma" panose="020B0604030504040204" pitchFamily="34" charset="0"/>
              </a:rPr>
              <a:pPr algn="r" eaLnBrk="1" hangingPunct="1"/>
              <a:t>16</a:t>
            </a:fld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96E7EC1-ECB1-4010-9D94-30989B39F031}" type="slidenum">
              <a:rPr lang="ru-RU" altLang="ru-RU" sz="1200">
                <a:latin typeface="Tahoma" panose="020B0604030504040204" pitchFamily="34" charset="0"/>
              </a:rPr>
              <a:pPr algn="r" eaLnBrk="1" hangingPunct="1"/>
              <a:t>16</a:t>
            </a:fld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2380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 КАФЕДРИ / ПІДРОЗДІЛУ</a:t>
            </a:r>
            <a:endParaRPr lang="uk-UA" noProof="0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ОХОРОНИ ЗДОРОВ’Я УКРАЇНИ</a:t>
            </a:r>
            <a:b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ФАРМАЦЕВТИЧНИЙ УНІВЕРСИТЕТ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</a:t>
            </a:r>
            <a:endParaRPr lang="uk-UA" noProof="0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05128" y="136939"/>
            <a:ext cx="1193275" cy="11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00389" y="364181"/>
            <a:ext cx="5061414" cy="6056778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830546" y="1657301"/>
            <a:ext cx="5655243" cy="1310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0545" y="346360"/>
            <a:ext cx="5080965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72236" y="702322"/>
            <a:ext cx="4526297" cy="544447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4" hasCustomPrompt="1"/>
          </p:nvPr>
        </p:nvSpPr>
        <p:spPr>
          <a:xfrm>
            <a:off x="5955437" y="1721440"/>
            <a:ext cx="4956074" cy="11610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5" hasCustomPrompt="1"/>
          </p:nvPr>
        </p:nvSpPr>
        <p:spPr>
          <a:xfrm>
            <a:off x="5955437" y="3167767"/>
            <a:ext cx="4956073" cy="2979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3517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63350" y="6190681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9046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0625" y="320234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>
          <a:xfrm>
            <a:off x="1190625" y="1663338"/>
            <a:ext cx="10372725" cy="44239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2766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961943" y="1668939"/>
            <a:ext cx="4810958" cy="4531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61943" y="438151"/>
            <a:ext cx="3919544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519653" y="438151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514140" y="3511550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7" hasCustomPrompt="1"/>
          </p:nvPr>
        </p:nvSpPr>
        <p:spPr>
          <a:xfrm>
            <a:off x="5001869" y="438151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5001868" y="2537947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5001868" y="4637743"/>
            <a:ext cx="1597307" cy="1788457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0" hasCustomPrompt="1"/>
          </p:nvPr>
        </p:nvSpPr>
        <p:spPr>
          <a:xfrm>
            <a:off x="7132320" y="2029018"/>
            <a:ext cx="4431030" cy="400602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32385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85017" y="0"/>
            <a:ext cx="924960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085017" y="1968163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2650" y="1968162"/>
            <a:ext cx="3251617" cy="188829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4671900" y="941803"/>
            <a:ext cx="632308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252650" y="4013200"/>
            <a:ext cx="8898883" cy="2590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70457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8" descr="https://quality.nuph.edu.ua/wp-content/gallery/photo-gallery/Group-0-LEB_4928_LEB_4932-5-images-2000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12468"/>
          <a:stretch/>
        </p:blipFill>
        <p:spPr bwMode="auto">
          <a:xfrm>
            <a:off x="8861" y="0"/>
            <a:ext cx="12183139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1480193" y="2921000"/>
            <a:ext cx="9822546" cy="3683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8947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6141968" y="931333"/>
            <a:ext cx="5321899" cy="54377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5" y="0"/>
            <a:ext cx="4848301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9015" y="2852880"/>
            <a:ext cx="3054786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85018" y="0"/>
            <a:ext cx="87733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8105776" y="17780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8" y="667386"/>
            <a:ext cx="3899990" cy="551659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13804" y="2954480"/>
            <a:ext cx="3054786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6" hasCustomPrompt="1"/>
          </p:nvPr>
        </p:nvSpPr>
        <p:spPr>
          <a:xfrm>
            <a:off x="1560541" y="441139"/>
            <a:ext cx="5860919" cy="61104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127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Овал 7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10363120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69700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" y="5716276"/>
            <a:ext cx="1996956" cy="748606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6554164" cy="30538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 hasCustomPrompt="1"/>
          </p:nvPr>
        </p:nvSpPr>
        <p:spPr>
          <a:xfrm>
            <a:off x="8170333" y="748677"/>
            <a:ext cx="2851582" cy="579605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3241231" y="5621867"/>
            <a:ext cx="4327969" cy="1100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85291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0" y="5537940"/>
            <a:ext cx="2492755" cy="93446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6" hasCustomPrompt="1"/>
          </p:nvPr>
        </p:nvSpPr>
        <p:spPr>
          <a:xfrm>
            <a:off x="3871427" y="1928929"/>
            <a:ext cx="7049097" cy="318493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7" hasCustomPrompt="1"/>
          </p:nvPr>
        </p:nvSpPr>
        <p:spPr>
          <a:xfrm>
            <a:off x="660020" y="439182"/>
            <a:ext cx="2268434" cy="46746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8" hasCustomPrompt="1"/>
          </p:nvPr>
        </p:nvSpPr>
        <p:spPr>
          <a:xfrm>
            <a:off x="3871426" y="5537940"/>
            <a:ext cx="7049097" cy="93446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322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(анг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DEPARTMENT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UKRAINE</a:t>
            </a:r>
          </a:p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 Pharmacy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8" y="201024"/>
            <a:ext cx="1015402" cy="10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18503" r="34176" b="22044"/>
          <a:stretch/>
        </p:blipFill>
        <p:spPr>
          <a:xfrm>
            <a:off x="722160" y="4890917"/>
            <a:ext cx="1717705" cy="1762671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596224"/>
            <a:ext cx="12191999" cy="3103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888844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413780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938716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888844" y="2429567"/>
            <a:ext cx="10031681" cy="2083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 hasCustomPrompt="1"/>
          </p:nvPr>
        </p:nvSpPr>
        <p:spPr>
          <a:xfrm>
            <a:off x="2821559" y="5004540"/>
            <a:ext cx="8098966" cy="1548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9180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лорофи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6" t="9786" r="5100" b="11210"/>
          <a:stretch/>
        </p:blipFill>
        <p:spPr>
          <a:xfrm>
            <a:off x="9298010" y="4455085"/>
            <a:ext cx="1511827" cy="1701596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57" y="6005782"/>
            <a:ext cx="216713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цетилсалициловая кисл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15" name="Picture 6" descr="Acetylsalicylsäure2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73" y="4634330"/>
            <a:ext cx="1865734" cy="12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28" y="5967363"/>
            <a:ext cx="2635545" cy="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5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у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5241303"/>
            <a:ext cx="10319739" cy="12861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15034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4581170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4581170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0" hasCustomPrompt="1"/>
          </p:nvPr>
        </p:nvSpPr>
        <p:spPr>
          <a:xfrm>
            <a:off x="8147306" y="4015819"/>
            <a:ext cx="3187467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8147306" y="2132102"/>
            <a:ext cx="3187467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00977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515830" y="1159198"/>
            <a:ext cx="7323993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</a:p>
          <a:p>
            <a:pPr algn="ctr">
              <a:lnSpc>
                <a:spcPts val="6500"/>
              </a:lnSpc>
            </a:pPr>
            <a:r>
              <a:rPr lang="uk-UA" sz="6600" b="1" dirty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ЗА УВАГУ!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Пушкінська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53, м.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61002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800866" y="1326895"/>
            <a:ext cx="7897034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</a:p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6600" b="1" baseline="0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</a:t>
            </a:r>
            <a:r>
              <a:rPr 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Pharmacy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 Pushkinska str, Kharkiv, 61002, Ukraine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8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0A33-815C-4103-9C92-61A779604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1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25386" y="89694"/>
            <a:ext cx="253153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35868" y="1504950"/>
            <a:ext cx="8017932" cy="4672013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8" name="Овал 7"/>
          <p:cNvSpPr/>
          <p:nvPr userDrawn="1"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32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7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165602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534" y="447562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 hasCustomPrompt="1"/>
          </p:nvPr>
        </p:nvSpPr>
        <p:spPr>
          <a:xfrm>
            <a:off x="940389" y="2221309"/>
            <a:ext cx="7102475" cy="30654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1044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2251" y="6143686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92368" y="591941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33626" y="6557944"/>
            <a:ext cx="9858374" cy="300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9046" y="6555806"/>
            <a:ext cx="1199671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90626" y="6548516"/>
            <a:ext cx="1143000" cy="3094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артинки по запросу карта украины 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9" y="1101256"/>
            <a:ext cx="6857998" cy="4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4781986" y="3648075"/>
            <a:ext cx="2777485" cy="14540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idx="13" hasCustomPrompt="1"/>
          </p:nvPr>
        </p:nvSpPr>
        <p:spPr>
          <a:xfrm>
            <a:off x="1241658" y="4244095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4" hasCustomPrompt="1"/>
          </p:nvPr>
        </p:nvSpPr>
        <p:spPr>
          <a:xfrm>
            <a:off x="6384758" y="4244094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06286"/>
            <a:ext cx="12192000" cy="234178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34078" y="375385"/>
            <a:ext cx="7873299" cy="930902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781456" y="4139298"/>
            <a:ext cx="7161115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11178" y="0"/>
            <a:ext cx="1631394" cy="395804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81457" y="3372126"/>
            <a:ext cx="5227789" cy="585919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96075" y="695327"/>
            <a:ext cx="2383450" cy="551497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3990992" y="4244098"/>
            <a:ext cx="6587172" cy="18294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3781456" y="695327"/>
            <a:ext cx="5227789" cy="249554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2764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333782" y="1725120"/>
            <a:ext cx="8372443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89727" y="0"/>
            <a:ext cx="2663048" cy="379612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0009" y="346360"/>
            <a:ext cx="6031502" cy="1270684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 hasCustomPrompt="1"/>
          </p:nvPr>
        </p:nvSpPr>
        <p:spPr>
          <a:xfrm>
            <a:off x="3500103" y="1876425"/>
            <a:ext cx="7400281" cy="1829444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  <a:p>
            <a:pPr lvl="0"/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4" hasCustomPrompt="1"/>
          </p:nvPr>
        </p:nvSpPr>
        <p:spPr>
          <a:xfrm>
            <a:off x="489727" y="4042108"/>
            <a:ext cx="10410657" cy="2326941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809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2731-1404-4805-8FCC-2E524B7FA5CF}" type="datetime1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79" r:id="rId23"/>
    <p:sldLayoutId id="2147483676" r:id="rId24"/>
    <p:sldLayoutId id="2147483681" r:id="rId25"/>
    <p:sldLayoutId id="2147483655" r:id="rId26"/>
    <p:sldLayoutId id="214748368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ld=ua&amp;p=5&amp;text=%D1%81%D1%82%D1%83%D0%BF%D0%BA%D0%B0%20%D1%81%20%D0%BF%D0%B5%D1%81%D1%82%D0%B8%D0%BA%D0%BE%D0%BC%20%D0%BA%D0%B5%D1%80%D0%B0%D0%BC%D0%B8%D1%87%D0%B5%D1%81%D0%BA%D0%B0%D1%8F&amp;fp=5&amp;pos=160&amp;uinfo=ww-1062-wh-554-fw-837-fh-448-pd-1.5625&amp;rpt=simage&amp;img_url=http%3A%2F%2Fwww.kupitefal.ru%2Fimgprods3%2F1904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ua/yandsearch?tld=ua&amp;p=1&amp;text=%D1%81%D1%82%D1%83%D0%BF%D0%BA%D0%B0%20%D1%81%20%D0%BF%D0%B5%D1%81%D1%82%D0%B8%D0%BA%D0%BE%D0%BC%20%D0%BA%D0%B5%D1%80%D0%B0%D0%BC%D0%B8%D1%87%D0%B5%D1%81%D0%BA%D0%B0%D1%8F&amp;fp=1&amp;pos=37&amp;uinfo=ww-1062-wh-554-fw-837-fh-448-pd-1.5625&amp;rpt=simage&amp;img_url=http%3A%2F%2Fspicerack.ru%2Fimage%2Fcache%2Fdata%2Fkeramicheskayastupka-170x170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ld=ua&amp;p=5&amp;text=%D1%81%D1%82%D1%83%D0%BF%D0%BA%D0%B0%20%D1%81%20%D0%BF%D0%B5%D1%81%D1%82%D0%B8%D0%BA%D0%BE%D0%BC%20%D0%BA%D0%B5%D1%80%D0%B0%D0%BC%D0%B8%D1%87%D0%B5%D1%81%D0%BA%D0%B0%D1%8F&amp;fp=5&amp;pos=160&amp;uinfo=ww-1062-wh-554-fw-837-fh-448-pd-1.5625&amp;rpt=simage&amp;img_url=http%3A%2F%2Fwww.kupitefal.ru%2Fimgprods3%2F1904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source=wiz&amp;fp=1&amp;img_url=http%3A%2F%2Fwww.optimum-lab.ru%2Fproducts_pictures%2F632_MagicLab-CMS-IKA_s.jpg&amp;uinfo=ww-1062-wh-554-fw-837-fh-448-pd-1.5625&amp;tld=ua&amp;p=1&amp;text=%D0%B3%D0%BE%D0%BC%D0%BE%D0%B3%D0%B5%D0%BD%D0%B8%D0%B7%D0%B0%D1%82%D0%BE%D1%80%D1%8B&amp;noreask=1&amp;pos=56&amp;rpt=simage&amp;lr=147" TargetMode="External"/><Relationship Id="rId13" Type="http://schemas.openxmlformats.org/officeDocument/2006/relationships/image" Target="../media/image28.jpeg"/><Relationship Id="rId18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images.yandex.ua/yandsearch?source=wiz&amp;fp=3&amp;img_url=http%3A%2F%2Fwww.hornik.eu.com%2Fcontent%2Fimages%2Fthumbs%2F9742192.jpg&amp;uinfo=ww-1062-wh-554-fw-837-fh-448-pd-1.5625&amp;tld=ua&amp;p=3&amp;text=%D0%B3%D0%BE%D0%BC%D0%BE%D0%B3%D0%B5%D0%BD%D0%B8%D0%B7%D0%B0%D1%82%D0%BE%D1%80%D1%8B&amp;noreask=1&amp;pos=91&amp;rpt=simage&amp;lr=147" TargetMode="External"/><Relationship Id="rId17" Type="http://schemas.openxmlformats.org/officeDocument/2006/relationships/image" Target="../media/image30.jpeg"/><Relationship Id="rId2" Type="http://schemas.openxmlformats.org/officeDocument/2006/relationships/hyperlink" Target="http://images.yandex.ua/yandsearch?source=wiz&amp;fp=0&amp;text=%D0%B3%D0%BE%D0%BC%D0%BE%D0%B3%D0%B5%D0%BD%D0%B8%D0%B7%D0%B0%D1%82%D0%BE%D1%80%D1%8B&amp;noreask=1&amp;pos=6&amp;lr=147&amp;rpt=simage&amp;uinfo=ww-1062-wh-554-fw-837-fh-448-pd-1.5625&amp;img_url=http%3A%2F%2Fwww.equipnet.ru%2Fnetcat_files%2F325%2F355%2FPGFRL.jpg" TargetMode="External"/><Relationship Id="rId16" Type="http://schemas.openxmlformats.org/officeDocument/2006/relationships/hyperlink" Target="http://images.yandex.ua/yandsearch?source=wiz&amp;fp=7&amp;img_url=http%3A%2F%2Fwww.optimum-lab.ru%2Fproducts_pictures%2F632_MagicLab-Micro-Plant-2l-IKA_s.jpg&amp;uinfo=ww-1062-wh-554-fw-837-fh-448-pd-1.5625&amp;tld=ua&amp;p=7&amp;text=%D0%B3%D0%BE%D0%BC%D0%BE%D0%B3%D0%B5%D0%BD%D0%B8%D0%B7%D0%B0%D1%82%D0%BE%D1%80%D1%8B&amp;noreask=1&amp;pos=211&amp;rpt=simage&amp;lr=14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ua/yandsearch?source=wiz&amp;fp=1&amp;img_url=http%3A%2F%2Fimages.deal.by%2F5885660_w200_h200__daihan_wisetis_hg15duhit..jpg&amp;uinfo=ww-1062-wh-554-fw-837-fh-448-pd-1.5625&amp;tld=ua&amp;p=1&amp;text=%D0%B3%D0%BE%D0%BC%D0%BE%D0%B3%D0%B5%D0%BD%D0%B8%D0%B7%D0%B0%D1%82%D0%BE%D1%80%D1%8B&amp;noreask=1&amp;pos=50&amp;rpt=simage&amp;lr=147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10" Type="http://schemas.openxmlformats.org/officeDocument/2006/relationships/hyperlink" Target="http://images.yandex.ua/yandsearch?source=wiz&amp;fp=2&amp;img_url=http%3A%2F%2Fwww.optimum-lab.ru%2Fproducts_pictures%2F632_MagicLab-Micro-Plant-IKA_s.jpg&amp;uinfo=ww-1062-wh-554-fw-837-fh-448-pd-1.5625&amp;tld=ua&amp;p=2&amp;text=%D0%B3%D0%BE%D0%BC%D0%BE%D0%B3%D0%B5%D0%BD%D0%B8%D0%B7%D0%B0%D1%82%D0%BE%D1%80%D1%8B&amp;noreask=1&amp;pos=75&amp;rpt=simage&amp;lr=147" TargetMode="External"/><Relationship Id="rId4" Type="http://schemas.openxmlformats.org/officeDocument/2006/relationships/hyperlink" Target="http://images.yandex.ua/yandsearch?source=wiz&amp;fp=1&amp;img_url=http%3A%2F%2Fwww.by.all.biz%2Fimg%2Fby%2Fcatalog%2Fsmall%2F42250.png&amp;uinfo=ww-1062-wh-554-fw-837-fh-448-pd-1.5625&amp;tld=ua&amp;p=1&amp;text=%D0%B3%D0%BE%D0%BC%D0%BE%D0%B3%D0%B5%D0%BD%D0%B8%D0%B7%D0%B0%D1%82%D0%BE%D1%80%D1%8B&amp;noreask=1&amp;pos=39&amp;rpt=simage&amp;lr=147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images.yandex.ua/yandsearch?source=wiz&amp;fp=6&amp;img_url=http%3A%2F%2Fwww.dv-expert.ru%2Fdata%2Fsmall%2F9.650_175.jpg&amp;uinfo=ww-1062-wh-554-fw-837-fh-448-pd-1.5625&amp;tld=ua&amp;p=6&amp;text=%D0%B3%D0%BE%D0%BC%D0%BE%D0%B3%D0%B5%D0%BD%D0%B8%D0%B7%D0%B0%D1%82%D0%BE%D1%80%D1%8B&amp;noreask=1&amp;pos=180&amp;rpt=simage&amp;lr=14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ua/yandsearch?tld=ua&amp;p=5&amp;text=%D1%81%D1%82%D1%83%D0%BF%D0%BA%D0%B0%20%D1%81%20%D0%BF%D0%B5%D1%81%D1%82%D0%B8%D0%BA%D0%BE%D0%BC%20%D0%BA%D0%B5%D1%80%D0%B0%D0%BC%D0%B8%D1%87%D0%B5%D1%81%D0%BA%D0%B0%D1%8F&amp;fp=5&amp;pos=160&amp;uinfo=ww-1062-wh-554-fw-837-fh-448-pd-1.5625&amp;rpt=simage&amp;img_url=http%3A%2F%2Fwww.kupitefal.ru%2Fimgprods3%2F1904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uk-UA" b="1" dirty="0" smtClean="0"/>
              <a:t>МАЗІ КОМБІНОВАНІ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19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484313"/>
            <a:ext cx="17287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0" descr="http://www.kupitefal.ru/imgprods3/19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96976"/>
            <a:ext cx="2098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ьная выноска 30"/>
          <p:cNvSpPr/>
          <p:nvPr/>
        </p:nvSpPr>
        <p:spPr>
          <a:xfrm>
            <a:off x="5381625" y="4724401"/>
            <a:ext cx="4357688" cy="2017713"/>
          </a:xfrm>
          <a:prstGeom prst="wedgeEllipseCallout">
            <a:avLst>
              <a:gd name="adj1" fmla="val 45500"/>
              <a:gd name="adj2" fmla="val -14929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25" name="Вертикальный свиток 24"/>
          <p:cNvSpPr/>
          <p:nvPr/>
        </p:nvSpPr>
        <p:spPr>
          <a:xfrm>
            <a:off x="1343026" y="2565400"/>
            <a:ext cx="4392613" cy="4292600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3014" name="AutoShape 48"/>
          <p:cNvSpPr>
            <a:spLocks noChangeArrowheads="1"/>
          </p:cNvSpPr>
          <p:nvPr/>
        </p:nvSpPr>
        <p:spPr bwMode="auto">
          <a:xfrm>
            <a:off x="6172200" y="1752601"/>
            <a:ext cx="2209800" cy="379413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2000" b="1">
                <a:solidFill>
                  <a:schemeClr val="bg1"/>
                </a:solidFill>
              </a:rPr>
              <a:t>Фасовка мазі</a:t>
            </a:r>
          </a:p>
        </p:txBody>
      </p:sp>
      <p:sp>
        <p:nvSpPr>
          <p:cNvPr id="13319" name="AutoShape 49"/>
          <p:cNvSpPr>
            <a:spLocks noChangeArrowheads="1"/>
          </p:cNvSpPr>
          <p:nvPr/>
        </p:nvSpPr>
        <p:spPr bwMode="auto">
          <a:xfrm>
            <a:off x="5791200" y="1752600"/>
            <a:ext cx="3810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13</a:t>
            </a:r>
          </a:p>
        </p:txBody>
      </p:sp>
      <p:sp>
        <p:nvSpPr>
          <p:cNvPr id="43016" name="Line 51"/>
          <p:cNvSpPr>
            <a:spLocks noChangeShapeType="1"/>
          </p:cNvSpPr>
          <p:nvPr/>
        </p:nvSpPr>
        <p:spPr bwMode="auto">
          <a:xfrm flipH="1" flipV="1">
            <a:off x="3575050" y="1484313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17" name="Line 52"/>
          <p:cNvSpPr>
            <a:spLocks noChangeShapeType="1"/>
          </p:cNvSpPr>
          <p:nvPr/>
        </p:nvSpPr>
        <p:spPr bwMode="auto">
          <a:xfrm>
            <a:off x="4872038" y="1484313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6394" name="AutoShape 55"/>
          <p:cNvSpPr>
            <a:spLocks noChangeArrowheads="1"/>
          </p:cNvSpPr>
          <p:nvPr/>
        </p:nvSpPr>
        <p:spPr bwMode="auto">
          <a:xfrm>
            <a:off x="6167438" y="1052513"/>
            <a:ext cx="4191000" cy="493712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 err="1">
                <a:cs typeface="Arial" charset="0"/>
              </a:rPr>
              <a:t>Додавання</a:t>
            </a:r>
            <a:r>
              <a:rPr lang="ru-RU" sz="2000" b="1" dirty="0">
                <a:cs typeface="Arial" charset="0"/>
              </a:rPr>
              <a:t>  </a:t>
            </a:r>
            <a:r>
              <a:rPr lang="ru-RU" sz="2000" b="1" dirty="0" err="1">
                <a:cs typeface="Arial" charset="0"/>
              </a:rPr>
              <a:t>залишку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вазеліну</a:t>
            </a:r>
            <a:r>
              <a:rPr lang="ru-RU" sz="2000" b="1" dirty="0">
                <a:cs typeface="Arial" charset="0"/>
              </a:rPr>
              <a:t/>
            </a:r>
            <a:br>
              <a:rPr lang="ru-RU" sz="2000" b="1" dirty="0">
                <a:cs typeface="Arial" charset="0"/>
              </a:rPr>
            </a:br>
            <a:r>
              <a:rPr lang="ru-RU" sz="2000" b="1" dirty="0" err="1">
                <a:cs typeface="Arial" charset="0"/>
              </a:rPr>
              <a:t>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гомогенізація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мазі</a:t>
            </a:r>
            <a:endParaRPr lang="ru-RU" sz="2000" b="1" dirty="0">
              <a:cs typeface="Arial" charset="0"/>
            </a:endParaRPr>
          </a:p>
        </p:txBody>
      </p:sp>
      <p:sp>
        <p:nvSpPr>
          <p:cNvPr id="13323" name="AutoShape 56"/>
          <p:cNvSpPr>
            <a:spLocks noChangeArrowheads="1"/>
          </p:cNvSpPr>
          <p:nvPr/>
        </p:nvSpPr>
        <p:spPr bwMode="auto">
          <a:xfrm>
            <a:off x="5808664" y="1052513"/>
            <a:ext cx="352425" cy="4572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12</a:t>
            </a:r>
          </a:p>
        </p:txBody>
      </p:sp>
      <p:sp>
        <p:nvSpPr>
          <p:cNvPr id="13324" name="AutoShape 57"/>
          <p:cNvSpPr>
            <a:spLocks noChangeArrowheads="1"/>
          </p:cNvSpPr>
          <p:nvPr/>
        </p:nvSpPr>
        <p:spPr bwMode="auto">
          <a:xfrm>
            <a:off x="2743200" y="609600"/>
            <a:ext cx="2286000" cy="609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Капсула</a:t>
            </a:r>
          </a:p>
          <a:p>
            <a:pPr eaLnBrk="1" hangingPunct="1">
              <a:defRPr/>
            </a:pPr>
            <a:r>
              <a:rPr lang="ru-RU" dirty="0" err="1">
                <a:cs typeface="Arial" charset="0"/>
              </a:rPr>
              <a:t>вазелін</a:t>
            </a:r>
            <a:r>
              <a:rPr lang="ru-RU" dirty="0">
                <a:cs typeface="Arial" charset="0"/>
              </a:rPr>
              <a:t>      </a:t>
            </a:r>
            <a:r>
              <a:rPr lang="ru-RU" dirty="0" err="1">
                <a:cs typeface="Arial" charset="0"/>
              </a:rPr>
              <a:t>ланолін</a:t>
            </a:r>
            <a:r>
              <a:rPr lang="ru-RU" dirty="0">
                <a:cs typeface="Arial" charset="0"/>
              </a:rPr>
              <a:t> б/в</a:t>
            </a:r>
          </a:p>
        </p:txBody>
      </p:sp>
      <p:sp>
        <p:nvSpPr>
          <p:cNvPr id="102460" name="Text Box 60"/>
          <p:cNvSpPr txBox="1">
            <a:spLocks noChangeArrowheads="1"/>
          </p:cNvSpPr>
          <p:nvPr/>
        </p:nvSpPr>
        <p:spPr bwMode="auto">
          <a:xfrm>
            <a:off x="1676400" y="762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22" name="Line 61"/>
          <p:cNvSpPr>
            <a:spLocks noChangeShapeType="1"/>
          </p:cNvSpPr>
          <p:nvPr/>
        </p:nvSpPr>
        <p:spPr bwMode="auto">
          <a:xfrm>
            <a:off x="2895600" y="114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23" name="Line 62"/>
          <p:cNvSpPr>
            <a:spLocks noChangeShapeType="1"/>
          </p:cNvSpPr>
          <p:nvPr/>
        </p:nvSpPr>
        <p:spPr bwMode="auto">
          <a:xfrm>
            <a:off x="3124200" y="1143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24" name="AutoShape 65"/>
          <p:cNvSpPr>
            <a:spLocks noChangeArrowheads="1"/>
          </p:cNvSpPr>
          <p:nvPr/>
        </p:nvSpPr>
        <p:spPr bwMode="auto">
          <a:xfrm>
            <a:off x="6172200" y="2274888"/>
            <a:ext cx="2209800" cy="379412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2000" b="1">
                <a:solidFill>
                  <a:schemeClr val="bg1"/>
                </a:solidFill>
              </a:rPr>
              <a:t>Укупорювання</a:t>
            </a:r>
          </a:p>
        </p:txBody>
      </p:sp>
      <p:sp>
        <p:nvSpPr>
          <p:cNvPr id="13329" name="AutoShape 66"/>
          <p:cNvSpPr>
            <a:spLocks noChangeArrowheads="1"/>
          </p:cNvSpPr>
          <p:nvPr/>
        </p:nvSpPr>
        <p:spPr bwMode="auto">
          <a:xfrm>
            <a:off x="5815014" y="2286000"/>
            <a:ext cx="357187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b="1" dirty="0">
                <a:cs typeface="Arial" charset="0"/>
              </a:rPr>
              <a:t>14</a:t>
            </a:r>
          </a:p>
        </p:txBody>
      </p:sp>
      <p:sp>
        <p:nvSpPr>
          <p:cNvPr id="43026" name="AutoShape 67"/>
          <p:cNvSpPr>
            <a:spLocks noChangeArrowheads="1"/>
          </p:cNvSpPr>
          <p:nvPr/>
        </p:nvSpPr>
        <p:spPr bwMode="auto">
          <a:xfrm>
            <a:off x="6383338" y="2740026"/>
            <a:ext cx="3294062" cy="379413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2000" b="1">
                <a:solidFill>
                  <a:schemeClr val="bg1"/>
                </a:solidFill>
              </a:rPr>
              <a:t>Оформлення до відпуску</a:t>
            </a:r>
          </a:p>
        </p:txBody>
      </p:sp>
      <p:sp>
        <p:nvSpPr>
          <p:cNvPr id="13331" name="AutoShape 68"/>
          <p:cNvSpPr>
            <a:spLocks noChangeArrowheads="1"/>
          </p:cNvSpPr>
          <p:nvPr/>
        </p:nvSpPr>
        <p:spPr bwMode="auto">
          <a:xfrm>
            <a:off x="6024564" y="2781301"/>
            <a:ext cx="352425" cy="371475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15</a:t>
            </a:r>
          </a:p>
        </p:txBody>
      </p:sp>
      <p:sp>
        <p:nvSpPr>
          <p:cNvPr id="43028" name="Text Box 69"/>
          <p:cNvSpPr txBox="1">
            <a:spLocks noChangeArrowheads="1"/>
          </p:cNvSpPr>
          <p:nvPr/>
        </p:nvSpPr>
        <p:spPr bwMode="auto">
          <a:xfrm>
            <a:off x="1939130" y="2616200"/>
            <a:ext cx="3262313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dirty="0"/>
              <a:t>ППК</a:t>
            </a:r>
            <a:r>
              <a:rPr lang="en-US" altLang="ru-RU" dirty="0"/>
              <a:t> </a:t>
            </a:r>
            <a:r>
              <a:rPr lang="ru-RU" altLang="ru-RU" dirty="0"/>
              <a:t>(</a:t>
            </a:r>
            <a:r>
              <a:rPr lang="ru-RU" altLang="ru-RU" dirty="0" err="1"/>
              <a:t>лицевий</a:t>
            </a:r>
            <a:r>
              <a:rPr lang="ru-RU" altLang="ru-RU" dirty="0"/>
              <a:t> </a:t>
            </a:r>
            <a:r>
              <a:rPr lang="ru-RU" altLang="ru-RU" dirty="0" err="1"/>
              <a:t>бік</a:t>
            </a:r>
            <a:r>
              <a:rPr lang="ru-RU" altLang="ru-RU" dirty="0"/>
              <a:t>)</a:t>
            </a:r>
            <a:r>
              <a:rPr lang="en-US" altLang="ru-RU" dirty="0"/>
              <a:t/>
            </a:r>
            <a:br>
              <a:rPr lang="en-US" altLang="ru-RU" dirty="0"/>
            </a:br>
            <a:endParaRPr lang="ru-RU" altLang="ru-RU" dirty="0"/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/>
              <a:t>Дата          № рецепту</a:t>
            </a:r>
          </a:p>
          <a:p>
            <a:pPr eaLnBrk="1" hangingPunct="1"/>
            <a:r>
              <a:rPr lang="en-US" altLang="ru-RU" b="1" i="1" dirty="0" err="1"/>
              <a:t>Streptocidi</a:t>
            </a:r>
            <a:r>
              <a:rPr lang="en-US" altLang="ru-RU" b="1" i="1" dirty="0"/>
              <a:t>                        0,5</a:t>
            </a:r>
            <a:br>
              <a:rPr lang="en-US" altLang="ru-RU" b="1" i="1" dirty="0"/>
            </a:br>
            <a:r>
              <a:rPr lang="en-US" altLang="ru-RU" b="1" i="1" dirty="0" err="1"/>
              <a:t>Ol</a:t>
            </a:r>
            <a:r>
              <a:rPr lang="en-US" altLang="ru-RU" b="1" i="1" dirty="0"/>
              <a:t>. </a:t>
            </a:r>
            <a:r>
              <a:rPr lang="en-US" altLang="ru-RU" b="1" i="1" dirty="0" err="1"/>
              <a:t>Vaselini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gtts</a:t>
            </a:r>
            <a:r>
              <a:rPr lang="en-US" altLang="ru-RU" b="1" i="1" dirty="0"/>
              <a:t>. VI (1,0 – 23</a:t>
            </a:r>
            <a:r>
              <a:rPr lang="ru-RU" altLang="ru-RU" b="1" i="1" dirty="0"/>
              <a:t> кап.)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Mentholi</a:t>
            </a:r>
            <a:r>
              <a:rPr lang="en-US" altLang="ru-RU" b="1" i="1" dirty="0"/>
              <a:t>                          0,1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en-US" altLang="ru-RU" b="1" i="1" dirty="0"/>
              <a:t>Aq. </a:t>
            </a:r>
            <a:r>
              <a:rPr lang="en-US" altLang="ru-RU" b="1" i="1" dirty="0" err="1"/>
              <a:t>purificatae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gtts</a:t>
            </a:r>
            <a:r>
              <a:rPr lang="en-US" altLang="ru-RU" b="1" i="1" dirty="0"/>
              <a:t>. XXX</a:t>
            </a:r>
            <a:br>
              <a:rPr lang="en-US" altLang="ru-RU" b="1" i="1" dirty="0"/>
            </a:br>
            <a:r>
              <a:rPr lang="en-US" altLang="ru-RU" b="1" i="1" dirty="0"/>
              <a:t>(1 </a:t>
            </a:r>
            <a:r>
              <a:rPr lang="ru-RU" altLang="ru-RU" b="1" i="1" dirty="0"/>
              <a:t>мл – 20 кап.)</a:t>
            </a:r>
            <a:br>
              <a:rPr lang="ru-RU" altLang="ru-RU" b="1" i="1" dirty="0"/>
            </a:br>
            <a:r>
              <a:rPr lang="en-US" altLang="ru-RU" b="1" i="1" dirty="0" err="1"/>
              <a:t>Ephedrini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hydrochloridi</a:t>
            </a:r>
            <a:r>
              <a:rPr lang="en-US" altLang="ru-RU" b="1" i="1" u="sng" dirty="0"/>
              <a:t> </a:t>
            </a:r>
            <a:r>
              <a:rPr lang="en-US" altLang="ru-RU" b="1" i="1" dirty="0"/>
              <a:t>0,3</a:t>
            </a:r>
            <a:endParaRPr lang="ru-RU" altLang="ru-RU" b="1" i="1" dirty="0"/>
          </a:p>
          <a:p>
            <a:pPr eaLnBrk="1" hangingPunct="1"/>
            <a:r>
              <a:rPr lang="en-US" altLang="ru-RU" b="1" i="1" dirty="0" err="1"/>
              <a:t>Dimedroli</a:t>
            </a:r>
            <a:r>
              <a:rPr lang="en-US" altLang="ru-RU" b="1" i="1" dirty="0"/>
              <a:t>                        0,3</a:t>
            </a:r>
            <a:br>
              <a:rPr lang="en-US" altLang="ru-RU" b="1" i="1" dirty="0"/>
            </a:br>
            <a:r>
              <a:rPr lang="en-US" altLang="ru-RU" b="1" i="1" dirty="0" err="1"/>
              <a:t>Lanolini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anhydrici</a:t>
            </a:r>
            <a:r>
              <a:rPr lang="en-US" altLang="ru-RU" b="1" i="1" dirty="0"/>
              <a:t>         3,5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en-US" altLang="ru-RU" b="1" i="1" u="sng" dirty="0" err="1"/>
              <a:t>Vaselini</a:t>
            </a:r>
            <a:r>
              <a:rPr lang="en-US" altLang="ru-RU" b="1" i="1" u="sng" dirty="0"/>
              <a:t>                        10,0</a:t>
            </a:r>
            <a:r>
              <a:rPr lang="en-US" altLang="ru-RU" b="1" i="1" dirty="0"/>
              <a:t/>
            </a:r>
            <a:br>
              <a:rPr lang="en-US" altLang="ru-RU" b="1" i="1" dirty="0"/>
            </a:br>
            <a:r>
              <a:rPr lang="en-US" altLang="ru-RU" dirty="0"/>
              <a:t>m</a:t>
            </a:r>
            <a:r>
              <a:rPr lang="ru-RU" altLang="ru-RU" baseline="-25000" dirty="0" err="1"/>
              <a:t>заг</a:t>
            </a:r>
            <a:r>
              <a:rPr lang="ru-RU" altLang="ru-RU" baseline="-25000" dirty="0"/>
              <a:t>.</a:t>
            </a:r>
            <a:r>
              <a:rPr lang="ru-RU" altLang="ru-RU" dirty="0"/>
              <a:t> = 16,2</a:t>
            </a:r>
          </a:p>
          <a:p>
            <a:pPr eaLnBrk="1" hangingPunct="1"/>
            <a:r>
              <a:rPr lang="ru-RU" altLang="ru-RU" dirty="0"/>
              <a:t>                </a:t>
            </a:r>
            <a:r>
              <a:rPr lang="ru-RU" altLang="ru-RU" sz="1600" dirty="0" err="1"/>
              <a:t>Приготував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>                  </a:t>
            </a:r>
            <a:r>
              <a:rPr lang="ru-RU" altLang="ru-RU" sz="1600" dirty="0" err="1"/>
              <a:t>Перевірив</a:t>
            </a:r>
            <a:endParaRPr lang="ru-RU" altLang="ru-RU" sz="1600" dirty="0"/>
          </a:p>
          <a:p>
            <a:pPr eaLnBrk="1" hangingPunct="1"/>
            <a:r>
              <a:rPr lang="ru-RU" altLang="ru-RU" sz="1600" dirty="0"/>
              <a:t>	</a:t>
            </a:r>
            <a:r>
              <a:rPr lang="ru-RU" altLang="ru-RU" sz="1600" dirty="0" err="1"/>
              <a:t>Відпустив</a:t>
            </a:r>
            <a:endParaRPr lang="ru-RU" altLang="ru-RU" sz="1600" dirty="0"/>
          </a:p>
          <a:p>
            <a:pPr eaLnBrk="1" hangingPunct="1"/>
            <a:endParaRPr lang="ru-RU" altLang="ru-RU" sz="1600" dirty="0"/>
          </a:p>
        </p:txBody>
      </p:sp>
      <p:sp>
        <p:nvSpPr>
          <p:cNvPr id="43029" name="Line 72"/>
          <p:cNvSpPr>
            <a:spLocks noChangeShapeType="1"/>
          </p:cNvSpPr>
          <p:nvPr/>
        </p:nvSpPr>
        <p:spPr bwMode="auto">
          <a:xfrm>
            <a:off x="3575050" y="1484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30" name="Line 73"/>
          <p:cNvSpPr>
            <a:spLocks noChangeShapeType="1"/>
          </p:cNvSpPr>
          <p:nvPr/>
        </p:nvSpPr>
        <p:spPr bwMode="auto">
          <a:xfrm flipH="1">
            <a:off x="3124200" y="1295400"/>
            <a:ext cx="26670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31" name="Text Box 74"/>
          <p:cNvSpPr txBox="1">
            <a:spLocks noChangeArrowheads="1"/>
          </p:cNvSpPr>
          <p:nvPr/>
        </p:nvSpPr>
        <p:spPr bwMode="auto">
          <a:xfrm>
            <a:off x="5664200" y="3500439"/>
            <a:ext cx="37480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/>
              <a:t>Видав:  </a:t>
            </a:r>
            <a:r>
              <a:rPr lang="en-US" altLang="ru-RU" b="1" i="1"/>
              <a:t>Ephedrini hydrochloridi </a:t>
            </a:r>
            <a:r>
              <a:rPr lang="ru-RU" altLang="ru-RU" b="1" i="1"/>
              <a:t> </a:t>
            </a:r>
            <a:r>
              <a:rPr lang="en-US" altLang="ru-RU" b="1" i="1"/>
              <a:t>0,3</a:t>
            </a:r>
            <a:r>
              <a:rPr lang="ru-RU" altLang="ru-RU" b="1" i="1"/>
              <a:t/>
            </a:r>
            <a:br>
              <a:rPr lang="ru-RU" altLang="ru-RU" b="1" i="1"/>
            </a:br>
            <a:r>
              <a:rPr lang="ru-RU" altLang="ru-RU" i="1"/>
              <a:t>Дата                                Підпис</a:t>
            </a:r>
          </a:p>
          <a:p>
            <a:pPr eaLnBrk="1" hangingPunct="1"/>
            <a:r>
              <a:rPr lang="ru-RU" altLang="ru-RU"/>
              <a:t>Отримав: </a:t>
            </a:r>
            <a:r>
              <a:rPr lang="en-US" altLang="ru-RU" b="1" i="1"/>
              <a:t>Ephedrini hydrochloridi 0,3</a:t>
            </a:r>
            <a:endParaRPr lang="ru-RU" altLang="ru-RU" b="1" i="1"/>
          </a:p>
          <a:p>
            <a:pPr eaLnBrk="1" hangingPunct="1">
              <a:lnSpc>
                <a:spcPct val="80000"/>
              </a:lnSpc>
            </a:pPr>
            <a:r>
              <a:rPr lang="ru-RU" altLang="ru-RU" i="1"/>
              <a:t>Дата                                Підпис</a:t>
            </a:r>
          </a:p>
        </p:txBody>
      </p:sp>
      <p:sp>
        <p:nvSpPr>
          <p:cNvPr id="43032" name="Прямоугольник 31"/>
          <p:cNvSpPr>
            <a:spLocks noChangeArrowheads="1"/>
          </p:cNvSpPr>
          <p:nvPr/>
        </p:nvSpPr>
        <p:spPr bwMode="auto">
          <a:xfrm>
            <a:off x="5381625" y="5214939"/>
            <a:ext cx="42306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ru-RU" sz="1400"/>
              <a:t>Опечатують, наклеюють СИГНАТУРУ, Попереджувальні написи «Поводитися з обережністю», «Берегти від дітей»</a:t>
            </a:r>
            <a:br>
              <a:rPr lang="uk-UA" altLang="ru-RU" sz="1400"/>
            </a:br>
            <a:r>
              <a:rPr lang="uk-UA" altLang="ru-RU" sz="1400"/>
              <a:t>«Зберігати в прохолодному місці», «Зберігати в захищеному від світла місці»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3033" name="Line 81"/>
          <p:cNvSpPr>
            <a:spLocks noChangeShapeType="1"/>
          </p:cNvSpPr>
          <p:nvPr/>
        </p:nvSpPr>
        <p:spPr bwMode="auto">
          <a:xfrm>
            <a:off x="1919288" y="5229225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3034" name="Line 81"/>
          <p:cNvSpPr>
            <a:spLocks noChangeShapeType="1"/>
          </p:cNvSpPr>
          <p:nvPr/>
        </p:nvSpPr>
        <p:spPr bwMode="auto">
          <a:xfrm>
            <a:off x="1847850" y="4941888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1524001" y="0"/>
            <a:ext cx="8101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7" name="Text Box 55"/>
          <p:cNvSpPr txBox="1">
            <a:spLocks noChangeArrowheads="1"/>
          </p:cNvSpPr>
          <p:nvPr/>
        </p:nvSpPr>
        <p:spPr bwMode="auto">
          <a:xfrm>
            <a:off x="3216276" y="658813"/>
            <a:ext cx="3657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600" dirty="0" err="1"/>
              <a:t>Rp</a:t>
            </a:r>
            <a:r>
              <a:rPr lang="uk-UA" altLang="ru-RU" sz="1600" dirty="0"/>
              <a:t>.: </a:t>
            </a:r>
            <a:r>
              <a:rPr lang="uk-UA" altLang="ru-RU" sz="1600" b="1" i="1" dirty="0" err="1"/>
              <a:t>Mentholi</a:t>
            </a:r>
            <a:r>
              <a:rPr lang="uk-UA" altLang="ru-RU" sz="1600" b="1" i="1" dirty="0"/>
              <a:t> 0,1</a:t>
            </a:r>
            <a:br>
              <a:rPr lang="uk-UA" altLang="ru-RU" sz="1600" b="1" i="1" dirty="0"/>
            </a:br>
            <a:r>
              <a:rPr lang="uk-UA" altLang="ru-RU" sz="1600" b="1" i="1" dirty="0" err="1"/>
              <a:t>Protargoli</a:t>
            </a:r>
            <a:r>
              <a:rPr lang="uk-UA" altLang="ru-RU" sz="1600" b="1" i="1" dirty="0"/>
              <a:t> 0,5</a:t>
            </a:r>
            <a:br>
              <a:rPr lang="uk-UA" altLang="ru-RU" sz="1600" b="1" i="1" dirty="0"/>
            </a:br>
            <a:r>
              <a:rPr lang="uk-UA" altLang="ru-RU" sz="1600" b="1" i="1" dirty="0" err="1"/>
              <a:t>Lanolini</a:t>
            </a:r>
            <a:r>
              <a:rPr lang="uk-UA" altLang="ru-RU" sz="1600" b="1" i="1" dirty="0"/>
              <a:t> 5,0</a:t>
            </a:r>
            <a:br>
              <a:rPr lang="uk-UA" altLang="ru-RU" sz="1600" b="1" i="1" dirty="0"/>
            </a:br>
            <a:r>
              <a:rPr lang="uk-UA" altLang="ru-RU" sz="1600" b="1" i="1" dirty="0" err="1"/>
              <a:t>Zinci</a:t>
            </a:r>
            <a:r>
              <a:rPr lang="uk-UA" altLang="ru-RU" sz="1600" b="1" i="1" dirty="0"/>
              <a:t> </a:t>
            </a:r>
            <a:r>
              <a:rPr lang="uk-UA" altLang="ru-RU" sz="1600" b="1" i="1" dirty="0" err="1"/>
              <a:t>oxydi</a:t>
            </a:r>
            <a:r>
              <a:rPr lang="uk-UA" altLang="ru-RU" sz="1600" b="1" i="1" dirty="0"/>
              <a:t> 1,0</a:t>
            </a:r>
            <a:br>
              <a:rPr lang="uk-UA" altLang="ru-RU" sz="1600" b="1" i="1" dirty="0"/>
            </a:br>
            <a:r>
              <a:rPr lang="uk-UA" altLang="ru-RU" sz="1600" b="1" i="1" dirty="0" err="1"/>
              <a:t>Vaselini</a:t>
            </a:r>
            <a:r>
              <a:rPr lang="uk-UA" altLang="ru-RU" sz="1600" b="1" i="1" dirty="0"/>
              <a:t> 15,0</a:t>
            </a:r>
            <a:r>
              <a:rPr lang="uk-UA" altLang="ru-RU" sz="1600" dirty="0"/>
              <a:t/>
            </a:r>
            <a:br>
              <a:rPr lang="uk-UA" altLang="ru-RU" sz="1600" dirty="0"/>
            </a:br>
            <a:r>
              <a:rPr lang="uk-UA" altLang="ru-RU" sz="1600" dirty="0" err="1"/>
              <a:t>Misce</a:t>
            </a:r>
            <a:r>
              <a:rPr lang="uk-UA" altLang="ru-RU" sz="1600" dirty="0"/>
              <a:t>, </a:t>
            </a:r>
            <a:r>
              <a:rPr lang="uk-UA" altLang="ru-RU" sz="1600" dirty="0" err="1"/>
              <a:t>ut</a:t>
            </a:r>
            <a:r>
              <a:rPr lang="uk-UA" altLang="ru-RU" sz="1600" dirty="0"/>
              <a:t> </a:t>
            </a:r>
            <a:r>
              <a:rPr lang="uk-UA" altLang="ru-RU" sz="1600" dirty="0" err="1"/>
              <a:t>fiat</a:t>
            </a:r>
            <a:r>
              <a:rPr lang="uk-UA" altLang="ru-RU" sz="1600" dirty="0"/>
              <a:t> </a:t>
            </a:r>
            <a:r>
              <a:rPr lang="uk-UA" altLang="ru-RU" sz="1600" dirty="0" err="1"/>
              <a:t>unguentum</a:t>
            </a:r>
            <a:endParaRPr lang="uk-UA" altLang="ru-RU" sz="1600" dirty="0"/>
          </a:p>
          <a:p>
            <a:pPr eaLnBrk="1" hangingPunct="1"/>
            <a:r>
              <a:rPr lang="uk-UA" altLang="ru-RU" sz="1600" dirty="0" err="1"/>
              <a:t>Da</a:t>
            </a:r>
            <a:r>
              <a:rPr lang="uk-UA" altLang="ru-RU" sz="1600" dirty="0"/>
              <a:t>. </a:t>
            </a:r>
            <a:r>
              <a:rPr lang="uk-UA" altLang="ru-RU" sz="1600" dirty="0" err="1"/>
              <a:t>Signa</a:t>
            </a:r>
            <a:r>
              <a:rPr lang="uk-UA" altLang="ru-RU" sz="1600" dirty="0"/>
              <a:t>. Мазь для носу</a:t>
            </a:r>
            <a:endParaRPr lang="ru-RU" altLang="ru-RU" sz="1700" b="1" i="1" dirty="0">
              <a:latin typeface="Tahoma" panose="020B0604030504040204" pitchFamily="34" charset="0"/>
            </a:endParaRPr>
          </a:p>
        </p:txBody>
      </p:sp>
      <p:sp>
        <p:nvSpPr>
          <p:cNvPr id="44038" name="Text Box 56"/>
          <p:cNvSpPr txBox="1">
            <a:spLocks noChangeArrowheads="1"/>
          </p:cNvSpPr>
          <p:nvPr/>
        </p:nvSpPr>
        <p:spPr bwMode="auto">
          <a:xfrm>
            <a:off x="6947075" y="598488"/>
            <a:ext cx="48244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 err="1">
                <a:cs typeface="Times New Roman" panose="02020603050405020304" pitchFamily="18" charset="0"/>
              </a:rPr>
              <a:t>Д.л.п</a:t>
            </a:r>
            <a:r>
              <a:rPr lang="ru-RU" altLang="ru-RU" dirty="0">
                <a:cs typeface="Times New Roman" panose="02020603050405020304" pitchFamily="18" charset="0"/>
              </a:rPr>
              <a:t>. – </a:t>
            </a:r>
            <a:r>
              <a:rPr lang="uk-UA" altLang="ru-RU" dirty="0"/>
              <a:t>комбінована мазь, до складу якої входять: пахуча і летюча речовина - ментол, який розчинний в основі (мазь-розчин) </a:t>
            </a:r>
            <a:br>
              <a:rPr lang="uk-UA" altLang="ru-RU" dirty="0"/>
            </a:br>
            <a:r>
              <a:rPr lang="uk-UA" altLang="ru-RU" dirty="0"/>
              <a:t>цинку оксид - не розчинний ні у основі, ні у воді (мазь-суспензія), протаргол - розчинний у воді (мазь-емульсія)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44039" name="Text Box 63"/>
          <p:cNvSpPr txBox="1">
            <a:spLocks noChangeArrowheads="1"/>
          </p:cNvSpPr>
          <p:nvPr/>
        </p:nvSpPr>
        <p:spPr bwMode="auto">
          <a:xfrm>
            <a:off x="3512185" y="3370264"/>
            <a:ext cx="78501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uk-UA" altLang="ru-RU" dirty="0"/>
              <a:t>Маса мазі 15,0 + 5,0 +5,0 </a:t>
            </a:r>
            <a:r>
              <a:rPr lang="en-US" altLang="ru-RU" dirty="0"/>
              <a:t>+</a:t>
            </a:r>
            <a:r>
              <a:rPr lang="uk-UA" altLang="ru-RU" dirty="0"/>
              <a:t> 0,1 + 0,5</a:t>
            </a:r>
            <a:r>
              <a:rPr lang="en-US" altLang="ru-RU" dirty="0"/>
              <a:t> = </a:t>
            </a:r>
            <a:r>
              <a:rPr lang="ru-RU" altLang="ru-RU" dirty="0"/>
              <a:t>21</a:t>
            </a:r>
            <a:r>
              <a:rPr lang="en-US" altLang="ru-RU" dirty="0"/>
              <a:t>,</a:t>
            </a:r>
            <a:r>
              <a:rPr lang="ru-RU" altLang="ru-RU" dirty="0"/>
              <a:t>6</a:t>
            </a:r>
            <a:r>
              <a:rPr lang="en-US" altLang="ru-RU" dirty="0"/>
              <a:t> 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% </a:t>
            </a:r>
            <a:r>
              <a:rPr lang="ru-RU" altLang="ru-RU" dirty="0" err="1"/>
              <a:t>нерозчинних</a:t>
            </a:r>
            <a:r>
              <a:rPr lang="ru-RU" altLang="ru-RU" dirty="0"/>
              <a:t> </a:t>
            </a:r>
            <a:r>
              <a:rPr lang="ru-RU" altLang="ru-RU" dirty="0" err="1"/>
              <a:t>речовин</a:t>
            </a:r>
            <a:r>
              <a:rPr lang="ru-RU" altLang="ru-RU" dirty="0"/>
              <a:t> (цинку оксиду)    1,0 –   21,6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                                                                            х – 100,0     х </a:t>
            </a:r>
            <a:r>
              <a:rPr lang="ru-RU" altLang="ru-RU" dirty="0">
                <a:sym typeface="Symbol" panose="05050102010706020507" pitchFamily="18" charset="2"/>
              </a:rPr>
              <a:t> 4,6 % </a:t>
            </a:r>
            <a:r>
              <a:rPr lang="ru-RU" altLang="ru-RU" dirty="0">
                <a:cs typeface="Times New Roman" panose="02020603050405020304" pitchFamily="18" charset="0"/>
              </a:rPr>
              <a:t>&lt;</a:t>
            </a:r>
            <a:r>
              <a:rPr lang="ru-RU" altLang="ru-RU" dirty="0"/>
              <a:t> 5 %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err="1"/>
              <a:t>Гліцерину</a:t>
            </a:r>
            <a:r>
              <a:rPr lang="ru-RU" altLang="ru-RU" dirty="0"/>
              <a:t> на </a:t>
            </a:r>
            <a:r>
              <a:rPr lang="ru-RU" altLang="ru-RU" dirty="0" err="1"/>
              <a:t>розтирання</a:t>
            </a:r>
            <a:r>
              <a:rPr lang="ru-RU" altLang="ru-RU" dirty="0"/>
              <a:t> протаргол</a:t>
            </a:r>
            <a:r>
              <a:rPr lang="uk-UA" altLang="ru-RU" dirty="0"/>
              <a:t>у</a:t>
            </a:r>
            <a:r>
              <a:rPr lang="uk-UA" altLang="ru-RU" dirty="0"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ru-RU" altLang="ru-RU" dirty="0"/>
              <a:t>1,0 – 6-8 крап.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                                                                  0,5 – х            </a:t>
            </a:r>
            <a:r>
              <a:rPr lang="ru-RU" altLang="ru-RU" dirty="0" err="1"/>
              <a:t>х</a:t>
            </a:r>
            <a:r>
              <a:rPr lang="ru-RU" altLang="ru-RU" dirty="0"/>
              <a:t> </a:t>
            </a:r>
            <a:r>
              <a:rPr lang="ru-RU" altLang="ru-RU" dirty="0">
                <a:sym typeface="Symbol" panose="05050102010706020507" pitchFamily="18" charset="2"/>
              </a:rPr>
              <a:t> 4 крап.</a:t>
            </a:r>
            <a:r>
              <a:rPr lang="ru-RU" altLang="ru-RU" i="1" dirty="0"/>
              <a:t/>
            </a:r>
            <a:br>
              <a:rPr lang="ru-RU" altLang="ru-RU" i="1" dirty="0"/>
            </a:br>
            <a:r>
              <a:rPr lang="ru-RU" altLang="ru-RU" dirty="0"/>
              <a:t>% </a:t>
            </a:r>
            <a:r>
              <a:rPr lang="ru-RU" altLang="ru-RU" dirty="0" err="1"/>
              <a:t>речовин</a:t>
            </a:r>
            <a:r>
              <a:rPr lang="ru-RU" altLang="ru-RU" dirty="0"/>
              <a:t>, </a:t>
            </a:r>
            <a:r>
              <a:rPr lang="ru-RU" altLang="ru-RU" dirty="0" err="1"/>
              <a:t>розчинних</a:t>
            </a:r>
            <a:r>
              <a:rPr lang="ru-RU" altLang="ru-RU" dirty="0"/>
              <a:t> в </a:t>
            </a:r>
            <a:r>
              <a:rPr lang="ru-RU" altLang="ru-RU" dirty="0" err="1"/>
              <a:t>основі</a:t>
            </a:r>
            <a:r>
              <a:rPr lang="ru-RU" altLang="ru-RU" dirty="0"/>
              <a:t> (</a:t>
            </a:r>
            <a:r>
              <a:rPr lang="ru-RU" altLang="ru-RU" dirty="0" err="1"/>
              <a:t>ментолі</a:t>
            </a:r>
            <a:r>
              <a:rPr lang="ru-RU" altLang="ru-RU" dirty="0"/>
              <a:t>)          0,1 –   16,6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                                                                                      х – 100,0     х </a:t>
            </a:r>
            <a:r>
              <a:rPr lang="ru-RU" altLang="ru-RU" dirty="0">
                <a:sym typeface="Symbol" panose="05050102010706020507" pitchFamily="18" charset="2"/>
              </a:rPr>
              <a:t> 0,6% </a:t>
            </a:r>
            <a:r>
              <a:rPr lang="ru-RU" altLang="ru-RU" dirty="0">
                <a:cs typeface="Times New Roman" panose="02020603050405020304" pitchFamily="18" charset="0"/>
              </a:rPr>
              <a:t>&lt;</a:t>
            </a:r>
            <a:r>
              <a:rPr lang="ru-RU" altLang="ru-RU" dirty="0"/>
              <a:t> 5 %</a:t>
            </a:r>
            <a:r>
              <a:rPr lang="ru-RU" altLang="ru-RU" i="1" dirty="0"/>
              <a:t/>
            </a:r>
            <a:br>
              <a:rPr lang="ru-RU" altLang="ru-RU" i="1" dirty="0"/>
            </a:br>
            <a:r>
              <a:rPr lang="ru-RU" altLang="ru-RU" dirty="0"/>
              <a:t>Масла </a:t>
            </a:r>
            <a:r>
              <a:rPr lang="ru-RU" altLang="ru-RU" dirty="0" err="1"/>
              <a:t>вазелінового</a:t>
            </a:r>
            <a:r>
              <a:rPr lang="ru-RU" altLang="ru-RU" dirty="0"/>
              <a:t>                          	 1,0            – 23 крап. </a:t>
            </a:r>
            <a:br>
              <a:rPr lang="ru-RU" altLang="ru-RU" dirty="0"/>
            </a:br>
            <a:r>
              <a:rPr lang="ru-RU" altLang="ru-RU" sz="1600" dirty="0"/>
              <a:t>     (1/2 </a:t>
            </a:r>
            <a:r>
              <a:rPr lang="ru-RU" altLang="ru-RU" sz="1600" dirty="0" err="1"/>
              <a:t>ві</a:t>
            </a:r>
            <a:r>
              <a:rPr lang="ru-RU" altLang="ru-RU" sz="1600" dirty="0"/>
              <a:t> </a:t>
            </a:r>
            <a:r>
              <a:rPr lang="en-US" altLang="ru-RU" sz="2000" dirty="0"/>
              <a:t>m</a:t>
            </a:r>
            <a:r>
              <a:rPr lang="ru-RU" altLang="ru-RU" sz="1600" dirty="0"/>
              <a:t>цинку оксиду + </a:t>
            </a:r>
            <a:r>
              <a:rPr lang="en-US" altLang="ru-RU" sz="2000" dirty="0"/>
              <a:t>m</a:t>
            </a:r>
            <a:r>
              <a:rPr lang="ru-RU" altLang="ru-RU" sz="1600" dirty="0"/>
              <a:t>ментолу)       </a:t>
            </a:r>
            <a:r>
              <a:rPr lang="ru-RU" altLang="ru-RU" dirty="0"/>
              <a:t>0,5 – х         </a:t>
            </a:r>
            <a:r>
              <a:rPr lang="ru-RU" altLang="ru-RU" dirty="0" err="1"/>
              <a:t>х</a:t>
            </a:r>
            <a:r>
              <a:rPr lang="ru-RU" altLang="ru-RU" dirty="0"/>
              <a:t> </a:t>
            </a:r>
            <a:r>
              <a:rPr lang="ru-RU" altLang="ru-RU" dirty="0">
                <a:sym typeface="Symbol" panose="05050102010706020507" pitchFamily="18" charset="2"/>
              </a:rPr>
              <a:t> 12 крап.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Води </a:t>
            </a:r>
            <a:r>
              <a:rPr lang="ru-RU" altLang="ru-RU" dirty="0" err="1"/>
              <a:t>очищеної</a:t>
            </a:r>
            <a:r>
              <a:rPr lang="ru-RU" altLang="ru-RU" dirty="0"/>
              <a:t> (</a:t>
            </a:r>
            <a:r>
              <a:rPr lang="ru-RU" altLang="ru-RU" dirty="0" err="1"/>
              <a:t>із</a:t>
            </a:r>
            <a:r>
              <a:rPr lang="ru-RU" altLang="ru-RU" dirty="0"/>
              <a:t> </a:t>
            </a:r>
            <a:r>
              <a:rPr lang="ru-RU" altLang="ru-RU" dirty="0" err="1"/>
              <a:t>ланоліну</a:t>
            </a:r>
            <a:r>
              <a:rPr lang="ru-RU" altLang="ru-RU" dirty="0"/>
              <a:t> водного) 5,0 – 100 %</a:t>
            </a:r>
            <a:br>
              <a:rPr lang="ru-RU" altLang="ru-RU" dirty="0"/>
            </a:br>
            <a:r>
              <a:rPr lang="ru-RU" altLang="ru-RU" dirty="0"/>
              <a:t>                                                                       х   – 30 %    х = 1,5 (30 крап.)</a:t>
            </a:r>
            <a:br>
              <a:rPr lang="ru-RU" altLang="ru-RU" dirty="0"/>
            </a:br>
            <a:r>
              <a:rPr lang="ru-RU" altLang="ru-RU" dirty="0" err="1"/>
              <a:t>Ланоліну</a:t>
            </a:r>
            <a:r>
              <a:rPr lang="ru-RU" altLang="ru-RU" dirty="0"/>
              <a:t> безводного 5,0 – 1,5 = 3,5</a:t>
            </a:r>
          </a:p>
        </p:txBody>
      </p:sp>
      <p:sp>
        <p:nvSpPr>
          <p:cNvPr id="44040" name="Oval 83"/>
          <p:cNvSpPr>
            <a:spLocks noChangeArrowheads="1"/>
          </p:cNvSpPr>
          <p:nvPr/>
        </p:nvSpPr>
        <p:spPr bwMode="auto">
          <a:xfrm>
            <a:off x="3216276" y="2492375"/>
            <a:ext cx="792163" cy="738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/>
              <a:t>лікар</a:t>
            </a:r>
          </a:p>
        </p:txBody>
      </p:sp>
      <p:sp>
        <p:nvSpPr>
          <p:cNvPr id="44041" name="Freeform 87"/>
          <p:cNvSpPr>
            <a:spLocks/>
          </p:cNvSpPr>
          <p:nvPr/>
        </p:nvSpPr>
        <p:spPr bwMode="auto">
          <a:xfrm>
            <a:off x="3575050" y="2708276"/>
            <a:ext cx="508000" cy="371475"/>
          </a:xfrm>
          <a:custGeom>
            <a:avLst/>
            <a:gdLst>
              <a:gd name="T0" fmla="*/ 2147483646 w 456"/>
              <a:gd name="T1" fmla="*/ 2147483646 h 576"/>
              <a:gd name="T2" fmla="*/ 2147483646 w 456"/>
              <a:gd name="T3" fmla="*/ 2147483646 h 576"/>
              <a:gd name="T4" fmla="*/ 2147483646 w 456"/>
              <a:gd name="T5" fmla="*/ 2147483646 h 576"/>
              <a:gd name="T6" fmla="*/ 2147483646 w 456"/>
              <a:gd name="T7" fmla="*/ 2147483646 h 576"/>
              <a:gd name="T8" fmla="*/ 2147483646 w 456"/>
              <a:gd name="T9" fmla="*/ 2147483646 h 576"/>
              <a:gd name="T10" fmla="*/ 2147483646 w 456"/>
              <a:gd name="T11" fmla="*/ 2147483646 h 576"/>
              <a:gd name="T12" fmla="*/ 2147483646 w 456"/>
              <a:gd name="T13" fmla="*/ 2147483646 h 576"/>
              <a:gd name="T14" fmla="*/ 2147483646 w 456"/>
              <a:gd name="T15" fmla="*/ 2147483646 h 576"/>
              <a:gd name="T16" fmla="*/ 2147483646 w 456"/>
              <a:gd name="T17" fmla="*/ 2147483646 h 576"/>
              <a:gd name="T18" fmla="*/ 2147483646 w 456"/>
              <a:gd name="T19" fmla="*/ 2147483646 h 576"/>
              <a:gd name="T20" fmla="*/ 2147483646 w 456"/>
              <a:gd name="T21" fmla="*/ 2147483646 h 576"/>
              <a:gd name="T22" fmla="*/ 2147483646 w 456"/>
              <a:gd name="T23" fmla="*/ 2147483646 h 576"/>
              <a:gd name="T24" fmla="*/ 2147483646 w 456"/>
              <a:gd name="T25" fmla="*/ 2147483646 h 576"/>
              <a:gd name="T26" fmla="*/ 2147483646 w 456"/>
              <a:gd name="T27" fmla="*/ 2147483646 h 576"/>
              <a:gd name="T28" fmla="*/ 2147483646 w 456"/>
              <a:gd name="T29" fmla="*/ 2147483646 h 576"/>
              <a:gd name="T30" fmla="*/ 2147483646 w 456"/>
              <a:gd name="T31" fmla="*/ 2147483646 h 576"/>
              <a:gd name="T32" fmla="*/ 2147483646 w 456"/>
              <a:gd name="T33" fmla="*/ 2147483646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6"/>
              <a:gd name="T52" fmla="*/ 0 h 576"/>
              <a:gd name="T53" fmla="*/ 456 w 456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6" h="576">
                <a:moveTo>
                  <a:pt x="72" y="72"/>
                </a:moveTo>
                <a:cubicBezTo>
                  <a:pt x="124" y="200"/>
                  <a:pt x="176" y="328"/>
                  <a:pt x="168" y="408"/>
                </a:cubicBezTo>
                <a:cubicBezTo>
                  <a:pt x="160" y="488"/>
                  <a:pt x="48" y="576"/>
                  <a:pt x="24" y="552"/>
                </a:cubicBezTo>
                <a:cubicBezTo>
                  <a:pt x="0" y="528"/>
                  <a:pt x="8" y="352"/>
                  <a:pt x="24" y="264"/>
                </a:cubicBezTo>
                <a:cubicBezTo>
                  <a:pt x="40" y="176"/>
                  <a:pt x="80" y="0"/>
                  <a:pt x="120" y="24"/>
                </a:cubicBezTo>
                <a:cubicBezTo>
                  <a:pt x="160" y="48"/>
                  <a:pt x="264" y="368"/>
                  <a:pt x="264" y="408"/>
                </a:cubicBezTo>
                <a:cubicBezTo>
                  <a:pt x="264" y="448"/>
                  <a:pt x="152" y="280"/>
                  <a:pt x="120" y="264"/>
                </a:cubicBezTo>
                <a:cubicBezTo>
                  <a:pt x="88" y="248"/>
                  <a:pt x="56" y="312"/>
                  <a:pt x="72" y="312"/>
                </a:cubicBezTo>
                <a:cubicBezTo>
                  <a:pt x="88" y="312"/>
                  <a:pt x="192" y="288"/>
                  <a:pt x="216" y="264"/>
                </a:cubicBezTo>
                <a:cubicBezTo>
                  <a:pt x="240" y="240"/>
                  <a:pt x="216" y="200"/>
                  <a:pt x="216" y="168"/>
                </a:cubicBezTo>
                <a:cubicBezTo>
                  <a:pt x="216" y="136"/>
                  <a:pt x="200" y="40"/>
                  <a:pt x="216" y="72"/>
                </a:cubicBezTo>
                <a:cubicBezTo>
                  <a:pt x="232" y="104"/>
                  <a:pt x="296" y="288"/>
                  <a:pt x="312" y="360"/>
                </a:cubicBezTo>
                <a:cubicBezTo>
                  <a:pt x="328" y="432"/>
                  <a:pt x="312" y="528"/>
                  <a:pt x="312" y="504"/>
                </a:cubicBezTo>
                <a:cubicBezTo>
                  <a:pt x="312" y="480"/>
                  <a:pt x="304" y="256"/>
                  <a:pt x="312" y="216"/>
                </a:cubicBezTo>
                <a:cubicBezTo>
                  <a:pt x="320" y="176"/>
                  <a:pt x="344" y="272"/>
                  <a:pt x="360" y="264"/>
                </a:cubicBezTo>
                <a:cubicBezTo>
                  <a:pt x="376" y="256"/>
                  <a:pt x="392" y="168"/>
                  <a:pt x="408" y="168"/>
                </a:cubicBezTo>
                <a:cubicBezTo>
                  <a:pt x="424" y="168"/>
                  <a:pt x="440" y="216"/>
                  <a:pt x="456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4042" name="Text Box 88"/>
          <p:cNvSpPr txBox="1">
            <a:spLocks noChangeArrowheads="1"/>
          </p:cNvSpPr>
          <p:nvPr/>
        </p:nvSpPr>
        <p:spPr bwMode="auto">
          <a:xfrm>
            <a:off x="6096000" y="2362201"/>
            <a:ext cx="3429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951538" y="2565401"/>
            <a:ext cx="3744912" cy="428625"/>
          </a:xfrm>
          <a:prstGeom prst="wedgeEllipseCallout">
            <a:avLst>
              <a:gd name="adj1" fmla="val -69441"/>
              <a:gd name="adj2" fmla="val 10665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зворотний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9" descr="http://spicerack.ru/image/cache/data/keramicheskayastupka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0"/>
            <a:ext cx="3708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AutoShape 39"/>
          <p:cNvSpPr>
            <a:spLocks noChangeArrowheads="1"/>
          </p:cNvSpPr>
          <p:nvPr/>
        </p:nvSpPr>
        <p:spPr bwMode="auto">
          <a:xfrm>
            <a:off x="5735639" y="404814"/>
            <a:ext cx="3024187" cy="503237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dirty="0" err="1"/>
              <a:t>Відважування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вазеліну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і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ланоліну</a:t>
            </a:r>
            <a:r>
              <a:rPr lang="ru-RU" sz="2000" dirty="0">
                <a:cs typeface="Arial" charset="0"/>
              </a:rPr>
              <a:t> безводного</a:t>
            </a:r>
          </a:p>
        </p:txBody>
      </p:sp>
      <p:sp>
        <p:nvSpPr>
          <p:cNvPr id="15363" name="AutoShape 42"/>
          <p:cNvSpPr>
            <a:spLocks noChangeArrowheads="1"/>
          </p:cNvSpPr>
          <p:nvPr/>
        </p:nvSpPr>
        <p:spPr bwMode="auto">
          <a:xfrm>
            <a:off x="5375276" y="1052514"/>
            <a:ext cx="4392613" cy="504825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dirty="0" err="1"/>
              <a:t>Відважування</a:t>
            </a:r>
            <a:r>
              <a:rPr lang="ru-RU" dirty="0">
                <a:cs typeface="Arial" charset="0"/>
              </a:rPr>
              <a:t> цинку оксиду </a:t>
            </a:r>
            <a:r>
              <a:rPr lang="ru-RU" dirty="0" err="1">
                <a:cs typeface="Arial" charset="0"/>
              </a:rPr>
              <a:t>і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подрібнення</a:t>
            </a:r>
            <a:endParaRPr lang="ru-RU" dirty="0">
              <a:cs typeface="Arial" charset="0"/>
            </a:endParaRPr>
          </a:p>
        </p:txBody>
      </p:sp>
      <p:sp>
        <p:nvSpPr>
          <p:cNvPr id="15364" name="AutoShape 45"/>
          <p:cNvSpPr>
            <a:spLocks noChangeArrowheads="1"/>
          </p:cNvSpPr>
          <p:nvPr/>
        </p:nvSpPr>
        <p:spPr bwMode="auto">
          <a:xfrm>
            <a:off x="5087938" y="6381751"/>
            <a:ext cx="4464050" cy="307975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dirty="0" err="1">
                <a:cs typeface="Arial" charset="0"/>
              </a:rPr>
              <a:t>Додавання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раніш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приготовленої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мазі</a:t>
            </a:r>
            <a:endParaRPr lang="ru-RU" sz="2000" dirty="0">
              <a:cs typeface="Arial" charset="0"/>
            </a:endParaRPr>
          </a:p>
        </p:txBody>
      </p:sp>
      <p:sp>
        <p:nvSpPr>
          <p:cNvPr id="15365" name="AutoShape 46"/>
          <p:cNvSpPr>
            <a:spLocks noChangeArrowheads="1"/>
          </p:cNvSpPr>
          <p:nvPr/>
        </p:nvSpPr>
        <p:spPr bwMode="auto">
          <a:xfrm>
            <a:off x="5407025" y="598488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1</a:t>
            </a:r>
          </a:p>
        </p:txBody>
      </p:sp>
      <p:sp>
        <p:nvSpPr>
          <p:cNvPr id="15366" name="AutoShape 47"/>
          <p:cNvSpPr>
            <a:spLocks noChangeArrowheads="1"/>
          </p:cNvSpPr>
          <p:nvPr/>
        </p:nvSpPr>
        <p:spPr bwMode="auto">
          <a:xfrm>
            <a:off x="4943476" y="1196975"/>
            <a:ext cx="358775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2</a:t>
            </a:r>
          </a:p>
        </p:txBody>
      </p:sp>
      <p:sp>
        <p:nvSpPr>
          <p:cNvPr id="15367" name="AutoShape 48"/>
          <p:cNvSpPr>
            <a:spLocks noChangeArrowheads="1"/>
          </p:cNvSpPr>
          <p:nvPr/>
        </p:nvSpPr>
        <p:spPr bwMode="auto">
          <a:xfrm>
            <a:off x="4656139" y="6308725"/>
            <a:ext cx="352425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11</a:t>
            </a:r>
          </a:p>
        </p:txBody>
      </p:sp>
      <p:sp>
        <p:nvSpPr>
          <p:cNvPr id="18440" name="AutoShape 49"/>
          <p:cNvSpPr>
            <a:spLocks noChangeArrowheads="1"/>
          </p:cNvSpPr>
          <p:nvPr/>
        </p:nvSpPr>
        <p:spPr bwMode="auto">
          <a:xfrm>
            <a:off x="2667000" y="457200"/>
            <a:ext cx="2286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Капсула</a:t>
            </a:r>
          </a:p>
          <a:p>
            <a:pPr eaLnBrk="1" hangingPunct="1">
              <a:defRPr/>
            </a:pPr>
            <a:r>
              <a:rPr lang="ru-RU" altLang="ru-RU">
                <a:cs typeface="Arial" panose="020B0604020202020204" pitchFamily="34" charset="0"/>
              </a:rPr>
              <a:t>вазелін     ланолін б/в</a:t>
            </a:r>
          </a:p>
        </p:txBody>
      </p:sp>
      <p:sp>
        <p:nvSpPr>
          <p:cNvPr id="15369" name="AutoShape 51"/>
          <p:cNvSpPr>
            <a:spLocks noChangeArrowheads="1"/>
          </p:cNvSpPr>
          <p:nvPr/>
        </p:nvSpPr>
        <p:spPr bwMode="auto">
          <a:xfrm>
            <a:off x="5591175" y="2205038"/>
            <a:ext cx="4033838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/>
              <a:t>Відважування</a:t>
            </a:r>
            <a:r>
              <a:rPr lang="ru-RU" altLang="ru-RU">
                <a:cs typeface="Arial" panose="020B0604020202020204" pitchFamily="34" charset="0"/>
              </a:rPr>
              <a:t> ментолу</a:t>
            </a:r>
            <a:br>
              <a:rPr lang="ru-RU" altLang="ru-RU">
                <a:cs typeface="Arial" panose="020B0604020202020204" pitchFamily="34" charset="0"/>
              </a:rPr>
            </a:br>
            <a:r>
              <a:rPr lang="ru-RU" altLang="ru-RU">
                <a:cs typeface="Arial" panose="020B0604020202020204" pitchFamily="34" charset="0"/>
              </a:rPr>
              <a:t>і розчинення в маслі вазеліновому</a:t>
            </a:r>
          </a:p>
        </p:txBody>
      </p:sp>
      <p:sp>
        <p:nvSpPr>
          <p:cNvPr id="15370" name="AutoShape 52"/>
          <p:cNvSpPr>
            <a:spLocks noChangeArrowheads="1"/>
          </p:cNvSpPr>
          <p:nvPr/>
        </p:nvSpPr>
        <p:spPr bwMode="auto">
          <a:xfrm>
            <a:off x="5232400" y="2276475"/>
            <a:ext cx="304800" cy="369888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4</a:t>
            </a:r>
          </a:p>
        </p:txBody>
      </p:sp>
      <p:sp>
        <p:nvSpPr>
          <p:cNvPr id="45068" name="Line 64"/>
          <p:cNvSpPr>
            <a:spLocks noChangeShapeType="1"/>
          </p:cNvSpPr>
          <p:nvPr/>
        </p:nvSpPr>
        <p:spPr bwMode="auto">
          <a:xfrm>
            <a:off x="3810000" y="990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1676400" y="76201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3" name="AutoShape 67"/>
          <p:cNvSpPr>
            <a:spLocks noChangeArrowheads="1"/>
          </p:cNvSpPr>
          <p:nvPr/>
        </p:nvSpPr>
        <p:spPr bwMode="auto">
          <a:xfrm>
            <a:off x="5735638" y="4076700"/>
            <a:ext cx="3657600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dirty="0" err="1"/>
              <a:t>Відважування</a:t>
            </a:r>
            <a:r>
              <a:rPr lang="ru-RU" altLang="ru-RU" sz="2000" b="1" dirty="0"/>
              <a:t> </a:t>
            </a:r>
            <a:r>
              <a:rPr lang="ru-RU" sz="2000" dirty="0">
                <a:cs typeface="Arial" charset="0"/>
              </a:rPr>
              <a:t>протарголу </a:t>
            </a:r>
            <a:r>
              <a:rPr lang="ru-RU" sz="2000" dirty="0" err="1">
                <a:cs typeface="Arial" charset="0"/>
              </a:rPr>
              <a:t>і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розтирання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з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гліцерином</a:t>
            </a:r>
            <a:endParaRPr lang="ru-RU" sz="2000" dirty="0">
              <a:cs typeface="Arial" charset="0"/>
            </a:endParaRPr>
          </a:p>
        </p:txBody>
      </p:sp>
      <p:sp>
        <p:nvSpPr>
          <p:cNvPr id="15374" name="AutoShape 68"/>
          <p:cNvSpPr>
            <a:spLocks noChangeArrowheads="1"/>
          </p:cNvSpPr>
          <p:nvPr/>
        </p:nvSpPr>
        <p:spPr bwMode="auto">
          <a:xfrm>
            <a:off x="5410200" y="47244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8</a:t>
            </a:r>
          </a:p>
        </p:txBody>
      </p:sp>
      <p:sp>
        <p:nvSpPr>
          <p:cNvPr id="15375" name="AutoShape 69"/>
          <p:cNvSpPr>
            <a:spLocks noChangeArrowheads="1"/>
          </p:cNvSpPr>
          <p:nvPr/>
        </p:nvSpPr>
        <p:spPr bwMode="auto">
          <a:xfrm>
            <a:off x="5735639" y="4724400"/>
            <a:ext cx="3836987" cy="4318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dirty="0" err="1">
                <a:cs typeface="Arial" charset="0"/>
              </a:rPr>
              <a:t>Відмірювання</a:t>
            </a:r>
            <a:r>
              <a:rPr lang="ru-RU" sz="2000" dirty="0">
                <a:cs typeface="Arial" charset="0"/>
              </a:rPr>
              <a:t> води </a:t>
            </a:r>
            <a:r>
              <a:rPr lang="ru-RU" sz="2000" dirty="0" err="1">
                <a:cs typeface="Arial" charset="0"/>
              </a:rPr>
              <a:t>очищеної</a:t>
            </a:r>
            <a:endParaRPr lang="ru-RU" sz="2000" dirty="0">
              <a:cs typeface="Arial" charset="0"/>
            </a:endParaRPr>
          </a:p>
        </p:txBody>
      </p:sp>
      <p:sp>
        <p:nvSpPr>
          <p:cNvPr id="15376" name="AutoShape 70"/>
          <p:cNvSpPr>
            <a:spLocks noChangeArrowheads="1"/>
          </p:cNvSpPr>
          <p:nvPr/>
        </p:nvSpPr>
        <p:spPr bwMode="auto">
          <a:xfrm>
            <a:off x="5410200" y="41148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7</a:t>
            </a:r>
          </a:p>
        </p:txBody>
      </p:sp>
      <p:sp>
        <p:nvSpPr>
          <p:cNvPr id="45074" name="AutoShape 71"/>
          <p:cNvSpPr>
            <a:spLocks noChangeArrowheads="1"/>
          </p:cNvSpPr>
          <p:nvPr/>
        </p:nvSpPr>
        <p:spPr bwMode="auto">
          <a:xfrm>
            <a:off x="5303838" y="3429000"/>
            <a:ext cx="489585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FFFCD"/>
                </a:solidFill>
              </a:rPr>
              <a:t>Додавання частини  вазеліну з капсули</a:t>
            </a:r>
            <a:br>
              <a:rPr lang="ru-RU" altLang="ru-RU" sz="2000" b="1">
                <a:solidFill>
                  <a:srgbClr val="FFFFCD"/>
                </a:solidFill>
              </a:rPr>
            </a:br>
            <a:r>
              <a:rPr lang="ru-RU" altLang="ru-RU" sz="2000" b="1">
                <a:solidFill>
                  <a:srgbClr val="FFFFCD"/>
                </a:solidFill>
              </a:rPr>
              <a:t>(мазь відсувають на край ступки)</a:t>
            </a:r>
          </a:p>
        </p:txBody>
      </p:sp>
      <p:sp>
        <p:nvSpPr>
          <p:cNvPr id="45075" name="AutoShape 72"/>
          <p:cNvSpPr>
            <a:spLocks noChangeArrowheads="1"/>
          </p:cNvSpPr>
          <p:nvPr/>
        </p:nvSpPr>
        <p:spPr bwMode="auto">
          <a:xfrm>
            <a:off x="4943476" y="3500438"/>
            <a:ext cx="352425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CD"/>
                </a:solidFill>
              </a:rPr>
              <a:t>6</a:t>
            </a:r>
          </a:p>
        </p:txBody>
      </p:sp>
      <p:sp>
        <p:nvSpPr>
          <p:cNvPr id="45076" name="AutoShape 75"/>
          <p:cNvSpPr>
            <a:spLocks noChangeArrowheads="1"/>
          </p:cNvSpPr>
          <p:nvPr/>
        </p:nvSpPr>
        <p:spPr bwMode="auto">
          <a:xfrm>
            <a:off x="5448300" y="1700213"/>
            <a:ext cx="3886200" cy="381000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FFFCD"/>
                </a:solidFill>
              </a:rPr>
              <a:t>Відсунути від центру ступки</a:t>
            </a:r>
          </a:p>
        </p:txBody>
      </p:sp>
      <p:sp>
        <p:nvSpPr>
          <p:cNvPr id="45077" name="AutoShape 76"/>
          <p:cNvSpPr>
            <a:spLocks noChangeArrowheads="1"/>
          </p:cNvSpPr>
          <p:nvPr/>
        </p:nvSpPr>
        <p:spPr bwMode="auto">
          <a:xfrm>
            <a:off x="5087939" y="1700214"/>
            <a:ext cx="319087" cy="38417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3</a:t>
            </a:r>
          </a:p>
        </p:txBody>
      </p:sp>
      <p:sp>
        <p:nvSpPr>
          <p:cNvPr id="45078" name="AutoShape 77"/>
          <p:cNvSpPr>
            <a:spLocks noChangeArrowheads="1"/>
          </p:cNvSpPr>
          <p:nvPr/>
        </p:nvSpPr>
        <p:spPr bwMode="auto">
          <a:xfrm>
            <a:off x="5410200" y="2822576"/>
            <a:ext cx="4502150" cy="530225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FFFCD"/>
                </a:solidFill>
              </a:rPr>
              <a:t>Диспергування цинку оксиду з отриманим розчином</a:t>
            </a:r>
          </a:p>
        </p:txBody>
      </p:sp>
      <p:sp>
        <p:nvSpPr>
          <p:cNvPr id="45079" name="AutoShape 78"/>
          <p:cNvSpPr>
            <a:spLocks noChangeArrowheads="1"/>
          </p:cNvSpPr>
          <p:nvPr/>
        </p:nvSpPr>
        <p:spPr bwMode="auto">
          <a:xfrm>
            <a:off x="5091114" y="2895600"/>
            <a:ext cx="319087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5</a:t>
            </a:r>
          </a:p>
        </p:txBody>
      </p:sp>
      <p:sp>
        <p:nvSpPr>
          <p:cNvPr id="45080" name="Line 79"/>
          <p:cNvSpPr>
            <a:spLocks noChangeShapeType="1"/>
          </p:cNvSpPr>
          <p:nvPr/>
        </p:nvSpPr>
        <p:spPr bwMode="auto">
          <a:xfrm flipH="1">
            <a:off x="4953000" y="76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385" name="AutoShape 83"/>
          <p:cNvSpPr>
            <a:spLocks noChangeArrowheads="1"/>
          </p:cNvSpPr>
          <p:nvPr/>
        </p:nvSpPr>
        <p:spPr bwMode="auto">
          <a:xfrm>
            <a:off x="5735638" y="5300664"/>
            <a:ext cx="3657600" cy="288925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dirty="0" err="1">
                <a:cs typeface="Arial" charset="0"/>
              </a:rPr>
              <a:t>Розтирання</a:t>
            </a:r>
            <a:r>
              <a:rPr lang="ru-RU" sz="2000" dirty="0">
                <a:cs typeface="Arial" charset="0"/>
              </a:rPr>
              <a:t> протарголу </a:t>
            </a:r>
          </a:p>
        </p:txBody>
      </p:sp>
      <p:sp>
        <p:nvSpPr>
          <p:cNvPr id="15386" name="AutoShape 84"/>
          <p:cNvSpPr>
            <a:spLocks noChangeArrowheads="1"/>
          </p:cNvSpPr>
          <p:nvPr/>
        </p:nvSpPr>
        <p:spPr bwMode="auto">
          <a:xfrm>
            <a:off x="5375275" y="5300663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9</a:t>
            </a:r>
          </a:p>
        </p:txBody>
      </p:sp>
      <p:sp>
        <p:nvSpPr>
          <p:cNvPr id="45083" name="AutoShape 87"/>
          <p:cNvSpPr>
            <a:spLocks noChangeArrowheads="1"/>
          </p:cNvSpPr>
          <p:nvPr/>
        </p:nvSpPr>
        <p:spPr bwMode="auto">
          <a:xfrm>
            <a:off x="5410200" y="5867400"/>
            <a:ext cx="3886200" cy="381000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FFFCD"/>
                </a:solidFill>
              </a:rPr>
              <a:t>Емульгування ланоліном б/в</a:t>
            </a:r>
          </a:p>
        </p:txBody>
      </p:sp>
      <p:sp>
        <p:nvSpPr>
          <p:cNvPr id="45084" name="AutoShape 88"/>
          <p:cNvSpPr>
            <a:spLocks noChangeArrowheads="1"/>
          </p:cNvSpPr>
          <p:nvPr/>
        </p:nvSpPr>
        <p:spPr bwMode="auto">
          <a:xfrm>
            <a:off x="5029200" y="5867400"/>
            <a:ext cx="381000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10</a:t>
            </a:r>
          </a:p>
        </p:txBody>
      </p:sp>
      <p:sp>
        <p:nvSpPr>
          <p:cNvPr id="45085" name="Line 89"/>
          <p:cNvSpPr>
            <a:spLocks noChangeShapeType="1"/>
          </p:cNvSpPr>
          <p:nvPr/>
        </p:nvSpPr>
        <p:spPr bwMode="auto">
          <a:xfrm flipH="1">
            <a:off x="2590801" y="1412876"/>
            <a:ext cx="235267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86" name="Line 90"/>
          <p:cNvSpPr>
            <a:spLocks noChangeShapeType="1"/>
          </p:cNvSpPr>
          <p:nvPr/>
        </p:nvSpPr>
        <p:spPr bwMode="auto">
          <a:xfrm flipH="1">
            <a:off x="2566988" y="1447800"/>
            <a:ext cx="23812" cy="450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87" name="Line 54"/>
          <p:cNvSpPr>
            <a:spLocks noChangeShapeType="1"/>
          </p:cNvSpPr>
          <p:nvPr/>
        </p:nvSpPr>
        <p:spPr bwMode="auto">
          <a:xfrm>
            <a:off x="4038600" y="5638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88" name="Line 94"/>
          <p:cNvSpPr>
            <a:spLocks noChangeShapeType="1"/>
          </p:cNvSpPr>
          <p:nvPr/>
        </p:nvSpPr>
        <p:spPr bwMode="auto">
          <a:xfrm flipH="1">
            <a:off x="2782888" y="2420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89" name="Line 95"/>
          <p:cNvSpPr>
            <a:spLocks noChangeShapeType="1"/>
          </p:cNvSpPr>
          <p:nvPr/>
        </p:nvSpPr>
        <p:spPr bwMode="auto">
          <a:xfrm>
            <a:off x="2782888" y="2420938"/>
            <a:ext cx="0" cy="352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0" name="Line 96"/>
          <p:cNvSpPr>
            <a:spLocks noChangeShapeType="1"/>
          </p:cNvSpPr>
          <p:nvPr/>
        </p:nvSpPr>
        <p:spPr bwMode="auto">
          <a:xfrm flipH="1">
            <a:off x="35814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1" name="Line 97"/>
          <p:cNvSpPr>
            <a:spLocks noChangeShapeType="1"/>
          </p:cNvSpPr>
          <p:nvPr/>
        </p:nvSpPr>
        <p:spPr bwMode="auto">
          <a:xfrm flipH="1">
            <a:off x="3719513" y="48688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2" name="Line 98"/>
          <p:cNvSpPr>
            <a:spLocks noChangeShapeType="1"/>
          </p:cNvSpPr>
          <p:nvPr/>
        </p:nvSpPr>
        <p:spPr bwMode="auto">
          <a:xfrm flipH="1">
            <a:off x="3863975" y="54451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3" name="Line 99"/>
          <p:cNvSpPr>
            <a:spLocks noChangeShapeType="1"/>
          </p:cNvSpPr>
          <p:nvPr/>
        </p:nvSpPr>
        <p:spPr bwMode="auto">
          <a:xfrm>
            <a:off x="3719513" y="4868863"/>
            <a:ext cx="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4" name="Line 100"/>
          <p:cNvSpPr>
            <a:spLocks noChangeShapeType="1"/>
          </p:cNvSpPr>
          <p:nvPr/>
        </p:nvSpPr>
        <p:spPr bwMode="auto">
          <a:xfrm>
            <a:off x="3575050" y="4292601"/>
            <a:ext cx="0" cy="169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5" name="Line 101"/>
          <p:cNvSpPr>
            <a:spLocks noChangeShapeType="1"/>
          </p:cNvSpPr>
          <p:nvPr/>
        </p:nvSpPr>
        <p:spPr bwMode="auto">
          <a:xfrm>
            <a:off x="3863975" y="5445125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6" name="Line 102"/>
          <p:cNvSpPr>
            <a:spLocks noChangeShapeType="1"/>
          </p:cNvSpPr>
          <p:nvPr/>
        </p:nvSpPr>
        <p:spPr bwMode="auto">
          <a:xfrm flipH="1">
            <a:off x="4038600" y="5943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7" name="Line 103"/>
          <p:cNvSpPr>
            <a:spLocks noChangeShapeType="1"/>
          </p:cNvSpPr>
          <p:nvPr/>
        </p:nvSpPr>
        <p:spPr bwMode="auto">
          <a:xfrm flipV="1">
            <a:off x="4038600" y="5105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8" name="Line 104"/>
          <p:cNvSpPr>
            <a:spLocks noChangeShapeType="1"/>
          </p:cNvSpPr>
          <p:nvPr/>
        </p:nvSpPr>
        <p:spPr bwMode="auto">
          <a:xfrm flipV="1">
            <a:off x="4038600" y="4343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099" name="Line 105"/>
          <p:cNvSpPr>
            <a:spLocks noChangeShapeType="1"/>
          </p:cNvSpPr>
          <p:nvPr/>
        </p:nvSpPr>
        <p:spPr bwMode="auto">
          <a:xfrm flipV="1">
            <a:off x="4038600" y="25146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0" name="Line 106"/>
          <p:cNvSpPr>
            <a:spLocks noChangeShapeType="1"/>
          </p:cNvSpPr>
          <p:nvPr/>
        </p:nvSpPr>
        <p:spPr bwMode="auto">
          <a:xfrm flipV="1">
            <a:off x="4038600" y="1524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1" name="Line 107"/>
          <p:cNvSpPr>
            <a:spLocks noChangeShapeType="1"/>
          </p:cNvSpPr>
          <p:nvPr/>
        </p:nvSpPr>
        <p:spPr bwMode="auto">
          <a:xfrm flipV="1">
            <a:off x="4038600" y="99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2" name="Line 108"/>
          <p:cNvSpPr>
            <a:spLocks noChangeShapeType="1"/>
          </p:cNvSpPr>
          <p:nvPr/>
        </p:nvSpPr>
        <p:spPr bwMode="auto">
          <a:xfrm>
            <a:off x="2819400" y="990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3" name="Line 109"/>
          <p:cNvSpPr>
            <a:spLocks noChangeShapeType="1"/>
          </p:cNvSpPr>
          <p:nvPr/>
        </p:nvSpPr>
        <p:spPr bwMode="auto">
          <a:xfrm>
            <a:off x="3071813" y="2565401"/>
            <a:ext cx="23812" cy="336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4" name="Line 110"/>
          <p:cNvSpPr>
            <a:spLocks noChangeShapeType="1"/>
          </p:cNvSpPr>
          <p:nvPr/>
        </p:nvSpPr>
        <p:spPr bwMode="auto">
          <a:xfrm flipV="1">
            <a:off x="3048000" y="1524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5" name="Line 111"/>
          <p:cNvSpPr>
            <a:spLocks noChangeShapeType="1"/>
          </p:cNvSpPr>
          <p:nvPr/>
        </p:nvSpPr>
        <p:spPr bwMode="auto">
          <a:xfrm flipV="1">
            <a:off x="3048000" y="99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6" name="Line 112"/>
          <p:cNvSpPr>
            <a:spLocks noChangeShapeType="1"/>
          </p:cNvSpPr>
          <p:nvPr/>
        </p:nvSpPr>
        <p:spPr bwMode="auto">
          <a:xfrm flipH="1">
            <a:off x="3048000" y="3657600"/>
            <a:ext cx="19812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7" name="Line 113"/>
          <p:cNvSpPr>
            <a:spLocks noChangeShapeType="1"/>
          </p:cNvSpPr>
          <p:nvPr/>
        </p:nvSpPr>
        <p:spPr bwMode="auto">
          <a:xfrm flipH="1">
            <a:off x="2424114" y="6308725"/>
            <a:ext cx="9096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8" name="Line 114"/>
          <p:cNvSpPr>
            <a:spLocks noChangeShapeType="1"/>
          </p:cNvSpPr>
          <p:nvPr/>
        </p:nvSpPr>
        <p:spPr bwMode="auto">
          <a:xfrm flipH="1" flipV="1">
            <a:off x="2208213" y="609282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09" name="Line 115"/>
          <p:cNvSpPr>
            <a:spLocks noChangeShapeType="1"/>
          </p:cNvSpPr>
          <p:nvPr/>
        </p:nvSpPr>
        <p:spPr bwMode="auto">
          <a:xfrm flipH="1" flipV="1">
            <a:off x="2495550" y="6524625"/>
            <a:ext cx="693738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10" name="Line 116"/>
          <p:cNvSpPr>
            <a:spLocks noChangeShapeType="1"/>
          </p:cNvSpPr>
          <p:nvPr/>
        </p:nvSpPr>
        <p:spPr bwMode="auto">
          <a:xfrm flipH="1" flipV="1">
            <a:off x="2208213" y="616585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11" name="Line 117"/>
          <p:cNvSpPr>
            <a:spLocks noChangeShapeType="1"/>
          </p:cNvSpPr>
          <p:nvPr/>
        </p:nvSpPr>
        <p:spPr bwMode="auto">
          <a:xfrm flipV="1">
            <a:off x="3216276" y="6553200"/>
            <a:ext cx="822325" cy="444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5112" name="AutoShape 118"/>
          <p:cNvSpPr>
            <a:spLocks noChangeArrowheads="1"/>
          </p:cNvSpPr>
          <p:nvPr/>
        </p:nvSpPr>
        <p:spPr bwMode="auto">
          <a:xfrm>
            <a:off x="1703388" y="5805488"/>
            <a:ext cx="576262" cy="360362"/>
          </a:xfrm>
          <a:prstGeom prst="octag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CD"/>
                </a:solidFill>
              </a:rPr>
              <a:t>3, 6</a:t>
            </a:r>
          </a:p>
        </p:txBody>
      </p:sp>
      <p:sp>
        <p:nvSpPr>
          <p:cNvPr id="15417" name="AutoShape 119"/>
          <p:cNvSpPr>
            <a:spLocks noChangeArrowheads="1"/>
          </p:cNvSpPr>
          <p:nvPr/>
        </p:nvSpPr>
        <p:spPr bwMode="auto">
          <a:xfrm>
            <a:off x="2438400" y="655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02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57338"/>
            <a:ext cx="14859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0" descr="http://www.kupitefal.ru/imgprods3/19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1439"/>
            <a:ext cx="2098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48"/>
          <p:cNvSpPr>
            <a:spLocks noChangeArrowheads="1"/>
          </p:cNvSpPr>
          <p:nvPr/>
        </p:nvSpPr>
        <p:spPr bwMode="auto">
          <a:xfrm>
            <a:off x="6175376" y="1756811"/>
            <a:ext cx="2201863" cy="369407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b="1">
                <a:cs typeface="Arial" panose="020B0604020202020204" pitchFamily="34" charset="0"/>
              </a:rPr>
              <a:t>Фасування мазі</a:t>
            </a:r>
          </a:p>
        </p:txBody>
      </p:sp>
      <p:sp>
        <p:nvSpPr>
          <p:cNvPr id="16391" name="AutoShape 49"/>
          <p:cNvSpPr>
            <a:spLocks noChangeArrowheads="1"/>
          </p:cNvSpPr>
          <p:nvPr/>
        </p:nvSpPr>
        <p:spPr bwMode="auto">
          <a:xfrm>
            <a:off x="5791200" y="1752600"/>
            <a:ext cx="3810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13</a:t>
            </a:r>
          </a:p>
        </p:txBody>
      </p:sp>
      <p:sp>
        <p:nvSpPr>
          <p:cNvPr id="46087" name="Line 51"/>
          <p:cNvSpPr>
            <a:spLocks noChangeShapeType="1"/>
          </p:cNvSpPr>
          <p:nvPr/>
        </p:nvSpPr>
        <p:spPr bwMode="auto">
          <a:xfrm flipH="1" flipV="1">
            <a:off x="3648075" y="14843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6088" name="Line 52"/>
          <p:cNvSpPr>
            <a:spLocks noChangeShapeType="1"/>
          </p:cNvSpPr>
          <p:nvPr/>
        </p:nvSpPr>
        <p:spPr bwMode="auto">
          <a:xfrm>
            <a:off x="46561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6394" name="AutoShape 55"/>
          <p:cNvSpPr>
            <a:spLocks noChangeArrowheads="1"/>
          </p:cNvSpPr>
          <p:nvPr/>
        </p:nvSpPr>
        <p:spPr bwMode="auto">
          <a:xfrm>
            <a:off x="6172200" y="990600"/>
            <a:ext cx="4191000" cy="6096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 err="1">
                <a:cs typeface="Arial" charset="0"/>
              </a:rPr>
              <a:t>Додавання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залишку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вазеліну</a:t>
            </a:r>
            <a:r>
              <a:rPr lang="ru-RU" sz="2000" b="1" dirty="0">
                <a:cs typeface="Arial" charset="0"/>
              </a:rPr>
              <a:t/>
            </a:r>
            <a:br>
              <a:rPr lang="ru-RU" sz="2000" b="1" dirty="0">
                <a:cs typeface="Arial" charset="0"/>
              </a:rPr>
            </a:br>
            <a:r>
              <a:rPr lang="ru-RU" sz="2000" b="1" dirty="0" err="1">
                <a:cs typeface="Arial" charset="0"/>
              </a:rPr>
              <a:t>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гомогенізація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мазі</a:t>
            </a:r>
            <a:endParaRPr lang="ru-RU" sz="2000" b="1" dirty="0">
              <a:cs typeface="Arial" charset="0"/>
            </a:endParaRPr>
          </a:p>
        </p:txBody>
      </p:sp>
      <p:sp>
        <p:nvSpPr>
          <p:cNvPr id="16395" name="AutoShape 56"/>
          <p:cNvSpPr>
            <a:spLocks noChangeArrowheads="1"/>
          </p:cNvSpPr>
          <p:nvPr/>
        </p:nvSpPr>
        <p:spPr bwMode="auto">
          <a:xfrm>
            <a:off x="5819776" y="1066800"/>
            <a:ext cx="352425" cy="4572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12</a:t>
            </a:r>
          </a:p>
        </p:txBody>
      </p:sp>
      <p:sp>
        <p:nvSpPr>
          <p:cNvPr id="46091" name="AutoShape 57"/>
          <p:cNvSpPr>
            <a:spLocks noChangeArrowheads="1"/>
          </p:cNvSpPr>
          <p:nvPr/>
        </p:nvSpPr>
        <p:spPr bwMode="auto">
          <a:xfrm>
            <a:off x="2743201" y="609600"/>
            <a:ext cx="1336675" cy="609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</a:rPr>
              <a:t>Капсула</a:t>
            </a:r>
          </a:p>
          <a:p>
            <a:pPr eaLnBrk="1" hangingPunct="1"/>
            <a:r>
              <a:rPr lang="ru-RU" altLang="ru-RU"/>
              <a:t>  вазелін</a:t>
            </a:r>
          </a:p>
        </p:txBody>
      </p:sp>
      <p:sp>
        <p:nvSpPr>
          <p:cNvPr id="102460" name="Text Box 60"/>
          <p:cNvSpPr txBox="1">
            <a:spLocks noChangeArrowheads="1"/>
          </p:cNvSpPr>
          <p:nvPr/>
        </p:nvSpPr>
        <p:spPr bwMode="auto">
          <a:xfrm>
            <a:off x="1524001" y="115888"/>
            <a:ext cx="8088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3" name="Line 61"/>
          <p:cNvSpPr>
            <a:spLocks noChangeShapeType="1"/>
          </p:cNvSpPr>
          <p:nvPr/>
        </p:nvSpPr>
        <p:spPr bwMode="auto">
          <a:xfrm>
            <a:off x="2895600" y="114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6094" name="Line 62"/>
          <p:cNvSpPr>
            <a:spLocks noChangeShapeType="1"/>
          </p:cNvSpPr>
          <p:nvPr/>
        </p:nvSpPr>
        <p:spPr bwMode="auto">
          <a:xfrm>
            <a:off x="3124200" y="1143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6400" name="AutoShape 65"/>
          <p:cNvSpPr>
            <a:spLocks noChangeArrowheads="1"/>
          </p:cNvSpPr>
          <p:nvPr/>
        </p:nvSpPr>
        <p:spPr bwMode="auto">
          <a:xfrm>
            <a:off x="6172200" y="2274888"/>
            <a:ext cx="2209800" cy="379412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 err="1">
                <a:cs typeface="Arial" charset="0"/>
              </a:rPr>
              <a:t>Укупорювання</a:t>
            </a:r>
            <a:endParaRPr lang="ru-RU" sz="2000" b="1" dirty="0">
              <a:cs typeface="Arial" charset="0"/>
            </a:endParaRPr>
          </a:p>
        </p:txBody>
      </p:sp>
      <p:sp>
        <p:nvSpPr>
          <p:cNvPr id="16401" name="AutoShape 66"/>
          <p:cNvSpPr>
            <a:spLocks noChangeArrowheads="1"/>
          </p:cNvSpPr>
          <p:nvPr/>
        </p:nvSpPr>
        <p:spPr bwMode="auto">
          <a:xfrm>
            <a:off x="5815014" y="2286000"/>
            <a:ext cx="357187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b="1" dirty="0">
                <a:cs typeface="Arial" charset="0"/>
              </a:rPr>
              <a:t>14</a:t>
            </a:r>
          </a:p>
        </p:txBody>
      </p:sp>
      <p:sp>
        <p:nvSpPr>
          <p:cNvPr id="16402" name="AutoShape 67"/>
          <p:cNvSpPr>
            <a:spLocks noChangeArrowheads="1"/>
          </p:cNvSpPr>
          <p:nvPr/>
        </p:nvSpPr>
        <p:spPr bwMode="auto">
          <a:xfrm>
            <a:off x="6172200" y="2740026"/>
            <a:ext cx="3505200" cy="379413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 err="1">
                <a:cs typeface="Arial" charset="0"/>
              </a:rPr>
              <a:t>Оформлення</a:t>
            </a:r>
            <a:r>
              <a:rPr lang="ru-RU" sz="2000" b="1" dirty="0">
                <a:cs typeface="Arial" charset="0"/>
              </a:rPr>
              <a:t> до </a:t>
            </a:r>
            <a:r>
              <a:rPr lang="ru-RU" sz="2000" b="1" dirty="0" err="1">
                <a:cs typeface="Arial" charset="0"/>
              </a:rPr>
              <a:t>відпуску</a:t>
            </a:r>
            <a:endParaRPr lang="ru-RU" sz="2000" b="1" dirty="0">
              <a:cs typeface="Arial" charset="0"/>
            </a:endParaRPr>
          </a:p>
        </p:txBody>
      </p:sp>
      <p:sp>
        <p:nvSpPr>
          <p:cNvPr id="16403" name="AutoShape 68"/>
          <p:cNvSpPr>
            <a:spLocks noChangeArrowheads="1"/>
          </p:cNvSpPr>
          <p:nvPr/>
        </p:nvSpPr>
        <p:spPr bwMode="auto">
          <a:xfrm>
            <a:off x="5819776" y="2752726"/>
            <a:ext cx="352425" cy="371475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15</a:t>
            </a:r>
          </a:p>
        </p:txBody>
      </p:sp>
      <p:sp>
        <p:nvSpPr>
          <p:cNvPr id="46099" name="Text Box 69"/>
          <p:cNvSpPr txBox="1">
            <a:spLocks noChangeArrowheads="1"/>
          </p:cNvSpPr>
          <p:nvPr/>
        </p:nvSpPr>
        <p:spPr bwMode="auto">
          <a:xfrm>
            <a:off x="2560639" y="2727324"/>
            <a:ext cx="41036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dirty="0"/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/>
              <a:t>ППК</a:t>
            </a:r>
            <a:r>
              <a:rPr lang="en-US" altLang="ru-RU" dirty="0"/>
              <a:t> </a:t>
            </a:r>
            <a:r>
              <a:rPr lang="ru-RU" altLang="ru-RU" dirty="0"/>
              <a:t>(</a:t>
            </a:r>
            <a:r>
              <a:rPr lang="ru-RU" altLang="ru-RU" dirty="0" err="1"/>
              <a:t>лицевий</a:t>
            </a:r>
            <a:r>
              <a:rPr lang="ru-RU" altLang="ru-RU" dirty="0"/>
              <a:t> </a:t>
            </a:r>
            <a:r>
              <a:rPr lang="ru-RU" altLang="ru-RU" dirty="0" err="1"/>
              <a:t>бік</a:t>
            </a:r>
            <a:r>
              <a:rPr lang="ru-RU" altLang="ru-RU" dirty="0"/>
              <a:t>)</a:t>
            </a:r>
            <a:r>
              <a:rPr lang="en-US" altLang="ru-RU" dirty="0"/>
              <a:t/>
            </a:r>
            <a:br>
              <a:rPr lang="en-US" altLang="ru-RU" dirty="0"/>
            </a:br>
            <a:endParaRPr lang="ru-RU" altLang="ru-RU" dirty="0"/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/>
              <a:t>Дата          № рецепту</a:t>
            </a:r>
          </a:p>
          <a:p>
            <a:pPr eaLnBrk="1" hangingPunct="1"/>
            <a:r>
              <a:rPr lang="uk-UA" altLang="ru-RU" b="1" i="1" dirty="0" err="1"/>
              <a:t>Zinci</a:t>
            </a:r>
            <a:r>
              <a:rPr lang="uk-UA" altLang="ru-RU" b="1" i="1" dirty="0"/>
              <a:t> </a:t>
            </a:r>
            <a:r>
              <a:rPr lang="uk-UA" altLang="ru-RU" b="1" i="1" dirty="0" err="1"/>
              <a:t>oxydi</a:t>
            </a:r>
            <a:r>
              <a:rPr lang="uk-UA" altLang="ru-RU" b="1" i="1" dirty="0"/>
              <a:t> </a:t>
            </a:r>
            <a:r>
              <a:rPr lang="en-US" altLang="ru-RU" b="1" i="1" dirty="0"/>
              <a:t>	</a:t>
            </a:r>
            <a:r>
              <a:rPr lang="uk-UA" altLang="ru-RU" b="1" i="1" dirty="0"/>
              <a:t>1,0</a:t>
            </a:r>
            <a:r>
              <a:rPr lang="uk-UA" altLang="ru-RU" b="1" dirty="0"/>
              <a:t/>
            </a:r>
            <a:br>
              <a:rPr lang="uk-UA" altLang="ru-RU" b="1" dirty="0"/>
            </a:br>
            <a:r>
              <a:rPr lang="en-US" altLang="ru-RU" b="1" i="1" dirty="0" err="1"/>
              <a:t>Mentholi</a:t>
            </a:r>
            <a:r>
              <a:rPr lang="en-US" altLang="ru-RU" b="1" i="1" dirty="0"/>
              <a:t>                 0,1</a:t>
            </a:r>
            <a:endParaRPr lang="ru-RU" altLang="ru-RU" b="1" i="1" dirty="0"/>
          </a:p>
          <a:p>
            <a:pPr eaLnBrk="1" hangingPunct="1"/>
            <a:r>
              <a:rPr lang="en-US" altLang="ru-RU" b="1" i="1" dirty="0" err="1"/>
              <a:t>Ol</a:t>
            </a:r>
            <a:r>
              <a:rPr lang="en-US" altLang="ru-RU" b="1" i="1" dirty="0"/>
              <a:t>. </a:t>
            </a:r>
            <a:r>
              <a:rPr lang="en-US" altLang="ru-RU" b="1" i="1" dirty="0" err="1"/>
              <a:t>Vaselini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gtts</a:t>
            </a:r>
            <a:r>
              <a:rPr lang="en-US" altLang="ru-RU" b="1" i="1" dirty="0"/>
              <a:t>. </a:t>
            </a:r>
            <a:r>
              <a:rPr lang="ru-RU" altLang="ru-RU" b="1" i="1" dirty="0"/>
              <a:t>Х</a:t>
            </a:r>
            <a:r>
              <a:rPr lang="uk-UA" altLang="ru-RU" b="1" i="1" dirty="0"/>
              <a:t>І</a:t>
            </a:r>
            <a:r>
              <a:rPr lang="en-US" altLang="ru-RU" b="1" i="1" dirty="0"/>
              <a:t>I (1,0 – 23</a:t>
            </a:r>
            <a:r>
              <a:rPr lang="ru-RU" altLang="ru-RU" b="1" i="1" dirty="0"/>
              <a:t> крап.)</a:t>
            </a:r>
            <a:r>
              <a:rPr lang="en-US" altLang="ru-RU" b="1" i="1" dirty="0"/>
              <a:t> </a:t>
            </a:r>
            <a:endParaRPr lang="ru-RU" altLang="ru-RU" b="1" i="1" dirty="0"/>
          </a:p>
          <a:p>
            <a:pPr eaLnBrk="1" hangingPunct="1"/>
            <a:r>
              <a:rPr lang="uk-UA" altLang="ru-RU" b="1" i="1" dirty="0" err="1"/>
              <a:t>Protargoli</a:t>
            </a:r>
            <a:r>
              <a:rPr lang="uk-UA" altLang="ru-RU" b="1" i="1" dirty="0"/>
              <a:t> </a:t>
            </a:r>
            <a:r>
              <a:rPr lang="en-US" altLang="ru-RU" b="1" i="1" dirty="0"/>
              <a:t>	</a:t>
            </a:r>
            <a:r>
              <a:rPr lang="uk-UA" altLang="ru-RU" b="1" i="1" dirty="0"/>
              <a:t>0,5</a:t>
            </a:r>
            <a:r>
              <a:rPr lang="uk-UA" altLang="ru-RU" b="1" dirty="0"/>
              <a:t/>
            </a:r>
            <a:br>
              <a:rPr lang="uk-UA" altLang="ru-RU" b="1" dirty="0"/>
            </a:br>
            <a:r>
              <a:rPr lang="uk-UA" altLang="ru-RU" b="1" i="1" dirty="0" err="1">
                <a:cs typeface="Tahoma" panose="020B0604030504040204" pitchFamily="34" charset="0"/>
              </a:rPr>
              <a:t>Glycerini</a:t>
            </a:r>
            <a:r>
              <a:rPr lang="uk-UA" altLang="ru-RU" b="1" i="1" dirty="0">
                <a:cs typeface="Tahoma" panose="020B0604030504040204" pitchFamily="34" charset="0"/>
              </a:rPr>
              <a:t> </a:t>
            </a:r>
            <a:r>
              <a:rPr lang="en-US" altLang="ru-RU" b="1" i="1" dirty="0" err="1">
                <a:cs typeface="Times New Roman" panose="02020603050405020304" pitchFamily="18" charset="0"/>
              </a:rPr>
              <a:t>gtts</a:t>
            </a:r>
            <a:r>
              <a:rPr lang="ru-RU" altLang="ru-RU" b="1" i="1" dirty="0">
                <a:cs typeface="Times New Roman" panose="02020603050405020304" pitchFamily="18" charset="0"/>
              </a:rPr>
              <a:t>. </a:t>
            </a:r>
            <a:r>
              <a:rPr lang="en-US" altLang="ru-RU" b="1" i="1" dirty="0">
                <a:cs typeface="Times New Roman" panose="02020603050405020304" pitchFamily="18" charset="0"/>
              </a:rPr>
              <a:t>IV</a:t>
            </a:r>
            <a:endParaRPr lang="uk-UA" altLang="ru-RU" b="1" dirty="0"/>
          </a:p>
          <a:p>
            <a:pPr eaLnBrk="1" hangingPunct="1"/>
            <a:r>
              <a:rPr lang="en-US" altLang="ru-RU" b="1" i="1" dirty="0"/>
              <a:t>Aq. </a:t>
            </a:r>
            <a:r>
              <a:rPr lang="en-US" altLang="ru-RU" b="1" i="1" dirty="0" err="1"/>
              <a:t>purificatae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gtts</a:t>
            </a:r>
            <a:r>
              <a:rPr lang="en-US" altLang="ru-RU" b="1" i="1" dirty="0"/>
              <a:t>. XXX</a:t>
            </a:r>
            <a:br>
              <a:rPr lang="en-US" altLang="ru-RU" b="1" i="1" dirty="0"/>
            </a:br>
            <a:r>
              <a:rPr lang="en-US" altLang="ru-RU" b="1" i="1" dirty="0"/>
              <a:t>        (1 </a:t>
            </a:r>
            <a:r>
              <a:rPr lang="ru-RU" altLang="ru-RU" b="1" i="1" dirty="0"/>
              <a:t>мл – 20 кап.)</a:t>
            </a:r>
            <a:br>
              <a:rPr lang="ru-RU" altLang="ru-RU" b="1" i="1" dirty="0"/>
            </a:br>
            <a:r>
              <a:rPr lang="en-US" altLang="ru-RU" b="1" i="1" dirty="0" err="1"/>
              <a:t>Lanolini</a:t>
            </a:r>
            <a:r>
              <a:rPr lang="en-US" altLang="ru-RU" b="1" i="1" dirty="0"/>
              <a:t> </a:t>
            </a:r>
            <a:r>
              <a:rPr lang="en-US" altLang="ru-RU" b="1" i="1" dirty="0" err="1"/>
              <a:t>anhydrici</a:t>
            </a:r>
            <a:r>
              <a:rPr lang="en-US" altLang="ru-RU" b="1" i="1" dirty="0"/>
              <a:t>         3,5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en-US" altLang="ru-RU" b="1" i="1" u="sng" dirty="0" err="1"/>
              <a:t>Vaselini</a:t>
            </a:r>
            <a:r>
              <a:rPr lang="en-US" altLang="ru-RU" b="1" i="1" u="sng" dirty="0"/>
              <a:t>                        10,0</a:t>
            </a:r>
            <a:r>
              <a:rPr lang="en-US" altLang="ru-RU" i="1" dirty="0"/>
              <a:t/>
            </a:r>
            <a:br>
              <a:rPr lang="en-US" altLang="ru-RU" i="1" dirty="0"/>
            </a:br>
            <a:r>
              <a:rPr lang="en-US" altLang="ru-RU" dirty="0"/>
              <a:t>m</a:t>
            </a:r>
            <a:r>
              <a:rPr lang="ru-RU" altLang="ru-RU" baseline="-25000" dirty="0" err="1"/>
              <a:t>заг</a:t>
            </a:r>
            <a:r>
              <a:rPr lang="ru-RU" altLang="ru-RU" baseline="-25000" dirty="0"/>
              <a:t>.</a:t>
            </a:r>
            <a:r>
              <a:rPr lang="ru-RU" altLang="ru-RU" dirty="0"/>
              <a:t> = 21,6</a:t>
            </a:r>
          </a:p>
          <a:p>
            <a:pPr eaLnBrk="1" hangingPunct="1"/>
            <a:r>
              <a:rPr lang="ru-RU" altLang="ru-RU" dirty="0"/>
              <a:t>                </a:t>
            </a:r>
            <a:r>
              <a:rPr lang="ru-RU" altLang="ru-RU" sz="1600" dirty="0" err="1"/>
              <a:t>Приготував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>                  </a:t>
            </a:r>
            <a:r>
              <a:rPr lang="ru-RU" altLang="ru-RU" sz="1600" dirty="0" err="1"/>
              <a:t>Перевірив</a:t>
            </a:r>
            <a:endParaRPr lang="ru-RU" altLang="ru-RU" sz="1600" dirty="0"/>
          </a:p>
        </p:txBody>
      </p:sp>
      <p:sp>
        <p:nvSpPr>
          <p:cNvPr id="46100" name="Line 72"/>
          <p:cNvSpPr>
            <a:spLocks noChangeShapeType="1"/>
          </p:cNvSpPr>
          <p:nvPr/>
        </p:nvSpPr>
        <p:spPr bwMode="auto">
          <a:xfrm>
            <a:off x="3648075" y="14843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6101" name="Line 73"/>
          <p:cNvSpPr>
            <a:spLocks noChangeShapeType="1"/>
          </p:cNvSpPr>
          <p:nvPr/>
        </p:nvSpPr>
        <p:spPr bwMode="auto">
          <a:xfrm flipH="1">
            <a:off x="3124200" y="1295400"/>
            <a:ext cx="26670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5303838" y="4797425"/>
            <a:ext cx="4608512" cy="1741488"/>
          </a:xfrm>
          <a:prstGeom prst="wedgeEllipseCallout">
            <a:avLst>
              <a:gd name="adj1" fmla="val 47282"/>
              <a:gd name="adj2" fmla="val -11789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Етикетки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«Берегти від дітей»</a:t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«Зберігати в прохолодному місці», «Зберігати в захищеному від світла місці»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819400" y="7620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УПАКОВКА  МАЗЕЙ</a:t>
            </a:r>
          </a:p>
        </p:txBody>
      </p:sp>
      <p:pic>
        <p:nvPicPr>
          <p:cNvPr id="47107" name="Picture 5" descr="UUU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5084763"/>
            <a:ext cx="20669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084763"/>
            <a:ext cx="2286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7" descr="UU-шпат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068638"/>
            <a:ext cx="19335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AutoShape 8"/>
          <p:cNvSpPr>
            <a:spLocks noChangeArrowheads="1"/>
          </p:cNvSpPr>
          <p:nvPr/>
        </p:nvSpPr>
        <p:spPr bwMode="auto">
          <a:xfrm>
            <a:off x="4872038" y="5157788"/>
            <a:ext cx="2133600" cy="15240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b="1"/>
              <a:t>Якою збирають мазь спочатку з пестика, а потім зі стінок ступки</a:t>
            </a:r>
          </a:p>
        </p:txBody>
      </p:sp>
      <p:sp>
        <p:nvSpPr>
          <p:cNvPr id="47111" name="AutoShape 9"/>
          <p:cNvSpPr>
            <a:spLocks noChangeArrowheads="1"/>
          </p:cNvSpPr>
          <p:nvPr/>
        </p:nvSpPr>
        <p:spPr bwMode="auto">
          <a:xfrm>
            <a:off x="2276475" y="3048000"/>
            <a:ext cx="3429000" cy="14478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b="1"/>
              <a:t>мазь переносять зі ступки</a:t>
            </a:r>
            <a:br>
              <a:rPr lang="ru-RU" altLang="ru-RU" b="1"/>
            </a:br>
            <a:r>
              <a:rPr lang="ru-RU" altLang="ru-RU" b="1"/>
              <a:t>в контейнер за допомогою шпателю і целулоїдної пластинки</a:t>
            </a:r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5781676" y="3631502"/>
            <a:ext cx="206441" cy="73799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18900000">
            <a:off x="4189413" y="4464486"/>
            <a:ext cx="533400" cy="554754"/>
          </a:xfrm>
          <a:prstGeom prst="downArrow">
            <a:avLst>
              <a:gd name="adj1" fmla="val 47648"/>
              <a:gd name="adj2" fmla="val 72331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>
            <a:off x="7032625" y="57324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47116" name="Группа 18"/>
          <p:cNvGrpSpPr>
            <a:grpSpLocks/>
          </p:cNvGrpSpPr>
          <p:nvPr/>
        </p:nvGrpSpPr>
        <p:grpSpPr bwMode="auto">
          <a:xfrm>
            <a:off x="1703389" y="549276"/>
            <a:ext cx="2098675" cy="2016125"/>
            <a:chOff x="0" y="0"/>
            <a:chExt cx="2099142" cy="201691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2099142" cy="201691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8447" y="98464"/>
              <a:ext cx="1902248" cy="181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anchor="ctr"/>
            <a:lstStyle>
              <a:lvl1pPr defTabSz="889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Фасують, упаковують і відпускають </a:t>
              </a:r>
              <a:endParaRPr lang="uk-UA" altLang="ru-RU" sz="2000" b="1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7117" name="Группа 21"/>
          <p:cNvGrpSpPr>
            <a:grpSpLocks/>
          </p:cNvGrpSpPr>
          <p:nvPr/>
        </p:nvGrpSpPr>
        <p:grpSpPr bwMode="auto">
          <a:xfrm>
            <a:off x="3575050" y="692151"/>
            <a:ext cx="6000750" cy="1979613"/>
            <a:chOff x="2099780" y="15822"/>
            <a:chExt cx="6000611" cy="1978549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2099780" y="15822"/>
              <a:ext cx="6000611" cy="197854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2099780" y="263339"/>
              <a:ext cx="5259266" cy="1483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/>
            <a:lstStyle/>
            <a:p>
              <a:pPr marL="0" lvl="1" algn="just">
                <a:buFontTx/>
                <a:buChar char="•"/>
                <a:defRPr/>
              </a:pPr>
              <a:r>
                <a:rPr lang="uk-UA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 металевих  тубах з внутрішнім лаковим покриттям, захисною мембраною та латексним кільцем</a:t>
              </a:r>
            </a:p>
            <a:p>
              <a:pPr marL="0" lvl="1" algn="just">
                <a:buFontTx/>
                <a:buChar char="•"/>
                <a:defRPr/>
              </a:pPr>
              <a:r>
                <a:rPr lang="uk-UA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 скляних флаконах (контейнерах) різної місткості з пластмасовими або поліетиленовими кришками, що нагвинчуються, або натягуються (під які підкладають картонні прокладки з двостороннім поліетиленовим покриттям) </a:t>
              </a:r>
            </a:p>
            <a:p>
              <a:pPr marL="0"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uk-UA" sz="14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7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424113" y="404813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ОЦІНКА ЯКОСТІ МАЗЕЙ відповідно до вимог ДФУ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1547813" y="1127919"/>
          <a:ext cx="81003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8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 txBox="1">
            <a:spLocks noGrp="1"/>
          </p:cNvSpPr>
          <p:nvPr/>
        </p:nvSpPr>
        <p:spPr bwMode="auto">
          <a:xfrm>
            <a:off x="8616950" y="64277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924C5A-14A5-4075-AFC2-D3CD5167E139}" type="slidenum">
              <a:rPr lang="ru-RU" altLang="ru-RU" sz="1200">
                <a:latin typeface="Tahoma" panose="020B0604030504040204" pitchFamily="34" charset="0"/>
              </a:rPr>
              <a:pPr algn="r" eaLnBrk="1" hangingPunct="1"/>
              <a:t>16</a:t>
            </a:fld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4" name="Rectangle 11"/>
          <p:cNvSpPr>
            <a:spLocks noChangeArrowheads="1"/>
          </p:cNvSpPr>
          <p:nvPr/>
        </p:nvSpPr>
        <p:spPr bwMode="auto">
          <a:xfrm>
            <a:off x="1524000" y="3757614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6" name="Rectangle 13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9167" name="Rectangle 14"/>
          <p:cNvSpPr>
            <a:spLocks noChangeArrowheads="1"/>
          </p:cNvSpPr>
          <p:nvPr/>
        </p:nvSpPr>
        <p:spPr bwMode="auto">
          <a:xfrm>
            <a:off x="1524000" y="36195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1828800" y="5181600"/>
            <a:ext cx="9144000" cy="6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900" b="1">
              <a:solidFill>
                <a:srgbClr val="0044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1900" b="1">
              <a:solidFill>
                <a:srgbClr val="0044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69" name="AutoShape 56"/>
          <p:cNvSpPr>
            <a:spLocks noChangeArrowheads="1"/>
          </p:cNvSpPr>
          <p:nvPr/>
        </p:nvSpPr>
        <p:spPr bwMode="auto">
          <a:xfrm>
            <a:off x="1524001" y="2492375"/>
            <a:ext cx="1763713" cy="151288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</a:rPr>
              <a:t>Вдосконалення складу і технології мазей</a:t>
            </a:r>
            <a:endParaRPr lang="uk-UA" altLang="ru-RU" sz="1600">
              <a:solidFill>
                <a:schemeClr val="bg1"/>
              </a:solidFill>
            </a:endParaRPr>
          </a:p>
        </p:txBody>
      </p:sp>
      <p:sp>
        <p:nvSpPr>
          <p:cNvPr id="227385" name="AutoShape 57"/>
          <p:cNvSpPr>
            <a:spLocks noChangeArrowheads="1"/>
          </p:cNvSpPr>
          <p:nvPr/>
        </p:nvSpPr>
        <p:spPr bwMode="auto">
          <a:xfrm>
            <a:off x="3575050" y="836614"/>
            <a:ext cx="5689600" cy="5048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Пошук носіїв, що забезпечують цілеспрямований доступ лікарських речовин</a:t>
            </a:r>
            <a:endParaRPr lang="uk-UA" b="1" dirty="0"/>
          </a:p>
        </p:txBody>
      </p:sp>
      <p:sp>
        <p:nvSpPr>
          <p:cNvPr id="227386" name="AutoShape 58"/>
          <p:cNvSpPr>
            <a:spLocks noChangeArrowheads="1"/>
          </p:cNvSpPr>
          <p:nvPr/>
        </p:nvSpPr>
        <p:spPr bwMode="auto">
          <a:xfrm>
            <a:off x="3575050" y="188913"/>
            <a:ext cx="5689600" cy="36036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1400" b="1" dirty="0"/>
              <a:t>Розширення асортименту і уніфікація рецептури мазей</a:t>
            </a:r>
            <a:endParaRPr lang="uk-UA" b="1" dirty="0"/>
          </a:p>
        </p:txBody>
      </p:sp>
      <p:sp>
        <p:nvSpPr>
          <p:cNvPr id="227387" name="AutoShape 59"/>
          <p:cNvSpPr>
            <a:spLocks noChangeArrowheads="1"/>
          </p:cNvSpPr>
          <p:nvPr/>
        </p:nvSpPr>
        <p:spPr bwMode="auto">
          <a:xfrm>
            <a:off x="3575051" y="3141663"/>
            <a:ext cx="6049963" cy="57626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Вивчення біологічних процесів, які відбуваються під час взаємодії лікарських та допоміжних речовин на ураженій ділянці шкіри</a:t>
            </a:r>
            <a:endParaRPr lang="uk-UA" b="1" dirty="0"/>
          </a:p>
        </p:txBody>
      </p:sp>
      <p:sp>
        <p:nvSpPr>
          <p:cNvPr id="227388" name="AutoShape 60"/>
          <p:cNvSpPr>
            <a:spLocks noChangeArrowheads="1"/>
          </p:cNvSpPr>
          <p:nvPr/>
        </p:nvSpPr>
        <p:spPr bwMode="auto">
          <a:xfrm>
            <a:off x="3575051" y="3860800"/>
            <a:ext cx="6049963" cy="6477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Створення комбінованих композицій з метою зниження дози лікарської речовини та мінімального вияву побічного ефекту</a:t>
            </a:r>
            <a:endParaRPr lang="uk-UA" b="1" dirty="0"/>
          </a:p>
        </p:txBody>
      </p:sp>
      <p:sp>
        <p:nvSpPr>
          <p:cNvPr id="227389" name="AutoShape 61"/>
          <p:cNvSpPr>
            <a:spLocks noChangeArrowheads="1"/>
          </p:cNvSpPr>
          <p:nvPr/>
        </p:nvSpPr>
        <p:spPr bwMode="auto">
          <a:xfrm>
            <a:off x="3575050" y="6286500"/>
            <a:ext cx="5976938" cy="31115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Вдосконалення упаковки</a:t>
            </a:r>
            <a:endParaRPr lang="uk-UA" b="1" dirty="0"/>
          </a:p>
        </p:txBody>
      </p:sp>
      <p:sp>
        <p:nvSpPr>
          <p:cNvPr id="227390" name="AutoShape 62"/>
          <p:cNvSpPr>
            <a:spLocks noChangeArrowheads="1"/>
          </p:cNvSpPr>
          <p:nvPr/>
        </p:nvSpPr>
        <p:spPr bwMode="auto">
          <a:xfrm>
            <a:off x="3503613" y="4724401"/>
            <a:ext cx="6121400" cy="36036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Розробка доступних та  об</a:t>
            </a:r>
            <a:r>
              <a:rPr lang="en-US" sz="1400" b="1" dirty="0"/>
              <a:t>’</a:t>
            </a:r>
            <a:r>
              <a:rPr lang="uk-UA" sz="1400" b="1" dirty="0"/>
              <a:t>єктивних методів оцінки якості мазей</a:t>
            </a:r>
            <a:endParaRPr lang="uk-UA" b="1" dirty="0"/>
          </a:p>
        </p:txBody>
      </p:sp>
      <p:sp>
        <p:nvSpPr>
          <p:cNvPr id="227391" name="AutoShape 63"/>
          <p:cNvSpPr>
            <a:spLocks noChangeArrowheads="1"/>
          </p:cNvSpPr>
          <p:nvPr/>
        </p:nvSpPr>
        <p:spPr bwMode="auto">
          <a:xfrm>
            <a:off x="3575051" y="2349500"/>
            <a:ext cx="6049963" cy="6477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Створення мазей з контрольованим впливом та вивільненням лікарських речовин, які забезпечують неохідний терапевтичний ефект</a:t>
            </a:r>
            <a:endParaRPr lang="uk-UA" b="1" dirty="0"/>
          </a:p>
        </p:txBody>
      </p:sp>
      <p:sp>
        <p:nvSpPr>
          <p:cNvPr id="227392" name="AutoShape 64"/>
          <p:cNvSpPr>
            <a:spLocks noChangeArrowheads="1"/>
          </p:cNvSpPr>
          <p:nvPr/>
        </p:nvSpPr>
        <p:spPr bwMode="auto">
          <a:xfrm>
            <a:off x="3575050" y="1628776"/>
            <a:ext cx="5761038" cy="5048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Підвищення хімічної, фізичної та мікробіологічної стабільності основ мазей</a:t>
            </a:r>
            <a:endParaRPr lang="uk-UA" b="1" dirty="0"/>
          </a:p>
        </p:txBody>
      </p:sp>
      <p:sp>
        <p:nvSpPr>
          <p:cNvPr id="227393" name="AutoShape 65"/>
          <p:cNvSpPr>
            <a:spLocks noChangeArrowheads="1"/>
          </p:cNvSpPr>
          <p:nvPr/>
        </p:nvSpPr>
        <p:spPr bwMode="auto">
          <a:xfrm>
            <a:off x="3503613" y="5373689"/>
            <a:ext cx="6049962" cy="5048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uk-UA" sz="1400" b="1" dirty="0"/>
              <a:t>Розробка та впровадження приладів малої механізації при виготовленні мазей в умовах аптек</a:t>
            </a:r>
            <a:endParaRPr lang="uk-UA" b="1" dirty="0"/>
          </a:p>
        </p:txBody>
      </p:sp>
      <p:sp>
        <p:nvSpPr>
          <p:cNvPr id="49179" name="Line 66"/>
          <p:cNvSpPr>
            <a:spLocks noChangeShapeType="1"/>
          </p:cNvSpPr>
          <p:nvPr/>
        </p:nvSpPr>
        <p:spPr bwMode="auto">
          <a:xfrm flipV="1">
            <a:off x="2424114" y="333375"/>
            <a:ext cx="1150937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0" name="Line 67"/>
          <p:cNvSpPr>
            <a:spLocks noChangeShapeType="1"/>
          </p:cNvSpPr>
          <p:nvPr/>
        </p:nvSpPr>
        <p:spPr bwMode="auto">
          <a:xfrm flipV="1">
            <a:off x="2424114" y="1125539"/>
            <a:ext cx="1150937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1" name="Line 68"/>
          <p:cNvSpPr>
            <a:spLocks noChangeShapeType="1"/>
          </p:cNvSpPr>
          <p:nvPr/>
        </p:nvSpPr>
        <p:spPr bwMode="auto">
          <a:xfrm flipV="1">
            <a:off x="2424114" y="1916113"/>
            <a:ext cx="11509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2" name="Line 69"/>
          <p:cNvSpPr>
            <a:spLocks noChangeShapeType="1"/>
          </p:cNvSpPr>
          <p:nvPr/>
        </p:nvSpPr>
        <p:spPr bwMode="auto">
          <a:xfrm>
            <a:off x="2495550" y="4005264"/>
            <a:ext cx="10795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3" name="Line 70"/>
          <p:cNvSpPr>
            <a:spLocks noChangeShapeType="1"/>
          </p:cNvSpPr>
          <p:nvPr/>
        </p:nvSpPr>
        <p:spPr bwMode="auto">
          <a:xfrm>
            <a:off x="2495551" y="4005263"/>
            <a:ext cx="10080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4" name="Line 71"/>
          <p:cNvSpPr>
            <a:spLocks noChangeShapeType="1"/>
          </p:cNvSpPr>
          <p:nvPr/>
        </p:nvSpPr>
        <p:spPr bwMode="auto">
          <a:xfrm>
            <a:off x="2495551" y="4005264"/>
            <a:ext cx="10080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5" name="Line 72"/>
          <p:cNvSpPr>
            <a:spLocks noChangeShapeType="1"/>
          </p:cNvSpPr>
          <p:nvPr/>
        </p:nvSpPr>
        <p:spPr bwMode="auto">
          <a:xfrm flipV="1">
            <a:off x="3287714" y="2781300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6" name="Line 73"/>
          <p:cNvSpPr>
            <a:spLocks noChangeShapeType="1"/>
          </p:cNvSpPr>
          <p:nvPr/>
        </p:nvSpPr>
        <p:spPr bwMode="auto">
          <a:xfrm>
            <a:off x="3287714" y="3357564"/>
            <a:ext cx="2873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9187" name="Line 74"/>
          <p:cNvSpPr>
            <a:spLocks noChangeShapeType="1"/>
          </p:cNvSpPr>
          <p:nvPr/>
        </p:nvSpPr>
        <p:spPr bwMode="auto">
          <a:xfrm>
            <a:off x="3287714" y="32845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ruprom.ru/files/9_51572/PGFRL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789363"/>
            <a:ext cx="30464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http://im0-tub-ua.yandex.net/i?id=428021148-4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60575"/>
            <a:ext cx="2495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http://im5-tub-ua.yandex.net/i?id=125108006-4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765175"/>
            <a:ext cx="1028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" descr="http://im7-tub-ua.yandex.net/i?id=120907495-1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6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2" descr="http://im4-tub-ua.yandex.net/i?id=120906030-6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416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4" descr="http://im4-tub-ua.yandex.net/i?id=588110059-66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860800"/>
            <a:ext cx="40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6" descr="http://im4-tub-ua.yandex.net/i?id=421359209-45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370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0" y="260350"/>
            <a:ext cx="698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Засоби малої механізації в технології МЛФ. Гомогенізатори, диспергатори</a:t>
            </a:r>
          </a:p>
        </p:txBody>
      </p:sp>
      <p:pic>
        <p:nvPicPr>
          <p:cNvPr id="51210" name="Picture 18" descr="http://im1-tub-ua.yandex.net/i?id=436329147-40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6529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37" descr="http://ckp-rf.ru/upload/iblock/ac9/ac99603bd950a36be884d033a019c68d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349500"/>
            <a:ext cx="197008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0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9538" y="0"/>
            <a:ext cx="7207829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ru-RU" altLang="ru-RU" cap="none" dirty="0" err="1" smtClean="0">
                <a:ln>
                  <a:noFill/>
                </a:ln>
                <a:solidFill>
                  <a:schemeClr val="tx1"/>
                </a:solidFill>
              </a:rPr>
              <a:t>Перелік</a:t>
            </a:r>
            <a:r>
              <a:rPr lang="ru-RU" altLang="ru-RU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ru-RU" altLang="ru-RU" cap="none" dirty="0" err="1" smtClean="0">
                <a:ln>
                  <a:noFill/>
                </a:ln>
                <a:solidFill>
                  <a:schemeClr val="tx1"/>
                </a:solidFill>
              </a:rPr>
              <a:t>теоретичних</a:t>
            </a:r>
            <a:r>
              <a:rPr lang="ru-RU" altLang="ru-RU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ru-RU" altLang="ru-RU" cap="none" dirty="0" err="1" smtClean="0">
                <a:ln>
                  <a:noFill/>
                </a:ln>
                <a:solidFill>
                  <a:schemeClr val="tx1"/>
                </a:solidFill>
              </a:rPr>
              <a:t>питань</a:t>
            </a:r>
            <a:endParaRPr lang="ru-RU" altLang="ru-RU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9100" indent="-419100">
              <a:buFont typeface="Wingdings 2" panose="05020102010507070707" pitchFamily="18" charset="2"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Характеристика гетерогенних</a:t>
            </a:r>
            <a:r>
              <a:rPr lang="en-US" altLang="ru-RU" sz="1400" b="1">
                <a:latin typeface="Times New Roman" panose="02020603050405020304" pitchFamily="18" charset="0"/>
              </a:rPr>
              <a:t> </a:t>
            </a:r>
            <a:r>
              <a:rPr lang="ru-RU" altLang="ru-RU" sz="1400" b="1">
                <a:latin typeface="Times New Roman" panose="02020603050405020304" pitchFamily="18" charset="0"/>
              </a:rPr>
              <a:t>мазей</a:t>
            </a:r>
            <a:endParaRPr lang="en-US" altLang="ru-RU" sz="1400" b="1">
              <a:latin typeface="Times New Roman" panose="02020603050405020304" pitchFamily="18" charset="0"/>
            </a:endParaRPr>
          </a:p>
          <a:p>
            <a:pPr marL="419100" indent="-419100">
              <a:buFont typeface="Wingdings 2" panose="05020102010507070707" pitchFamily="18" charset="2"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Загальні правила виготовлення </a:t>
            </a:r>
            <a:r>
              <a:rPr lang="en-US" altLang="ru-RU" sz="1400" b="1">
                <a:latin typeface="Times New Roman" panose="02020603050405020304" pitchFamily="18" charset="0"/>
              </a:rPr>
              <a:t>c</a:t>
            </a:r>
            <a:r>
              <a:rPr lang="ru-RU" altLang="ru-RU" sz="1400" b="1">
                <a:latin typeface="Times New Roman" panose="02020603050405020304" pitchFamily="18" charset="0"/>
              </a:rPr>
              <a:t>успензійних мазей</a:t>
            </a:r>
          </a:p>
          <a:p>
            <a:pPr marL="419100" indent="-419100">
              <a:buFont typeface="Wingdings 2" panose="05020102010507070707" pitchFamily="18" charset="2"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Технологія гетерогенних </a:t>
            </a:r>
            <a:r>
              <a:rPr lang="en-US" altLang="ru-RU" sz="1400" b="1">
                <a:latin typeface="Times New Roman" panose="02020603050405020304" pitchFamily="18" charset="0"/>
              </a:rPr>
              <a:t>c</a:t>
            </a:r>
            <a:r>
              <a:rPr lang="ru-RU" altLang="ru-RU" sz="1400" b="1">
                <a:latin typeface="Times New Roman" panose="02020603050405020304" pitchFamily="18" charset="0"/>
              </a:rPr>
              <a:t>успензійних мазей</a:t>
            </a:r>
          </a:p>
          <a:p>
            <a:pPr marL="419100" indent="-419100">
              <a:buFont typeface="Wingdings 2" panose="05020102010507070707" pitchFamily="18" charset="2"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Пасти. Технологія дерматологічних паст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Характеристика гетерогенних емульсійних</a:t>
            </a:r>
            <a:r>
              <a:rPr lang="en-US" altLang="ru-RU" sz="1400" b="1">
                <a:latin typeface="Times New Roman" panose="02020603050405020304" pitchFamily="18" charset="0"/>
              </a:rPr>
              <a:t> </a:t>
            </a:r>
            <a:r>
              <a:rPr lang="ru-RU" altLang="ru-RU" sz="1400" b="1">
                <a:latin typeface="Times New Roman" panose="02020603050405020304" pitchFamily="18" charset="0"/>
              </a:rPr>
              <a:t>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Загальні правила та алгоритм виготовлення емульсійних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Технологія емульсійних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Характеристика комбінованих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Загальні правила виготовлення комбінованих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Алгоритм виготовлення комбінованих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Особливості технології 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комбінованих мазей </a:t>
            </a:r>
            <a:r>
              <a:rPr lang="ru-RU" altLang="ru-RU" sz="1400" b="1">
                <a:latin typeface="Times New Roman" panose="02020603050405020304" pitchFamily="18" charset="0"/>
              </a:rPr>
              <a:t>в залежності від властивостей та концентрації ЛР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Технологія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комбінованих мазей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b="1">
                <a:latin typeface="Times New Roman" panose="02020603050405020304" pitchFamily="18" charset="0"/>
              </a:rPr>
              <a:t>Оцінка якості МЛФ</a:t>
            </a:r>
          </a:p>
          <a:p>
            <a:pPr marL="419100" indent="-4191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uk-UA" altLang="ru-RU" sz="1400" b="1">
                <a:latin typeface="Times New Roman" panose="02020603050405020304" pitchFamily="18" charset="0"/>
              </a:rPr>
              <a:t>Шляхи вдосконалення МЛФ</a:t>
            </a:r>
          </a:p>
          <a:p>
            <a:pPr marL="419100" indent="-419100">
              <a:buFont typeface="Wingdings 2" panose="05020102010507070707" pitchFamily="18" charset="2"/>
              <a:buAutoNum type="arabicPeriod"/>
            </a:pPr>
            <a:endParaRPr lang="ru-RU" altLang="ru-RU" sz="2200"/>
          </a:p>
        </p:txBody>
      </p:sp>
    </p:spTree>
    <p:extLst>
      <p:ext uri="{BB962C8B-B14F-4D97-AF65-F5344CB8AC3E}">
        <p14:creationId xmlns:p14="http://schemas.microsoft.com/office/powerpoint/2010/main" val="334035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825" y="179387"/>
            <a:ext cx="7490462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uk-UA" altLang="ru-RU" cap="none" dirty="0" smtClean="0">
                <a:ln>
                  <a:noFill/>
                </a:ln>
                <a:solidFill>
                  <a:schemeClr val="tx1"/>
                </a:solidFill>
              </a:rPr>
              <a:t>Перелік літературних джерел</a:t>
            </a:r>
            <a:endParaRPr lang="ru-RU" altLang="ru-RU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altLang="ru-RU" sz="900"/>
              <a:t>Практикум по аптечной технологии лекарств : учеб. пособие для студ. вузов / А И. Тихонов, С. А.Тихонова, С. М. Мусоев, Г. П. Пеклина, Л. А. Бондаренко, А. Г. Башура, О. С. Шпичак, Е. Е. Богуцкая; под ред. А. И. Тихонова и С. А. Тихоновой. – Х.: Оригинал, 2016. – 462 с. 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Руководство к учебным занятиям по аптечной технологии лекарств : учеб. пособие для студентов вузов / Л. И. Вишневская, Н. П. Половко, Р. С. Корытнюк и [др.]. – Х.: НФаУ : Оригинал, 2016. – 378 с.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Тихонов, О. І. Аптечна технологія ліків / О. І. Тихонов, Т. Г. Ярних. – Вінниця: Нова книга, 2016. – 536 с.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Допоміжні речовини у виробництві ліків : навч. посіб. для студ. вищ. фармац. навч. закл. / О. А. Рубан, І. М. Перцев, С. А. Куценко, Ю. С. Маслій ; за ред. І. М. Перцева. – Х. : Золоті сторінки, 2016. – 720</a:t>
            </a:r>
            <a:r>
              <a:rPr lang="en-US" altLang="ru-RU" sz="900"/>
              <a:t> </a:t>
            </a:r>
            <a:r>
              <a:rPr lang="uk-UA" altLang="ru-RU" sz="900"/>
              <a:t>с.</a:t>
            </a:r>
            <a:endParaRPr lang="ru-RU" altLang="ru-RU" sz="900"/>
          </a:p>
          <a:p>
            <a:pPr>
              <a:lnSpc>
                <a:spcPct val="80000"/>
              </a:lnSpc>
            </a:pPr>
            <a:r>
              <a:rPr lang="ru-RU" altLang="ru-RU" sz="900"/>
              <a:t>Encyclopedia of Pharmaceutical Technology: 3-d Ed. / ed. by J. Swarbrick. – New York ; London : Informa Healthcare, 2007. – 4128 p.</a:t>
            </a:r>
          </a:p>
          <a:p>
            <a:pPr>
              <a:lnSpc>
                <a:spcPct val="80000"/>
              </a:lnSpc>
            </a:pPr>
            <a:r>
              <a:rPr lang="ru-RU" altLang="ru-RU" sz="900"/>
              <a:t>European Pharmacopoeia 8.0 [8th edition] / European Directorate for the Quality of Medicines &amp; HealthCare. – Strasbourg, 2013. – 3638 p.</a:t>
            </a:r>
          </a:p>
          <a:p>
            <a:pPr>
              <a:lnSpc>
                <a:spcPct val="80000"/>
              </a:lnSpc>
            </a:pPr>
            <a:r>
              <a:rPr lang="ru-RU" altLang="ru-RU" sz="900"/>
              <a:t>Handbook of Pharmaceutical Excipients, 6th edition / R. C. Rowe, P. J. Sheskey, M. E. Quinn. – Pharmaceutical Press and American Pharmacists Association, 2009. – 521 p.</a:t>
            </a:r>
            <a:endParaRPr lang="uk-UA" altLang="ru-RU" sz="900"/>
          </a:p>
          <a:p>
            <a:pPr>
              <a:lnSpc>
                <a:spcPct val="80000"/>
              </a:lnSpc>
            </a:pPr>
            <a:r>
              <a:rPr lang="uk-UA" altLang="ru-RU" sz="900"/>
              <a:t>Державна Фармакопея України / Державне підприємство «Український науковий фармакопейний центр якості лікарських засобів» – 2-е вид. – Харків: Державне підприємство «Український науковий фармакопейний центр якості лікарських засобів», 2015. – Т. 1. – 1128</a:t>
            </a:r>
            <a:r>
              <a:rPr lang="en-US" altLang="ru-RU" sz="900"/>
              <a:t> </a:t>
            </a:r>
            <a:r>
              <a:rPr lang="uk-UA" altLang="ru-RU" sz="900"/>
              <a:t>с.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Державна Фармакопея України / Державне підприємство «Український науковий фармакопейний центр якості лікарських засобів» – 2-е вид. – Харків: Державне підприємство «Український науковий фармакопейний центр якості лікарських засобів», 2015. – Т. 3. – 732</a:t>
            </a:r>
            <a:r>
              <a:rPr lang="en-US" altLang="ru-RU" sz="900"/>
              <a:t> </a:t>
            </a:r>
            <a:r>
              <a:rPr lang="uk-UA" altLang="ru-RU" sz="900"/>
              <a:t>с.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Про затвердження Інструкції із санітарно-протиепідемічного режиму аптечних закладів : наказ МОЗ України від 15.05.2006 р. № 275 // Офіційний вісник України від 2006. № 47.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Про затвердження Інструкції по приготуванню в аптеках лікарських форм з рідким дисперсійним середовищем : наказ МОЗ України від 07.09.93 № 197 // Відомості Верховної Ради України, 1993. 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Про затвердження Правил виписування рецептів та вимог-замовлень на лікарські засоби і вироби медичного призначення, порядку відпуску лікарських засобів і виробів медичного призначення з аптек та їх структурних підрозділів, інструкції про порядок зберігання, обліку та знищення рецептурних бланків та вимог замовлень: наказ МОЗ України від 19.07.2005 р. № 360 // Офіційний вісник України. – 2005. – № 37. – 22 с.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Про затвердження правил виробництва (виготовлення) лікарських засобів в умовах аптеки : Наказ МОЗ України від 17.10.2012 № 812 // Офіційний вісник України від 23.11.2012 № 87.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Стандарт МОЗ України </a:t>
            </a:r>
            <a:r>
              <a:rPr lang="ru-RU" altLang="ru-RU" sz="900"/>
              <a:t>«</a:t>
            </a:r>
            <a:r>
              <a:rPr lang="uk-UA" altLang="ru-RU" sz="900"/>
              <a:t>Вимоги до виготовлення нестерильных лікарських засобів в умовах аптек</a:t>
            </a:r>
            <a:r>
              <a:rPr lang="ru-RU" altLang="ru-RU" sz="900"/>
              <a:t>» </a:t>
            </a:r>
            <a:r>
              <a:rPr lang="uk-UA" altLang="ru-RU" sz="900"/>
              <a:t>СТ-Н МОЗУ 42 – 4.5 : 2015 // За ред. проф. О. І. Тихонова і проф. Т.Г. Ярних. – Київ, 2015. – 109 с. (Затверджено наказом МОЗ Україри № 398 от 01.07.2015 р.).</a:t>
            </a:r>
          </a:p>
          <a:p>
            <a:pPr>
              <a:lnSpc>
                <a:spcPct val="80000"/>
              </a:lnSpc>
            </a:pPr>
            <a:r>
              <a:rPr lang="uk-UA" altLang="ru-RU" sz="900"/>
              <a:t>Ярних, Т. Г. Екстемпоральна рецептура (технологія, аналіз, застосування): метод. рек. / Т. Г. Ярних, о. І. Тихонов, І. С. Грищенко та ін. – Х., 2015. –379 с</a:t>
            </a:r>
            <a:endParaRPr lang="ru-RU" altLang="ru-RU" sz="900"/>
          </a:p>
        </p:txBody>
      </p:sp>
    </p:spTree>
    <p:extLst>
      <p:ext uri="{BB962C8B-B14F-4D97-AF65-F5344CB8AC3E}">
        <p14:creationId xmlns:p14="http://schemas.microsoft.com/office/powerpoint/2010/main" val="355020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523" y="179387"/>
            <a:ext cx="6027422" cy="1325563"/>
          </a:xfrm>
        </p:spPr>
        <p:txBody>
          <a:bodyPr/>
          <a:lstStyle/>
          <a:p>
            <a:r>
              <a:rPr lang="uk-UA" dirty="0" smtClean="0">
                <a:solidFill>
                  <a:srgbClr val="65140E"/>
                </a:solidFill>
              </a:rPr>
              <a:t>ПЛАН ЛЕКЦІЇ</a:t>
            </a:r>
            <a:endParaRPr lang="ru-RU" dirty="0">
              <a:solidFill>
                <a:srgbClr val="651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>
                <a:solidFill>
                  <a:srgbClr val="65140E"/>
                </a:solidFill>
              </a:rPr>
              <a:t>Характеристика </a:t>
            </a:r>
            <a:r>
              <a:rPr lang="ru-RU" altLang="ru-RU" b="1" dirty="0" err="1">
                <a:solidFill>
                  <a:srgbClr val="65140E"/>
                </a:solidFill>
              </a:rPr>
              <a:t>комбінованих</a:t>
            </a:r>
            <a:r>
              <a:rPr lang="ru-RU" altLang="ru-RU" b="1" dirty="0">
                <a:solidFill>
                  <a:srgbClr val="65140E"/>
                </a:solidFill>
              </a:rPr>
              <a:t> мазей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err="1">
                <a:solidFill>
                  <a:srgbClr val="65140E"/>
                </a:solidFill>
              </a:rPr>
              <a:t>Загальні</a:t>
            </a:r>
            <a:r>
              <a:rPr lang="ru-RU" altLang="ru-RU" b="1" dirty="0">
                <a:solidFill>
                  <a:srgbClr val="65140E"/>
                </a:solidFill>
              </a:rPr>
              <a:t> правила </a:t>
            </a:r>
            <a:r>
              <a:rPr lang="ru-RU" altLang="ru-RU" b="1" dirty="0" err="1">
                <a:solidFill>
                  <a:srgbClr val="65140E"/>
                </a:solidFill>
              </a:rPr>
              <a:t>виготовлення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комбінованих</a:t>
            </a:r>
            <a:r>
              <a:rPr lang="ru-RU" altLang="ru-RU" b="1" dirty="0">
                <a:solidFill>
                  <a:srgbClr val="65140E"/>
                </a:solidFill>
              </a:rPr>
              <a:t> мазей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>
                <a:solidFill>
                  <a:srgbClr val="65140E"/>
                </a:solidFill>
              </a:rPr>
              <a:t>Алгоритм </a:t>
            </a:r>
            <a:r>
              <a:rPr lang="ru-RU" altLang="ru-RU" b="1" dirty="0" err="1">
                <a:solidFill>
                  <a:srgbClr val="65140E"/>
                </a:solidFill>
              </a:rPr>
              <a:t>виготовлення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комбінованих</a:t>
            </a:r>
            <a:r>
              <a:rPr lang="ru-RU" altLang="ru-RU" b="1" dirty="0">
                <a:solidFill>
                  <a:srgbClr val="65140E"/>
                </a:solidFill>
              </a:rPr>
              <a:t> мазей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err="1">
                <a:solidFill>
                  <a:srgbClr val="65140E"/>
                </a:solidFill>
              </a:rPr>
              <a:t>Особливості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технології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комбінованих</a:t>
            </a:r>
            <a:r>
              <a:rPr lang="ru-RU" altLang="ru-RU" b="1" dirty="0">
                <a:solidFill>
                  <a:srgbClr val="65140E"/>
                </a:solidFill>
              </a:rPr>
              <a:t> мазей в </a:t>
            </a:r>
            <a:r>
              <a:rPr lang="ru-RU" altLang="ru-RU" b="1" dirty="0" err="1">
                <a:solidFill>
                  <a:srgbClr val="65140E"/>
                </a:solidFill>
              </a:rPr>
              <a:t>залежності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від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властивостей</a:t>
            </a:r>
            <a:r>
              <a:rPr lang="ru-RU" altLang="ru-RU" b="1" dirty="0">
                <a:solidFill>
                  <a:srgbClr val="65140E"/>
                </a:solidFill>
              </a:rPr>
              <a:t> та </a:t>
            </a:r>
            <a:r>
              <a:rPr lang="ru-RU" altLang="ru-RU" b="1" dirty="0" err="1">
                <a:solidFill>
                  <a:srgbClr val="65140E"/>
                </a:solidFill>
              </a:rPr>
              <a:t>концентрації</a:t>
            </a:r>
            <a:r>
              <a:rPr lang="ru-RU" altLang="ru-RU" b="1" dirty="0">
                <a:solidFill>
                  <a:srgbClr val="65140E"/>
                </a:solidFill>
              </a:rPr>
              <a:t> ЛР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err="1">
                <a:solidFill>
                  <a:srgbClr val="65140E"/>
                </a:solidFill>
              </a:rPr>
              <a:t>Технологія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комбінованих</a:t>
            </a:r>
            <a:r>
              <a:rPr lang="ru-RU" altLang="ru-RU" b="1" dirty="0">
                <a:solidFill>
                  <a:srgbClr val="65140E"/>
                </a:solidFill>
              </a:rPr>
              <a:t> мазей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err="1">
                <a:solidFill>
                  <a:srgbClr val="65140E"/>
                </a:solidFill>
              </a:rPr>
              <a:t>Оцінка</a:t>
            </a:r>
            <a:r>
              <a:rPr lang="ru-RU" altLang="ru-RU" b="1" dirty="0">
                <a:solidFill>
                  <a:srgbClr val="65140E"/>
                </a:solidFill>
              </a:rPr>
              <a:t> </a:t>
            </a:r>
            <a:r>
              <a:rPr lang="ru-RU" altLang="ru-RU" b="1" dirty="0" err="1">
                <a:solidFill>
                  <a:srgbClr val="65140E"/>
                </a:solidFill>
              </a:rPr>
              <a:t>якості</a:t>
            </a:r>
            <a:r>
              <a:rPr lang="ru-RU" altLang="ru-RU" b="1" dirty="0">
                <a:solidFill>
                  <a:srgbClr val="65140E"/>
                </a:solidFill>
              </a:rPr>
              <a:t> МЛФ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uk-UA" altLang="ru-RU" b="1" dirty="0">
                <a:solidFill>
                  <a:srgbClr val="65140E"/>
                </a:solidFill>
              </a:rPr>
              <a:t>Шляхи вдосконалення МЛФ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65140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2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3355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ьная выноска 16"/>
          <p:cNvSpPr/>
          <p:nvPr/>
        </p:nvSpPr>
        <p:spPr>
          <a:xfrm>
            <a:off x="6456364" y="5445126"/>
            <a:ext cx="3743325" cy="828675"/>
          </a:xfrm>
          <a:prstGeom prst="wedgeEllipseCallout">
            <a:avLst>
              <a:gd name="adj1" fmla="val -93237"/>
              <a:gd name="adj2" fmla="val -9113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4" name="Круглая лента лицом вверх 13"/>
          <p:cNvSpPr/>
          <p:nvPr/>
        </p:nvSpPr>
        <p:spPr>
          <a:xfrm>
            <a:off x="1919288" y="476250"/>
            <a:ext cx="8532812" cy="1441450"/>
          </a:xfrm>
          <a:prstGeom prst="ellipseRibbon2">
            <a:avLst>
              <a:gd name="adj1" fmla="val 25000"/>
              <a:gd name="adj2" fmla="val 73658"/>
              <a:gd name="adj3" fmla="val 471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>
                <a:solidFill>
                  <a:schemeClr val="bg1"/>
                </a:solidFill>
                <a:cs typeface="Times New Roman" panose="02020603050405020304" pitchFamily="18" charset="0"/>
              </a:rPr>
              <a:t>КОМБІНОВАНІ МАЗІ</a:t>
            </a:r>
            <a:r>
              <a:rPr lang="ru-RU" altLang="ru-RU" b="1">
                <a:solidFill>
                  <a:schemeClr val="bg1"/>
                </a:solidFill>
                <a:cs typeface="Times New Roman" panose="02020603050405020304" pitchFamily="18" charset="0"/>
              </a:rPr>
              <a:t> – це багатофазні мазі, які містять різні за властивостями ЛР, що утворюють різні типи дисперсних систем (розчини, суспензії, емульсії)</a:t>
            </a:r>
          </a:p>
        </p:txBody>
      </p:sp>
      <p:graphicFrame>
        <p:nvGraphicFramePr>
          <p:cNvPr id="34820" name="Object 36"/>
          <p:cNvGraphicFramePr>
            <a:graphicFrameLocks noChangeAspect="1"/>
          </p:cNvGraphicFramePr>
          <p:nvPr/>
        </p:nvGraphicFramePr>
        <p:xfrm>
          <a:off x="1524001" y="2997201"/>
          <a:ext cx="5681663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3" imgW="5686512" imgH="3352851" progId="Excel.Chart.8">
                  <p:embed/>
                </p:oleObj>
              </mc:Choice>
              <mc:Fallback>
                <p:oleObj name="Диаграмма" r:id="rId3" imgW="5686512" imgH="3352851" progId="Excel.Chart.8">
                  <p:embed/>
                  <p:pic>
                    <p:nvPicPr>
                      <p:cNvPr id="3482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997201"/>
                        <a:ext cx="5681663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Прямоугольник 15"/>
          <p:cNvSpPr>
            <a:spLocks noChangeArrowheads="1"/>
          </p:cNvSpPr>
          <p:nvPr/>
        </p:nvSpPr>
        <p:spPr bwMode="auto">
          <a:xfrm>
            <a:off x="6600826" y="5516563"/>
            <a:ext cx="349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Компонентний склад мазей, </a:t>
            </a:r>
            <a:r>
              <a:rPr lang="ru-RU" altLang="ru-RU" sz="1400">
                <a:latin typeface="Times New Roman" panose="02020603050405020304" pitchFamily="18" charset="0"/>
              </a:rPr>
              <a:t>виготовлених за індивідуальними прописами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5232401" y="2205039"/>
            <a:ext cx="4176713" cy="1152525"/>
          </a:xfrm>
          <a:prstGeom prst="wedgeEllipseCallout">
            <a:avLst>
              <a:gd name="adj1" fmla="val -56061"/>
              <a:gd name="adj2" fmla="val 93492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>
                <a:cs typeface="Times New Roman" panose="02020603050405020304" pitchFamily="18" charset="0"/>
              </a:rPr>
              <a:t>Більше 60% від загальної кількості екстемпоральних мазей складають багатокомпонентні прописи, які містять 4 і більше інгредієнтів</a:t>
            </a:r>
            <a:endParaRPr lang="uk-UA" altLang="ru-RU" sz="1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ашивка 22"/>
          <p:cNvSpPr/>
          <p:nvPr/>
        </p:nvSpPr>
        <p:spPr>
          <a:xfrm>
            <a:off x="6167438" y="6065838"/>
            <a:ext cx="3168650" cy="603250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3216276" y="4797426"/>
            <a:ext cx="5019675" cy="841375"/>
          </a:xfrm>
          <a:prstGeom prst="downArrowCallout">
            <a:avLst>
              <a:gd name="adj1" fmla="val 9906"/>
              <a:gd name="adj2" fmla="val 16510"/>
              <a:gd name="adj3" fmla="val 25000"/>
              <a:gd name="adj4" fmla="val 6497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chemeClr val="bg1"/>
                </a:solidFill>
                <a:cs typeface="Times New Roman" panose="02020603050405020304" pitchFamily="18" charset="0"/>
              </a:rPr>
              <a:t>послідовність виготовлення дисперсних систем</a:t>
            </a:r>
            <a:endParaRPr lang="uk-UA" altLang="ru-RU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844" name="AutoShape 22"/>
          <p:cNvSpPr>
            <a:spLocks noChangeArrowheads="1"/>
          </p:cNvSpPr>
          <p:nvPr/>
        </p:nvSpPr>
        <p:spPr bwMode="auto">
          <a:xfrm>
            <a:off x="1774825" y="3357563"/>
            <a:ext cx="4248150" cy="1382712"/>
          </a:xfrm>
          <a:prstGeom prst="rightArrowCallout">
            <a:avLst>
              <a:gd name="adj1" fmla="val 15065"/>
              <a:gd name="adj2" fmla="val 21731"/>
              <a:gd name="adj3" fmla="val 28490"/>
              <a:gd name="adj4" fmla="val 8663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/>
              <a:t>  </a:t>
            </a:r>
            <a:r>
              <a:rPr lang="ru-RU" altLang="ru-RU" b="1">
                <a:solidFill>
                  <a:schemeClr val="bg1"/>
                </a:solidFill>
              </a:rPr>
              <a:t>комбіновані мазі готують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 шляхом поєднання різних  типів    мазей</a:t>
            </a:r>
            <a:r>
              <a:rPr lang="ru-RU" altLang="ru-RU">
                <a:solidFill>
                  <a:schemeClr val="bg1"/>
                </a:solidFill>
              </a:rPr>
              <a:t>, </a:t>
            </a:r>
            <a:r>
              <a:rPr lang="ru-RU" altLang="ru-RU" b="1">
                <a:solidFill>
                  <a:schemeClr val="bg1"/>
                </a:solidFill>
              </a:rPr>
              <a:t>виготовлених по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правилам виготовлення даних мазей </a:t>
            </a:r>
          </a:p>
        </p:txBody>
      </p:sp>
      <p:sp>
        <p:nvSpPr>
          <p:cNvPr id="35845" name="AutoShape 26"/>
          <p:cNvSpPr>
            <a:spLocks noChangeArrowheads="1"/>
          </p:cNvSpPr>
          <p:nvPr/>
        </p:nvSpPr>
        <p:spPr bwMode="auto">
          <a:xfrm>
            <a:off x="6024564" y="3860801"/>
            <a:ext cx="3673475" cy="792163"/>
          </a:xfrm>
          <a:prstGeom prst="plaque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  <a:cs typeface="Times New Roman" panose="02020603050405020304" pitchFamily="18" charset="0"/>
              </a:rPr>
              <a:t>мазь готують в одній ступці</a:t>
            </a:r>
            <a:br>
              <a:rPr lang="ru-RU" altLang="ru-RU" sz="1700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altLang="ru-RU" sz="17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6" name="AutoShape 33"/>
          <p:cNvSpPr>
            <a:spLocks noChangeArrowheads="1"/>
          </p:cNvSpPr>
          <p:nvPr/>
        </p:nvSpPr>
        <p:spPr bwMode="auto">
          <a:xfrm>
            <a:off x="1631950" y="6021389"/>
            <a:ext cx="4751388" cy="688975"/>
          </a:xfrm>
          <a:prstGeom prst="rightArrowCallout">
            <a:avLst>
              <a:gd name="adj1" fmla="val 27981"/>
              <a:gd name="adj2" fmla="val 30051"/>
              <a:gd name="adj3" fmla="val 28479"/>
              <a:gd name="adj4" fmla="val 9120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/>
              <a:t> </a:t>
            </a:r>
            <a:r>
              <a:rPr lang="ru-RU" altLang="ru-RU" b="1">
                <a:solidFill>
                  <a:schemeClr val="bg1"/>
                </a:solidFill>
              </a:rPr>
              <a:t>можливо поєднати  приготування окремих типів мазей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2711624" y="5661248"/>
          <a:ext cx="607233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8" name="Прямоугольник 21"/>
          <p:cNvSpPr>
            <a:spLocks noChangeArrowheads="1"/>
          </p:cNvSpPr>
          <p:nvPr/>
        </p:nvSpPr>
        <p:spPr bwMode="auto">
          <a:xfrm>
            <a:off x="6383339" y="6021388"/>
            <a:ext cx="2808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rgbClr val="FFFFFF"/>
                </a:solidFill>
                <a:cs typeface="Times New Roman" panose="02020603050405020304" pitchFamily="18" charset="0"/>
              </a:rPr>
              <a:t>раціонально поєднувати </a:t>
            </a:r>
          </a:p>
          <a:p>
            <a:pPr algn="ctr" eaLnBrk="1" hangingPunct="1"/>
            <a:r>
              <a:rPr lang="ru-RU" altLang="ru-RU" sz="1700" b="1">
                <a:solidFill>
                  <a:srgbClr val="FFFFFF"/>
                </a:solidFill>
                <a:cs typeface="Times New Roman" panose="02020603050405020304" pitchFamily="18" charset="0"/>
              </a:rPr>
              <a:t>суспензію і розчин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1524000" y="1700213"/>
            <a:ext cx="6985000" cy="431800"/>
          </a:xfrm>
          <a:prstGeom prst="cloudCallout">
            <a:avLst>
              <a:gd name="adj1" fmla="val -13945"/>
              <a:gd name="adj2" fmla="val 10908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35850" name="AutoShape 2318"/>
          <p:cNvSpPr>
            <a:spLocks noChangeArrowheads="1"/>
          </p:cNvSpPr>
          <p:nvPr/>
        </p:nvSpPr>
        <p:spPr bwMode="auto">
          <a:xfrm>
            <a:off x="5159375" y="2349501"/>
            <a:ext cx="4681538" cy="10207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фізико-хімічних властивостей </a:t>
            </a:r>
            <a:r>
              <a:rPr lang="ru-RU" altLang="ru-RU" sz="2000" b="1">
                <a:solidFill>
                  <a:schemeClr val="bg1"/>
                </a:solidFill>
              </a:rPr>
              <a:t>ЛР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 дисперсної системи, що утворюється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 маси </a:t>
            </a:r>
            <a:r>
              <a:rPr lang="ru-RU" altLang="ru-RU" sz="2000" b="1">
                <a:solidFill>
                  <a:schemeClr val="bg1"/>
                </a:solidFill>
              </a:rPr>
              <a:t>ЛР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1919288" y="1557338"/>
            <a:ext cx="571500" cy="500062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4656138" y="2349501"/>
            <a:ext cx="571500" cy="500063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2566988" y="4797426"/>
            <a:ext cx="571500" cy="500063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Круглая лента лицом вверх 14"/>
          <p:cNvSpPr/>
          <p:nvPr/>
        </p:nvSpPr>
        <p:spPr>
          <a:xfrm>
            <a:off x="1524000" y="0"/>
            <a:ext cx="8027988" cy="1441450"/>
          </a:xfrm>
          <a:prstGeom prst="ellipseRibbon2">
            <a:avLst>
              <a:gd name="adj1" fmla="val 25000"/>
              <a:gd name="adj2" fmla="val 73658"/>
              <a:gd name="adj3" fmla="val 471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>
                <a:solidFill>
                  <a:schemeClr val="bg1"/>
                </a:solidFill>
                <a:cs typeface="Times New Roman" panose="02020603050405020304" pitchFamily="18" charset="0"/>
              </a:rPr>
              <a:t>ЗАГАЛЬНІ ПРИВАЛА ВИГОТОВЛЕННЯ КОМБИНОВАНИХ МАЗЕЙ</a:t>
            </a:r>
            <a:endParaRPr lang="ru-RU" altLang="ru-RU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ьная выноска 27"/>
          <p:cNvSpPr/>
          <p:nvPr/>
        </p:nvSpPr>
        <p:spPr>
          <a:xfrm>
            <a:off x="8723314" y="4437064"/>
            <a:ext cx="1944687" cy="973137"/>
          </a:xfrm>
          <a:prstGeom prst="wedgeEllipseCallout">
            <a:avLst>
              <a:gd name="adj1" fmla="val -57731"/>
              <a:gd name="adj2" fmla="val 4627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водний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емульгують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ланоліном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524000" y="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rgbClr val="0044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  </a:t>
            </a:r>
            <a:r>
              <a:rPr lang="ru-RU" sz="1900" b="1" cap="all" dirty="0" err="1">
                <a:solidFill>
                  <a:srgbClr val="0044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ПРИГОТування</a:t>
            </a:r>
            <a:r>
              <a:rPr lang="ru-RU" sz="1900" b="1" dirty="0">
                <a:solidFill>
                  <a:srgbClr val="0044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КОМБІНОВАНИХ  МАЗЕЙ</a:t>
            </a:r>
            <a:endParaRPr lang="ru-RU" sz="1900" dirty="0">
              <a:solidFill>
                <a:srgbClr val="00444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Text Box 20"/>
          <p:cNvSpPr txBox="1">
            <a:spLocks noChangeArrowheads="1"/>
          </p:cNvSpPr>
          <p:nvPr/>
        </p:nvSpPr>
        <p:spPr bwMode="auto">
          <a:xfrm>
            <a:off x="2855913" y="1484314"/>
            <a:ext cx="7315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/>
              <a:t>ЛАНОЛІН-ВАЗЕЛІНОВА ОСНОВА:</a:t>
            </a:r>
            <a:r>
              <a:rPr lang="en-US" altLang="ru-RU" sz="1600" b="1" i="1"/>
              <a:t>     </a:t>
            </a:r>
            <a:r>
              <a:rPr lang="ru-RU" altLang="ru-RU" sz="1600" b="1" i="1"/>
              <a:t>            </a:t>
            </a:r>
            <a:r>
              <a:rPr lang="en-US" altLang="ru-RU" sz="1600" b="1" i="1"/>
              <a:t> </a:t>
            </a:r>
            <a:r>
              <a:rPr lang="ru-RU" altLang="ru-RU" sz="1600" b="1" i="1"/>
              <a:t>емульсійна основа</a:t>
            </a:r>
            <a:br>
              <a:rPr lang="ru-RU" altLang="ru-RU" sz="1600" b="1" i="1"/>
            </a:br>
            <a:r>
              <a:rPr lang="ru-RU" altLang="ru-RU" sz="1600" b="1" i="1"/>
              <a:t>                                                                                        2-го рода (вода/олія)</a:t>
            </a:r>
          </a:p>
        </p:txBody>
      </p:sp>
      <p:sp>
        <p:nvSpPr>
          <p:cNvPr id="36869" name="Text Box 21"/>
          <p:cNvSpPr txBox="1">
            <a:spLocks noChangeArrowheads="1"/>
          </p:cNvSpPr>
          <p:nvPr/>
        </p:nvSpPr>
        <p:spPr bwMode="auto">
          <a:xfrm>
            <a:off x="1992313" y="2060575"/>
            <a:ext cx="1905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ru-RU" altLang="ru-RU" b="1" i="1"/>
              <a:t>ланолін водний вазелін</a:t>
            </a:r>
            <a:endParaRPr lang="ru-RU" altLang="ru-RU"/>
          </a:p>
        </p:txBody>
      </p:sp>
      <p:sp>
        <p:nvSpPr>
          <p:cNvPr id="36870" name="Text Box 22"/>
          <p:cNvSpPr txBox="1">
            <a:spLocks noChangeArrowheads="1"/>
          </p:cNvSpPr>
          <p:nvPr/>
        </p:nvSpPr>
        <p:spPr bwMode="auto">
          <a:xfrm>
            <a:off x="5159375" y="1989138"/>
            <a:ext cx="216058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ru-RU" altLang="ru-RU" b="1" i="1"/>
              <a:t>ланолін безводний</a:t>
            </a:r>
            <a:r>
              <a:rPr lang="en-US" altLang="ru-RU" b="1" i="1"/>
              <a:t/>
            </a:r>
            <a:br>
              <a:rPr lang="en-US" altLang="ru-RU" b="1" i="1"/>
            </a:br>
            <a:r>
              <a:rPr lang="ru-RU" altLang="ru-RU" b="1" i="1"/>
              <a:t>вода очищена </a:t>
            </a:r>
            <a:br>
              <a:rPr lang="ru-RU" altLang="ru-RU" b="1" i="1"/>
            </a:br>
            <a:r>
              <a:rPr lang="ru-RU" altLang="ru-RU" b="1" i="1"/>
              <a:t>вазелін</a:t>
            </a:r>
            <a:endParaRPr lang="ru-RU" altLang="ru-RU"/>
          </a:p>
        </p:txBody>
      </p:sp>
      <p:sp>
        <p:nvSpPr>
          <p:cNvPr id="36871" name="Line 23"/>
          <p:cNvSpPr>
            <a:spLocks noChangeShapeType="1"/>
          </p:cNvSpPr>
          <p:nvPr/>
        </p:nvSpPr>
        <p:spPr bwMode="auto">
          <a:xfrm>
            <a:off x="3792538" y="22764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6872" name="Line 24"/>
          <p:cNvSpPr>
            <a:spLocks noChangeShapeType="1"/>
          </p:cNvSpPr>
          <p:nvPr/>
        </p:nvSpPr>
        <p:spPr bwMode="auto">
          <a:xfrm>
            <a:off x="3719513" y="2276475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6873" name="Text Box 25"/>
          <p:cNvSpPr txBox="1">
            <a:spLocks noChangeArrowheads="1"/>
          </p:cNvSpPr>
          <p:nvPr/>
        </p:nvSpPr>
        <p:spPr bwMode="auto">
          <a:xfrm>
            <a:off x="4151313" y="19891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/>
              <a:t>70%</a:t>
            </a:r>
            <a:endParaRPr lang="ru-RU" altLang="ru-RU" sz="1600" b="1"/>
          </a:p>
        </p:txBody>
      </p:sp>
      <p:sp>
        <p:nvSpPr>
          <p:cNvPr id="36874" name="Text Box 26"/>
          <p:cNvSpPr txBox="1">
            <a:spLocks noChangeArrowheads="1"/>
          </p:cNvSpPr>
          <p:nvPr/>
        </p:nvSpPr>
        <p:spPr bwMode="auto">
          <a:xfrm rot="806433">
            <a:off x="4491039" y="2274888"/>
            <a:ext cx="4286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/>
              <a:t>30%</a:t>
            </a:r>
            <a:endParaRPr lang="ru-RU" altLang="ru-RU" sz="1600" b="1"/>
          </a:p>
        </p:txBody>
      </p:sp>
      <p:sp>
        <p:nvSpPr>
          <p:cNvPr id="36875" name="Text Box 27"/>
          <p:cNvSpPr txBox="1">
            <a:spLocks noChangeArrowheads="1"/>
          </p:cNvSpPr>
          <p:nvPr/>
        </p:nvSpPr>
        <p:spPr bwMode="auto">
          <a:xfrm>
            <a:off x="7319963" y="2133601"/>
            <a:ext cx="2819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>
                <a:cs typeface="Times New Roman" panose="02020603050405020304" pitchFamily="18" charset="0"/>
              </a:rPr>
              <a:t>емульгатор 2-го роду</a:t>
            </a:r>
            <a:br>
              <a:rPr lang="ru-RU" altLang="ru-RU" b="1" i="1">
                <a:cs typeface="Times New Roman" panose="02020603050405020304" pitchFamily="18" charset="0"/>
              </a:rPr>
            </a:br>
            <a:r>
              <a:rPr lang="ru-RU" altLang="ru-RU" b="1" i="1">
                <a:cs typeface="Times New Roman" panose="02020603050405020304" pitchFamily="18" charset="0"/>
              </a:rPr>
              <a:t>дисперсна фаза</a:t>
            </a:r>
            <a:br>
              <a:rPr lang="ru-RU" altLang="ru-RU" b="1" i="1">
                <a:cs typeface="Times New Roman" panose="02020603050405020304" pitchFamily="18" charset="0"/>
              </a:rPr>
            </a:br>
            <a:r>
              <a:rPr lang="ru-RU" altLang="ru-RU" b="1" i="1">
                <a:cs typeface="Times New Roman" panose="02020603050405020304" pitchFamily="18" charset="0"/>
              </a:rPr>
              <a:t>дисперсійне середовище</a:t>
            </a:r>
          </a:p>
        </p:txBody>
      </p:sp>
      <p:sp>
        <p:nvSpPr>
          <p:cNvPr id="36876" name="AutoShape 28"/>
          <p:cNvSpPr>
            <a:spLocks noChangeArrowheads="1"/>
          </p:cNvSpPr>
          <p:nvPr/>
        </p:nvSpPr>
        <p:spPr bwMode="auto">
          <a:xfrm rot="5400000">
            <a:off x="5973763" y="1895476"/>
            <a:ext cx="604838" cy="28082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таким чином,</a:t>
            </a:r>
          </a:p>
        </p:txBody>
      </p:sp>
      <p:sp>
        <p:nvSpPr>
          <p:cNvPr id="36877" name="Line 32"/>
          <p:cNvSpPr>
            <a:spLocks noChangeShapeType="1"/>
          </p:cNvSpPr>
          <p:nvPr/>
        </p:nvSpPr>
        <p:spPr bwMode="auto">
          <a:xfrm>
            <a:off x="1828800" y="3733800"/>
            <a:ext cx="8763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6878" name="Text Box 33"/>
          <p:cNvSpPr txBox="1">
            <a:spLocks noChangeArrowheads="1"/>
          </p:cNvSpPr>
          <p:nvPr/>
        </p:nvSpPr>
        <p:spPr bwMode="auto">
          <a:xfrm>
            <a:off x="2135188" y="3860801"/>
            <a:ext cx="236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i="1"/>
              <a:t>РОЗЧИННІСТЬ  ЛР</a:t>
            </a:r>
          </a:p>
        </p:txBody>
      </p:sp>
      <p:sp>
        <p:nvSpPr>
          <p:cNvPr id="36879" name="Text Box 34"/>
          <p:cNvSpPr txBox="1">
            <a:spLocks noChangeArrowheads="1"/>
          </p:cNvSpPr>
          <p:nvPr/>
        </p:nvSpPr>
        <p:spPr bwMode="auto">
          <a:xfrm>
            <a:off x="4583113" y="3789363"/>
            <a:ext cx="33845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/>
              <a:t>ТИП ДИСПЕРСНОЇ  СИСТЕМИ, ШО УТВОРЮЄТЬСЯ</a:t>
            </a:r>
            <a:br>
              <a:rPr lang="ru-RU" altLang="ru-RU" sz="1400" b="1" i="1"/>
            </a:br>
            <a:endParaRPr lang="ru-RU" altLang="ru-RU" sz="1400" b="1" i="1"/>
          </a:p>
        </p:txBody>
      </p:sp>
      <p:sp>
        <p:nvSpPr>
          <p:cNvPr id="36880" name="Text Box 45"/>
          <p:cNvSpPr txBox="1">
            <a:spLocks noChangeArrowheads="1"/>
          </p:cNvSpPr>
          <p:nvPr/>
        </p:nvSpPr>
        <p:spPr bwMode="auto">
          <a:xfrm>
            <a:off x="8763000" y="6178551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uk-UA" altLang="ru-RU" b="1" i="1"/>
          </a:p>
        </p:txBody>
      </p:sp>
      <p:graphicFrame>
        <p:nvGraphicFramePr>
          <p:cNvPr id="32" name="Схема 31"/>
          <p:cNvGraphicFramePr/>
          <p:nvPr/>
        </p:nvGraphicFramePr>
        <p:xfrm>
          <a:off x="1775520" y="404664"/>
          <a:ext cx="784887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1943350" y="4214738"/>
          <a:ext cx="6624735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Овальная выноска 28"/>
          <p:cNvSpPr/>
          <p:nvPr/>
        </p:nvSpPr>
        <p:spPr>
          <a:xfrm>
            <a:off x="8723314" y="5589588"/>
            <a:ext cx="1944687" cy="971550"/>
          </a:xfrm>
          <a:prstGeom prst="wedgeEllipseCallout">
            <a:avLst>
              <a:gd name="adj1" fmla="val -57731"/>
              <a:gd name="adj2" fmla="val 4627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ЛР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подрібнюють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правилу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Дерягіна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29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1919288" y="404814"/>
            <a:ext cx="7561262" cy="2319337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b="1" dirty="0">
                <a:cs typeface="Times New Roman" pitchFamily="18" charset="0"/>
              </a:rPr>
              <a:t>1.  </a:t>
            </a:r>
            <a:r>
              <a:rPr lang="uk-UA" b="1" dirty="0">
                <a:cs typeface="Times New Roman" pitchFamily="18" charset="0"/>
              </a:rPr>
              <a:t>Маса  мазі  =  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сумі  маси  усіх  інгредієнтів  мазі</a:t>
            </a:r>
          </a:p>
          <a:p>
            <a:pPr eaLnBrk="1" hangingPunct="1">
              <a:defRPr/>
            </a:pPr>
            <a:r>
              <a:rPr lang="uk-UA" b="1" dirty="0">
                <a:cs typeface="Times New Roman" pitchFamily="18" charset="0"/>
                <a:sym typeface="Symbol" pitchFamily="18" charset="2"/>
              </a:rPr>
              <a:t> 2.  % ЛР (окремо для кожної дисперсної системи):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  </a:t>
            </a:r>
            <a:r>
              <a:rPr lang="uk-UA" sz="2000" b="1" dirty="0" err="1">
                <a:cs typeface="Times New Roman" pitchFamily="18" charset="0"/>
                <a:sym typeface="Symbol" pitchFamily="18" charset="2"/>
              </a:rPr>
              <a:t>m</a:t>
            </a:r>
            <a:r>
              <a:rPr lang="uk-UA" sz="2400" b="1" baseline="-25000" dirty="0" err="1">
                <a:cs typeface="Times New Roman" pitchFamily="18" charset="0"/>
                <a:sym typeface="Symbol" pitchFamily="18" charset="2"/>
              </a:rPr>
              <a:t>ЛР</a:t>
            </a:r>
            <a:r>
              <a:rPr lang="uk-UA" sz="2400" b="1" baseline="-25000" dirty="0">
                <a:cs typeface="Times New Roman" pitchFamily="18" charset="0"/>
                <a:sym typeface="Symbol" pitchFamily="18" charset="2"/>
              </a:rPr>
              <a:t>   </a:t>
            </a:r>
            <a:r>
              <a:rPr lang="uk-UA" sz="2400" b="1" dirty="0">
                <a:cs typeface="Times New Roman" pitchFamily="18" charset="0"/>
                <a:sym typeface="Symbol" pitchFamily="18" charset="2"/>
              </a:rPr>
              <a:t>–     </a:t>
            </a:r>
            <a:r>
              <a:rPr lang="uk-UA" sz="2000" b="1" dirty="0" err="1">
                <a:cs typeface="Times New Roman" pitchFamily="18" charset="0"/>
                <a:sym typeface="Symbol" pitchFamily="18" charset="2"/>
              </a:rPr>
              <a:t>m</a:t>
            </a:r>
            <a:r>
              <a:rPr lang="uk-UA" sz="2400" b="1" baseline="-25000" dirty="0" err="1">
                <a:cs typeface="Times New Roman" pitchFamily="18" charset="0"/>
                <a:sym typeface="Symbol" pitchFamily="18" charset="2"/>
              </a:rPr>
              <a:t>мазі</a:t>
            </a:r>
            <a:endParaRPr lang="uk-UA" sz="2400" b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defRPr/>
            </a:pPr>
            <a:r>
              <a:rPr lang="uk-UA" sz="2400" b="1" dirty="0">
                <a:cs typeface="Times New Roman" pitchFamily="18" charset="0"/>
                <a:sym typeface="Symbol" pitchFamily="18" charset="2"/>
              </a:rPr>
              <a:t>     </a:t>
            </a:r>
            <a:r>
              <a:rPr lang="uk-UA" sz="2000" b="1" dirty="0">
                <a:cs typeface="Times New Roman" pitchFamily="18" charset="0"/>
                <a:sym typeface="Symbol" pitchFamily="18" charset="2"/>
              </a:rPr>
              <a:t>Х      –     100           </a:t>
            </a:r>
            <a:r>
              <a:rPr lang="uk-UA" sz="2000" b="1" dirty="0" err="1">
                <a:cs typeface="Times New Roman" pitchFamily="18" charset="0"/>
                <a:sym typeface="Symbol" pitchFamily="18" charset="2"/>
              </a:rPr>
              <a:t>Х</a:t>
            </a:r>
            <a:r>
              <a:rPr lang="uk-UA" sz="2000" b="1" dirty="0">
                <a:cs typeface="Times New Roman" pitchFamily="18" charset="0"/>
                <a:sym typeface="Symbol" pitchFamily="18" charset="2"/>
              </a:rPr>
              <a:t> =     %</a:t>
            </a:r>
            <a:r>
              <a:rPr lang="uk-UA" sz="24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ЛР</a:t>
            </a:r>
            <a:endParaRPr lang="uk-UA" sz="2400" b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defRPr/>
            </a:pPr>
            <a:r>
              <a:rPr lang="uk-UA" b="1" i="1" dirty="0">
                <a:cs typeface="Times New Roman" pitchFamily="18" charset="0"/>
                <a:sym typeface="Symbol" pitchFamily="18" charset="2"/>
              </a:rPr>
              <a:t>  далі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   розрахунки в ППК (</a:t>
            </a:r>
            <a:r>
              <a:rPr lang="uk-UA" b="1" dirty="0" err="1">
                <a:cs typeface="Times New Roman" pitchFamily="18" charset="0"/>
                <a:sym typeface="Symbol" pitchFamily="18" charset="2"/>
              </a:rPr>
              <a:t>з.б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.)  ведуть відповідно до того,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      які дисперсні системи утворюються в мазі     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1166813" y="1"/>
            <a:ext cx="8763001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  ПРИГОТУВАННЯ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1600200" y="2928939"/>
            <a:ext cx="2495550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1" hangingPunct="1">
              <a:defRPr/>
            </a:pPr>
            <a:r>
              <a:rPr lang="ru-RU" b="1" dirty="0">
                <a:cs typeface="Times New Roman" pitchFamily="18" charset="0"/>
              </a:rPr>
              <a:t>3. % ЛР, </a:t>
            </a:r>
            <a:r>
              <a:rPr lang="ru-RU" b="1" i="1" dirty="0" err="1">
                <a:cs typeface="Times New Roman" pitchFamily="18" charset="0"/>
              </a:rPr>
              <a:t>розчинних</a:t>
            </a:r>
            <a:r>
              <a:rPr lang="ru-RU" b="1" i="1" dirty="0">
                <a:cs typeface="Times New Roman" pitchFamily="18" charset="0"/>
              </a:rPr>
              <a:t/>
            </a:r>
            <a:br>
              <a:rPr lang="ru-RU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    в </a:t>
            </a:r>
            <a:r>
              <a:rPr lang="ru-RU" b="1" i="1" dirty="0" err="1">
                <a:cs typeface="Times New Roman" pitchFamily="18" charset="0"/>
              </a:rPr>
              <a:t>основі</a:t>
            </a:r>
            <a:r>
              <a:rPr lang="ru-RU" b="1" dirty="0">
                <a:cs typeface="Times New Roman" pitchFamily="18" charset="0"/>
              </a:rPr>
              <a:t> (</a:t>
            </a:r>
            <a:r>
              <a:rPr lang="ru-RU" b="1" dirty="0" err="1">
                <a:cs typeface="Times New Roman" pitchFamily="18" charset="0"/>
              </a:rPr>
              <a:t>вазеліні</a:t>
            </a:r>
            <a:r>
              <a:rPr lang="ru-RU" b="1" dirty="0"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b="1" dirty="0">
                <a:cs typeface="Times New Roman" pitchFamily="18" charset="0"/>
              </a:rPr>
              <a:t>                   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&lt; 5%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Масло вазелінове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(для розчинення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000" b="1" baseline="-25000" dirty="0">
                <a:cs typeface="Times New Roman" pitchFamily="18" charset="0"/>
                <a:sym typeface="Symbol" pitchFamily="18" charset="2"/>
              </a:rPr>
              <a:t>масла ваз</a:t>
            </a:r>
            <a:r>
              <a:rPr lang="ru-RU" sz="1500" b="1" baseline="-25000" dirty="0">
                <a:cs typeface="Times New Roman" pitchFamily="18" charset="0"/>
                <a:sym typeface="Symbol" pitchFamily="18" charset="2"/>
              </a:rPr>
              <a:t>.</a:t>
            </a:r>
            <a:r>
              <a:rPr lang="en-US" b="1" baseline="-250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>
                <a:cs typeface="Times New Roman" pitchFamily="18" charset="0"/>
                <a:sym typeface="Symbol" pitchFamily="18" charset="2"/>
              </a:rPr>
              <a:t>ЛР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)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(</a:t>
            </a:r>
            <a:r>
              <a:rPr lang="uk-UA" sz="1400" b="1" dirty="0">
                <a:cs typeface="Times New Roman" pitchFamily="18" charset="0"/>
                <a:sym typeface="Symbol" pitchFamily="18" charset="2"/>
              </a:rPr>
              <a:t>перевести в краплі)</a:t>
            </a:r>
            <a:br>
              <a:rPr lang="uk-UA" sz="1400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              &gt; 5%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4. Основа (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 err="1">
                <a:cs typeface="Times New Roman" pitchFamily="18" charset="0"/>
                <a:sym typeface="Symbol" pitchFamily="18" charset="2"/>
              </a:rPr>
              <a:t>основи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>
                <a:cs typeface="Times New Roman" pitchFamily="18" charset="0"/>
                <a:sym typeface="Symbol" pitchFamily="18" charset="2"/>
              </a:rPr>
              <a:t>ЛР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4238626" y="2786064"/>
            <a:ext cx="2714625" cy="3889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cs typeface="Times New Roman" panose="02020603050405020304" pitchFamily="18" charset="0"/>
              </a:rPr>
              <a:t>5. % ЛР, </a:t>
            </a:r>
            <a:r>
              <a:rPr lang="ru-RU" altLang="ru-RU" b="1" i="1">
                <a:cs typeface="Times New Roman" panose="02020603050405020304" pitchFamily="18" charset="0"/>
              </a:rPr>
              <a:t>розчинні у воді</a:t>
            </a:r>
            <a:r>
              <a:rPr lang="ru-RU" altLang="ru-RU" b="1">
                <a:cs typeface="Times New Roman" panose="02020603050405020304" pitchFamily="18" charset="0"/>
              </a:rPr>
              <a:t>          </a:t>
            </a:r>
            <a:br>
              <a:rPr lang="ru-RU" altLang="ru-RU" b="1">
                <a:cs typeface="Times New Roman" panose="02020603050405020304" pitchFamily="18" charset="0"/>
              </a:rPr>
            </a:br>
            <a:r>
              <a:rPr lang="ru-RU" altLang="ru-RU" b="1">
                <a:cs typeface="Times New Roman" panose="02020603050405020304" pitchFamily="18" charset="0"/>
              </a:rPr>
              <a:t> 		</a:t>
            </a:r>
            <a:r>
              <a:rPr lang="uk-UA" altLang="ru-RU" sz="2000" b="1">
                <a:cs typeface="Times New Roman" panose="02020603050405020304" pitchFamily="18" charset="0"/>
                <a:sym typeface="Symbol" panose="05050102010706020507" pitchFamily="18" charset="2"/>
              </a:rPr>
              <a:t>&lt; 5%</a:t>
            </a: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6. Вода очищена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(30 % </a:t>
            </a:r>
            <a:r>
              <a:rPr lang="uk-UA" altLang="ru-RU" sz="1700" b="1">
                <a:cs typeface="Times New Roman" panose="02020603050405020304" pitchFamily="18" charset="0"/>
                <a:sym typeface="Symbol" panose="05050102010706020507" pitchFamily="18" charset="2"/>
              </a:rPr>
              <a:t>із ланоліну водн.</a:t>
            </a:r>
            <a:r>
              <a:rPr lang="ru-RU" altLang="ru-RU" sz="1700" b="1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 перевести в краплі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 (&lt; 1 мл)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7. Ланоліну б/в = 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ланоліну водн. – вода      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altLang="ru-RU" b="1" i="1">
                <a:cs typeface="Times New Roman" panose="02020603050405020304" pitchFamily="18" charset="0"/>
                <a:sym typeface="Symbol" panose="05050102010706020507" pitchFamily="18" charset="2"/>
              </a:rPr>
              <a:t>або (якщо прописано:)</a:t>
            </a:r>
            <a:br>
              <a:rPr lang="uk-UA" altLang="ru-RU" b="1" i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8. Розчин адреналіну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г/хл. 0,1% (КП 1,1)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краплі </a:t>
            </a:r>
            <a:r>
              <a:rPr lang="uk-UA" altLang="ru-RU" sz="1400" b="1">
                <a:cs typeface="Times New Roman" panose="02020603050405020304" pitchFamily="18" charset="0"/>
                <a:sym typeface="Symbol" panose="05050102010706020507" pitchFamily="18" charset="2"/>
              </a:rPr>
              <a:t>(по пропису)</a:t>
            </a: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altLang="ru-RU" sz="1400" b="1" baseline="30000">
                <a:cs typeface="Times New Roman" panose="02020603050405020304" pitchFamily="18" charset="0"/>
                <a:sym typeface="Symbol" panose="05050102010706020507" pitchFamily="18" charset="2"/>
              </a:rPr>
              <a:t>Х</a:t>
            </a: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1,1 =     </a:t>
            </a:r>
            <a:b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uk-UA" altLang="ru-RU" sz="2000" b="1">
                <a:cs typeface="Times New Roman" panose="02020603050405020304" pitchFamily="18" charset="0"/>
                <a:sym typeface="Symbol" panose="05050102010706020507" pitchFamily="18" charset="2"/>
              </a:rPr>
              <a:t>&gt; 5%</a:t>
            </a:r>
            <a:r>
              <a:rPr lang="uk-UA" altLang="ru-RU" b="1">
                <a:cs typeface="Times New Roman" panose="02020603050405020304" pitchFamily="18" charset="0"/>
                <a:sym typeface="Symbol" panose="05050102010706020507" pitchFamily="18" charset="2"/>
              </a:rPr>
              <a:t>        п. 11</a:t>
            </a:r>
            <a:endParaRPr lang="ru-RU" altLang="ru-RU" sz="1500" b="1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7024688" y="2857501"/>
            <a:ext cx="2571750" cy="3571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1" hangingPunct="1">
              <a:defRPr/>
            </a:pPr>
            <a:r>
              <a:rPr lang="ru-RU" b="1" dirty="0">
                <a:cs typeface="Times New Roman" pitchFamily="18" charset="0"/>
              </a:rPr>
              <a:t>9. % ЛР, </a:t>
            </a:r>
            <a:r>
              <a:rPr lang="ru-RU" sz="1700" b="1" i="1" dirty="0">
                <a:cs typeface="Times New Roman" pitchFamily="18" charset="0"/>
              </a:rPr>
              <a:t>не </a:t>
            </a:r>
            <a:r>
              <a:rPr lang="ru-RU" sz="1700" b="1" i="1" dirty="0" err="1">
                <a:cs typeface="Times New Roman" pitchFamily="18" charset="0"/>
              </a:rPr>
              <a:t>розчинних</a:t>
            </a:r>
            <a:r>
              <a:rPr lang="ru-RU" sz="1700" b="1" i="1" dirty="0">
                <a:cs typeface="Times New Roman" pitchFamily="18" charset="0"/>
              </a:rPr>
              <a:t/>
            </a:r>
            <a:br>
              <a:rPr lang="ru-RU" sz="1700" b="1" i="1" dirty="0">
                <a:cs typeface="Times New Roman" pitchFamily="18" charset="0"/>
              </a:rPr>
            </a:br>
            <a:r>
              <a:rPr lang="ru-RU" b="1" i="1" dirty="0">
                <a:cs typeface="Times New Roman" pitchFamily="18" charset="0"/>
              </a:rPr>
              <a:t>    </a:t>
            </a:r>
            <a:r>
              <a:rPr lang="ru-RU" b="1" i="1" dirty="0" err="1">
                <a:cs typeface="Times New Roman" pitchFamily="18" charset="0"/>
              </a:rPr>
              <a:t>ні</a:t>
            </a:r>
            <a:r>
              <a:rPr lang="ru-RU" b="1" i="1" dirty="0">
                <a:cs typeface="Times New Roman" pitchFamily="18" charset="0"/>
              </a:rPr>
              <a:t> у </a:t>
            </a:r>
            <a:r>
              <a:rPr lang="ru-RU" b="1" i="1" dirty="0" err="1">
                <a:cs typeface="Times New Roman" pitchFamily="18" charset="0"/>
              </a:rPr>
              <a:t>воді</a:t>
            </a:r>
            <a:r>
              <a:rPr lang="ru-RU" b="1" i="1" dirty="0">
                <a:cs typeface="Times New Roman" pitchFamily="18" charset="0"/>
              </a:rPr>
              <a:t>, </a:t>
            </a:r>
            <a:r>
              <a:rPr lang="ru-RU" b="1" i="1" dirty="0" err="1">
                <a:cs typeface="Times New Roman" pitchFamily="18" charset="0"/>
              </a:rPr>
              <a:t>ні</a:t>
            </a:r>
            <a:r>
              <a:rPr lang="ru-RU" b="1" i="1" dirty="0">
                <a:cs typeface="Times New Roman" pitchFamily="18" charset="0"/>
              </a:rPr>
              <a:t> в </a:t>
            </a:r>
            <a:r>
              <a:rPr lang="ru-RU" b="1" i="1" dirty="0" err="1">
                <a:cs typeface="Times New Roman" pitchFamily="18" charset="0"/>
              </a:rPr>
              <a:t>основі</a:t>
            </a:r>
            <a:r>
              <a:rPr lang="ru-RU" b="1" dirty="0">
                <a:cs typeface="Times New Roman" pitchFamily="18" charset="0"/>
              </a:rPr>
              <a:t>          </a:t>
            </a:r>
            <a:br>
              <a:rPr lang="ru-RU" b="1" dirty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> 		</a:t>
            </a:r>
            <a:r>
              <a:rPr lang="uk-UA" sz="2000" b="1" dirty="0">
                <a:cs typeface="Times New Roman" pitchFamily="18" charset="0"/>
                <a:sym typeface="Symbol" pitchFamily="18" charset="2"/>
              </a:rPr>
              <a:t>&lt; 5%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10. Масла вазелінового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(</a:t>
            </a:r>
            <a:r>
              <a:rPr lang="uk-UA" sz="1700" b="1" dirty="0">
                <a:cs typeface="Times New Roman" pitchFamily="18" charset="0"/>
                <a:sym typeface="Symbol" pitchFamily="18" charset="2"/>
              </a:rPr>
              <a:t>по правилу </a:t>
            </a:r>
            <a:r>
              <a:rPr lang="uk-UA" sz="1700" b="1" dirty="0" err="1">
                <a:cs typeface="Times New Roman" pitchFamily="18" charset="0"/>
                <a:sym typeface="Symbol" pitchFamily="18" charset="2"/>
              </a:rPr>
              <a:t>Дерягіна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>)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uk-UA" sz="2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масла ваз.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= </a:t>
            </a:r>
            <a:r>
              <a:rPr lang="ru-RU" b="1" dirty="0">
                <a:cs typeface="Times New Roman" pitchFamily="18" charset="0"/>
                <a:sym typeface="Symbol" pitchFamily="18" charset="2"/>
              </a:rPr>
              <a:t>½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>
                <a:cs typeface="Times New Roman" pitchFamily="18" charset="0"/>
                <a:sym typeface="Symbol" pitchFamily="18" charset="2"/>
              </a:rPr>
              <a:t>ЛР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)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sz="1400" b="1" dirty="0">
                <a:cs typeface="Times New Roman" pitchFamily="18" charset="0"/>
                <a:sym typeface="Symbol" pitchFamily="18" charset="2"/>
              </a:rPr>
              <a:t>           (перевести в краплі)</a:t>
            </a:r>
            <a:br>
              <a:rPr lang="uk-UA" sz="1400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          		 </a:t>
            </a:r>
            <a:r>
              <a:rPr lang="uk-UA" sz="2000" b="1" dirty="0">
                <a:cs typeface="Times New Roman" pitchFamily="18" charset="0"/>
                <a:sym typeface="Symbol" pitchFamily="18" charset="2"/>
              </a:rPr>
              <a:t>&gt; 5%</a:t>
            </a:r>
            <a:r>
              <a:rPr lang="uk-UA" b="1" dirty="0">
                <a:cs typeface="Times New Roman" pitchFamily="18" charset="0"/>
                <a:sym typeface="Symbol" pitchFamily="18" charset="2"/>
              </a:rPr>
              <a:t/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11. Основа</a:t>
            </a:r>
            <a:br>
              <a:rPr lang="uk-UA" b="1" dirty="0">
                <a:cs typeface="Times New Roman" pitchFamily="18" charset="0"/>
                <a:sym typeface="Symbol" pitchFamily="18" charset="2"/>
              </a:rPr>
            </a:br>
            <a:r>
              <a:rPr lang="uk-UA" b="1" dirty="0">
                <a:cs typeface="Times New Roman" pitchFamily="18" charset="0"/>
                <a:sym typeface="Symbol" pitchFamily="18" charset="2"/>
              </a:rPr>
              <a:t>    (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 err="1">
                <a:cs typeface="Times New Roman" pitchFamily="18" charset="0"/>
                <a:sym typeface="Symbol" pitchFamily="18" charset="2"/>
              </a:rPr>
              <a:t>основи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=</a:t>
            </a:r>
            <a:r>
              <a:rPr lang="ru-RU" b="1" dirty="0">
                <a:cs typeface="Times New Roman" pitchFamily="18" charset="0"/>
                <a:sym typeface="Symbol" pitchFamily="18" charset="2"/>
              </a:rPr>
              <a:t> ½ 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m</a:t>
            </a:r>
            <a:r>
              <a:rPr lang="ru-RU" sz="1500" b="1" baseline="-25000" dirty="0">
                <a:cs typeface="Times New Roman" pitchFamily="18" charset="0"/>
                <a:sym typeface="Symbol" pitchFamily="18" charset="2"/>
              </a:rPr>
              <a:t>ЛР</a:t>
            </a:r>
            <a:r>
              <a:rPr lang="ru-RU" sz="1500" b="1" dirty="0"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37895" name="Line 23"/>
          <p:cNvSpPr>
            <a:spLocks noChangeShapeType="1"/>
          </p:cNvSpPr>
          <p:nvPr/>
        </p:nvSpPr>
        <p:spPr bwMode="auto">
          <a:xfrm flipV="1">
            <a:off x="1524000" y="5072063"/>
            <a:ext cx="257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7896" name="Line 24"/>
          <p:cNvSpPr>
            <a:spLocks noChangeShapeType="1"/>
          </p:cNvSpPr>
          <p:nvPr/>
        </p:nvSpPr>
        <p:spPr bwMode="auto">
          <a:xfrm>
            <a:off x="4452938" y="6429375"/>
            <a:ext cx="250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7897" name="Line 25"/>
          <p:cNvSpPr>
            <a:spLocks noChangeShapeType="1"/>
          </p:cNvSpPr>
          <p:nvPr/>
        </p:nvSpPr>
        <p:spPr bwMode="auto">
          <a:xfrm>
            <a:off x="7024688" y="5072063"/>
            <a:ext cx="257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2300" name="AutoShape 26"/>
          <p:cNvSpPr>
            <a:spLocks noChangeArrowheads="1"/>
          </p:cNvSpPr>
          <p:nvPr/>
        </p:nvSpPr>
        <p:spPr bwMode="auto">
          <a:xfrm>
            <a:off x="5024438" y="6208015"/>
            <a:ext cx="252160" cy="7379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endParaRPr lang="uk-UA">
              <a:cs typeface="Arial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6596064" y="428626"/>
            <a:ext cx="2879725" cy="288925"/>
          </a:xfrm>
          <a:prstGeom prst="accentBorderCallout1">
            <a:avLst>
              <a:gd name="adj1" fmla="val -2814"/>
              <a:gd name="adj2" fmla="val -5937"/>
              <a:gd name="adj3" fmla="val 74778"/>
              <a:gd name="adj4" fmla="val -11511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 (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631951" y="115888"/>
            <a:ext cx="8099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  ПРИГОТУВАННЯ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600201" y="609600"/>
            <a:ext cx="3343275" cy="914400"/>
          </a:xfrm>
          <a:prstGeom prst="ribbon">
            <a:avLst>
              <a:gd name="adj1" fmla="val 12500"/>
              <a:gd name="adj2" fmla="val 6829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ПОЄДНАННЯ ФАЗ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524000" y="1628776"/>
            <a:ext cx="3640138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в комбінованих мазях можно поєднувати приготування </a:t>
            </a:r>
            <a:r>
              <a:rPr lang="ru-RU" altLang="ru-RU" b="1"/>
              <a:t>суспензійної</a:t>
            </a:r>
            <a:r>
              <a:rPr lang="ru-RU" altLang="ru-RU"/>
              <a:t> мазі і мазі-</a:t>
            </a:r>
            <a:r>
              <a:rPr lang="ru-RU" altLang="ru-RU" b="1"/>
              <a:t>розчину</a:t>
            </a:r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3575050" y="2760644"/>
            <a:ext cx="2522538" cy="371513"/>
          </a:xfrm>
          <a:prstGeom prst="curvedUpArrow">
            <a:avLst>
              <a:gd name="adj1" fmla="val 97670"/>
              <a:gd name="adj2" fmla="val 195364"/>
              <a:gd name="adj3" fmla="val 3513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016500" y="476251"/>
            <a:ext cx="5327650" cy="1439863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>
                <a:cs typeface="Arial" panose="020B0604020202020204" pitchFamily="34" charset="0"/>
              </a:rPr>
              <a:t>ЛР для приготування мазі-розчину і мазі-суспензії </a:t>
            </a:r>
            <a:r>
              <a:rPr lang="uk-UA" altLang="ru-RU" sz="1600" b="1"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uk-UA" altLang="ru-RU" sz="1600" b="1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1600">
                <a:cs typeface="Arial" panose="020B0604020202020204" pitchFamily="34" charset="0"/>
              </a:rPr>
              <a:t>5%, для </a:t>
            </a:r>
            <a:r>
              <a:rPr lang="ru-RU" altLang="ru-RU" sz="1600" i="1">
                <a:cs typeface="Arial" panose="020B0604020202020204" pitchFamily="34" charset="0"/>
              </a:rPr>
              <a:t>розчинення речовин (розчин) </a:t>
            </a:r>
            <a:r>
              <a:rPr lang="ru-RU" altLang="ru-RU" sz="1600">
                <a:cs typeface="Arial" panose="020B0604020202020204" pitchFamily="34" charset="0"/>
              </a:rPr>
              <a:t>і </a:t>
            </a:r>
            <a:r>
              <a:rPr lang="ru-RU" altLang="ru-RU" sz="1600" i="1">
                <a:cs typeface="Arial" panose="020B0604020202020204" pitchFamily="34" charset="0"/>
              </a:rPr>
              <a:t>подрібнення ЛР по правилу Дерягіна </a:t>
            </a:r>
            <a:r>
              <a:rPr lang="ru-RU" altLang="ru-RU" sz="1600">
                <a:cs typeface="Arial" panose="020B0604020202020204" pitchFamily="34" charset="0"/>
              </a:rPr>
              <a:t>(суспензія) 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використовують</a:t>
            </a:r>
            <a:r>
              <a:rPr lang="ru-RU" altLang="ru-RU">
                <a:cs typeface="Arial" panose="020B0604020202020204" pitchFamily="34" charset="0"/>
              </a:rPr>
              <a:t> </a:t>
            </a:r>
            <a:r>
              <a:rPr lang="ru-RU" altLang="ru-RU" b="1">
                <a:cs typeface="Arial" panose="020B0604020202020204" pitchFamily="34" charset="0"/>
              </a:rPr>
              <a:t>більшу кількість подібної до основи рідини (вазелінового масла)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703388" y="3429001"/>
            <a:ext cx="4284662" cy="3313113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cs typeface="Arial" panose="020B0604020202020204" pitchFamily="34" charset="0"/>
              </a:rPr>
              <a:t> </a:t>
            </a:r>
            <a:r>
              <a:rPr lang="ru-RU" altLang="ru-RU" sz="1600">
                <a:cs typeface="Arial" panose="020B0604020202020204" pitchFamily="34" charset="0"/>
              </a:rPr>
              <a:t>ЛР для приготування мазі-розчину і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                      мазі-суспензії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в одному випадку </a:t>
            </a:r>
            <a:r>
              <a:rPr lang="uk-UA" altLang="ru-RU" sz="1600" b="1"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uk-UA" altLang="ru-RU" sz="1600" b="1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1600">
                <a:cs typeface="Arial" panose="020B0604020202020204" pitchFamily="34" charset="0"/>
              </a:rPr>
              <a:t>5%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(використовують масло вазелінове),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а в іншому </a:t>
            </a:r>
            <a:r>
              <a:rPr lang="uk-UA" altLang="ru-RU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ru-RU" altLang="ru-RU" sz="1600">
                <a:cs typeface="Arial" panose="020B0604020202020204" pitchFamily="34" charset="0"/>
              </a:rPr>
              <a:t> 5%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(використовують підплавлену основу),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то для: </a:t>
            </a:r>
          </a:p>
          <a:p>
            <a:pPr eaLnBrk="1" hangingPunct="1">
              <a:defRPr/>
            </a:pPr>
            <a:r>
              <a:rPr lang="ru-RU" altLang="ru-RU" sz="1600">
                <a:cs typeface="Arial" panose="020B0604020202020204" pitchFamily="34" charset="0"/>
              </a:rPr>
              <a:t> - розчинення речовини (приготування розчину)</a:t>
            </a:r>
          </a:p>
          <a:p>
            <a:pPr eaLnBrk="1" hangingPunct="1">
              <a:defRPr/>
            </a:pPr>
            <a:r>
              <a:rPr lang="ru-RU" altLang="ru-RU" sz="1600">
                <a:cs typeface="Arial" panose="020B0604020202020204" pitchFamily="34" charset="0"/>
              </a:rPr>
              <a:t> - подрібнення ЛР по правилу Дерягіна (суспензія) 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ru-RU" altLang="ru-RU" sz="1600">
                <a:cs typeface="Arial" panose="020B0604020202020204" pitchFamily="34" charset="0"/>
              </a:rPr>
              <a:t> </a:t>
            </a:r>
            <a:r>
              <a:rPr lang="ru-RU" altLang="ru-RU" sz="1600" b="1">
                <a:cs typeface="Arial" panose="020B0604020202020204" pitchFamily="34" charset="0"/>
              </a:rPr>
              <a:t>використовують підплавлену основу</a:t>
            </a:r>
          </a:p>
        </p:txBody>
      </p:sp>
      <p:sp>
        <p:nvSpPr>
          <p:cNvPr id="38920" name="AutoShape 12"/>
          <p:cNvSpPr>
            <a:spLocks noChangeArrowheads="1"/>
          </p:cNvSpPr>
          <p:nvPr/>
        </p:nvSpPr>
        <p:spPr bwMode="auto">
          <a:xfrm>
            <a:off x="6240464" y="2492376"/>
            <a:ext cx="3309937" cy="3960813"/>
          </a:xfrm>
          <a:prstGeom prst="plaque">
            <a:avLst>
              <a:gd name="adj" fmla="val 1096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ЛР для приготування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мазі-суспензії подрібнюють і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uk-UA" altLang="ru-RU" b="1">
                <a:solidFill>
                  <a:schemeClr val="bg1"/>
                </a:solidFill>
              </a:rPr>
              <a:t> відсувають від центру ступки (чи вибирають на капсулу) потім</a:t>
            </a:r>
            <a:br>
              <a:rPr lang="uk-UA" altLang="ru-RU" b="1">
                <a:solidFill>
                  <a:schemeClr val="bg1"/>
                </a:solidFill>
              </a:rPr>
            </a:br>
            <a:r>
              <a:rPr lang="uk-UA" altLang="ru-RU" b="1">
                <a:solidFill>
                  <a:schemeClr val="bg1"/>
                </a:solidFill>
              </a:rPr>
              <a:t>ЛР для приготування мазі-розчину розчиняють у розрахованій кількості допоміжної рідини (в залежності від % ЛР-вазеліновому маслі або підплавленій основі</a:t>
            </a:r>
            <a:r>
              <a:rPr lang="ru-RU" altLang="ru-RU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8921" name="AutoShape 6"/>
          <p:cNvSpPr>
            <a:spLocks noChangeArrowheads="1"/>
          </p:cNvSpPr>
          <p:nvPr/>
        </p:nvSpPr>
        <p:spPr bwMode="auto">
          <a:xfrm flipV="1">
            <a:off x="1524000" y="2905107"/>
            <a:ext cx="2522538" cy="371513"/>
          </a:xfrm>
          <a:prstGeom prst="curvedUpArrow">
            <a:avLst>
              <a:gd name="adj1" fmla="val 97670"/>
              <a:gd name="adj2" fmla="val 195364"/>
              <a:gd name="adj3" fmla="val 3513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079876" y="2565401"/>
            <a:ext cx="119549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/>
              <a:t>для цього</a:t>
            </a:r>
          </a:p>
        </p:txBody>
      </p:sp>
    </p:spTree>
    <p:extLst>
      <p:ext uri="{BB962C8B-B14F-4D97-AF65-F5344CB8AC3E}">
        <p14:creationId xmlns:p14="http://schemas.microsoft.com/office/powerpoint/2010/main" val="611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ьная выноска 17"/>
          <p:cNvSpPr/>
          <p:nvPr/>
        </p:nvSpPr>
        <p:spPr>
          <a:xfrm>
            <a:off x="5591175" y="2708275"/>
            <a:ext cx="4610100" cy="503238"/>
          </a:xfrm>
          <a:prstGeom prst="wedgeEllipseCallout">
            <a:avLst>
              <a:gd name="adj1" fmla="val -32683"/>
              <a:gd name="adj2" fmla="val -10813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1703389" y="3573463"/>
            <a:ext cx="8821737" cy="31432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524000" y="404813"/>
            <a:ext cx="3995738" cy="3143250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1676400" y="762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Text Box 55"/>
          <p:cNvSpPr txBox="1">
            <a:spLocks noChangeArrowheads="1"/>
          </p:cNvSpPr>
          <p:nvPr/>
        </p:nvSpPr>
        <p:spPr bwMode="auto">
          <a:xfrm>
            <a:off x="1809751" y="500064"/>
            <a:ext cx="3338513" cy="2746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700" b="1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700" b="1" i="1">
                <a:cs typeface="Times New Roman" panose="02020603050405020304" pitchFamily="18" charset="0"/>
              </a:rPr>
              <a:t>      </a:t>
            </a:r>
            <a:r>
              <a:rPr lang="en-US" altLang="ru-RU" sz="1700" b="1" i="1">
                <a:cs typeface="Times New Roman" panose="02020603050405020304" pitchFamily="18" charset="0"/>
              </a:rPr>
              <a:t>Rp.: Ephedrini hydrochloridi</a:t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Dimedroli           ana       </a:t>
            </a:r>
            <a:r>
              <a:rPr lang="ru-RU" altLang="ru-RU" sz="1700" b="1" i="1">
                <a:cs typeface="Times New Roman" panose="02020603050405020304" pitchFamily="18" charset="0"/>
              </a:rPr>
              <a:t>0</a:t>
            </a:r>
            <a:r>
              <a:rPr lang="en-US" altLang="ru-RU" sz="1700" b="1" i="1">
                <a:cs typeface="Times New Roman" panose="02020603050405020304" pitchFamily="18" charset="0"/>
              </a:rPr>
              <a:t>,</a:t>
            </a:r>
            <a:r>
              <a:rPr lang="ru-RU" altLang="ru-RU" sz="1700" b="1" i="1">
                <a:cs typeface="Times New Roman" panose="02020603050405020304" pitchFamily="18" charset="0"/>
              </a:rPr>
              <a:t>3</a:t>
            </a:r>
            <a:r>
              <a:rPr lang="en-US" altLang="ru-RU" sz="1700" b="1" i="1">
                <a:cs typeface="Times New Roman" panose="02020603050405020304" pitchFamily="18" charset="0"/>
              </a:rPr>
              <a:t/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Streptocidi                      0,5</a:t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Mentholi                         0,1</a:t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Lanolini                          5,0</a:t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Vaselini                        10,0</a:t>
            </a:r>
            <a:br>
              <a:rPr lang="en-US" altLang="ru-RU" sz="1700" b="1" i="1">
                <a:cs typeface="Times New Roman" panose="02020603050405020304" pitchFamily="18" charset="0"/>
              </a:rPr>
            </a:br>
            <a:r>
              <a:rPr lang="en-US" altLang="ru-RU" sz="1700" b="1" i="1">
                <a:cs typeface="Times New Roman" panose="02020603050405020304" pitchFamily="18" charset="0"/>
              </a:rPr>
              <a:t>        M.D.S. </a:t>
            </a:r>
            <a:r>
              <a:rPr lang="ru-RU" altLang="ru-RU" sz="1700" b="1" i="1">
                <a:cs typeface="Times New Roman" panose="02020603050405020304" pitchFamily="18" charset="0"/>
              </a:rPr>
              <a:t>Наносити на</a:t>
            </a:r>
            <a:br>
              <a:rPr lang="ru-RU" altLang="ru-RU" sz="1700" b="1" i="1">
                <a:cs typeface="Times New Roman" panose="02020603050405020304" pitchFamily="18" charset="0"/>
              </a:rPr>
            </a:br>
            <a:r>
              <a:rPr lang="ru-RU" altLang="ru-RU" sz="1700" b="1" i="1">
                <a:cs typeface="Times New Roman" panose="02020603050405020304" pitchFamily="18" charset="0"/>
              </a:rPr>
              <a:t>                    слизову оболонку</a:t>
            </a:r>
            <a:br>
              <a:rPr lang="ru-RU" altLang="ru-RU" sz="1700" b="1" i="1">
                <a:cs typeface="Times New Roman" panose="02020603050405020304" pitchFamily="18" charset="0"/>
              </a:rPr>
            </a:br>
            <a:r>
              <a:rPr lang="ru-RU" altLang="ru-RU" sz="1700" b="1" i="1">
                <a:cs typeface="Times New Roman" panose="02020603050405020304" pitchFamily="18" charset="0"/>
              </a:rPr>
              <a:t>         	    носу</a:t>
            </a:r>
          </a:p>
        </p:txBody>
      </p:sp>
      <p:sp>
        <p:nvSpPr>
          <p:cNvPr id="39943" name="Text Box 56"/>
          <p:cNvSpPr txBox="1">
            <a:spLocks noChangeArrowheads="1"/>
          </p:cNvSpPr>
          <p:nvPr/>
        </p:nvSpPr>
        <p:spPr bwMode="auto">
          <a:xfrm>
            <a:off x="5591176" y="457201"/>
            <a:ext cx="41052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/>
              <a:t>Д.л.п. – </a:t>
            </a:r>
            <a:r>
              <a:rPr lang="uk-UA" altLang="ru-RU" sz="1400"/>
              <a:t>комбінована мазь, до складу якої входить психотропна речовина - ефедрину гідрохлорид, сильнодіючі речовини - стрептоцид, дімедрол (на предметно-кількісному обліку), пахуча і летюча речовина - ментол. </a:t>
            </a:r>
            <a:br>
              <a:rPr lang="uk-UA" altLang="ru-RU" sz="1400"/>
            </a:br>
            <a:r>
              <a:rPr lang="uk-UA" altLang="ru-RU" sz="1400"/>
              <a:t>стрептоцид - не розчинний ні у основі, ні у воді (мазь-суспензія)</a:t>
            </a:r>
            <a:br>
              <a:rPr lang="uk-UA" altLang="ru-RU" sz="1400"/>
            </a:br>
            <a:r>
              <a:rPr lang="uk-UA" altLang="ru-RU" sz="1400"/>
              <a:t>ментол - розчинний в основі (мазь-розчин), ефедрину гідрохлорид і дімедрол - розчинні у воді (мазь-емульсія)</a:t>
            </a:r>
            <a:r>
              <a:rPr lang="ru-RU" altLang="ru-RU" sz="1400">
                <a:cs typeface="Times New Roman" panose="02020603050405020304" pitchFamily="18" charset="0"/>
              </a:rPr>
              <a:t/>
            </a:r>
            <a:br>
              <a:rPr lang="ru-RU" altLang="ru-RU" sz="1400">
                <a:cs typeface="Times New Roman" panose="02020603050405020304" pitchFamily="18" charset="0"/>
              </a:rPr>
            </a:b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14344" name="Text Box 63"/>
          <p:cNvSpPr txBox="1">
            <a:spLocks noChangeArrowheads="1"/>
          </p:cNvSpPr>
          <p:nvPr/>
        </p:nvSpPr>
        <p:spPr bwMode="auto">
          <a:xfrm>
            <a:off x="1703388" y="3573464"/>
            <a:ext cx="8642350" cy="31257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uk-UA" altLang="ru-RU"/>
              <a:t>Маса мазі 10,0 + 5,0 + 0,1 + 0,5 </a:t>
            </a:r>
            <a:r>
              <a:rPr lang="en-US" altLang="ru-RU"/>
              <a:t>+ 0,3 + 0,3 = 16,2 </a:t>
            </a:r>
            <a:endParaRPr lang="ru-RU" altLang="ru-RU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% нерозчинних речовин (стрептоциду)      0,5 –   16,2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                                                                             х – 100,0     х </a:t>
            </a:r>
            <a:r>
              <a:rPr lang="ru-RU" altLang="ru-RU">
                <a:sym typeface="Symbol" panose="05050102010706020507" pitchFamily="18" charset="2"/>
              </a:rPr>
              <a:t> 3,1% </a:t>
            </a:r>
            <a:r>
              <a:rPr lang="ru-RU" altLang="ru-RU">
                <a:cs typeface="Times New Roman" panose="02020603050405020304" pitchFamily="18" charset="0"/>
              </a:rPr>
              <a:t>&lt;</a:t>
            </a:r>
            <a:r>
              <a:rPr lang="ru-RU" altLang="ru-RU"/>
              <a:t> 5%</a:t>
            </a:r>
            <a:r>
              <a:rPr lang="ru-RU" altLang="ru-RU" i="1"/>
              <a:t/>
            </a:r>
            <a:br>
              <a:rPr lang="ru-RU" altLang="ru-RU" i="1"/>
            </a:br>
            <a:r>
              <a:rPr lang="ru-RU" altLang="ru-RU"/>
              <a:t>Етанолу для подрібнення стрептоциду  	1,0 – 5 крап.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                                                                                0,5 – х            х </a:t>
            </a:r>
            <a:r>
              <a:rPr lang="ru-RU" altLang="ru-RU">
                <a:sym typeface="Symbol" panose="05050102010706020507" pitchFamily="18" charset="2"/>
              </a:rPr>
              <a:t> 3 крап.</a:t>
            </a:r>
            <a:r>
              <a:rPr lang="ru-RU" altLang="ru-RU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% речовин, розчинних в основі (ментол)        0,1 –   16,2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                                                                                       х – 100,0     х </a:t>
            </a:r>
            <a:r>
              <a:rPr lang="ru-RU" altLang="ru-RU">
                <a:sym typeface="Symbol" panose="05050102010706020507" pitchFamily="18" charset="2"/>
              </a:rPr>
              <a:t> 3,1% </a:t>
            </a:r>
            <a:r>
              <a:rPr lang="ru-RU" altLang="ru-RU">
                <a:cs typeface="Times New Roman" panose="02020603050405020304" pitchFamily="18" charset="0"/>
              </a:rPr>
              <a:t>&lt;</a:t>
            </a:r>
            <a:r>
              <a:rPr lang="ru-RU" altLang="ru-RU"/>
              <a:t> 5%</a:t>
            </a:r>
            <a:r>
              <a:rPr lang="ru-RU" altLang="ru-RU" i="1"/>
              <a:t/>
            </a:r>
            <a:br>
              <a:rPr lang="ru-RU" altLang="ru-RU" i="1"/>
            </a:br>
            <a:r>
              <a:rPr lang="ru-RU" altLang="ru-RU"/>
              <a:t>Масла вазелінового                                                 1,0            – 23 крап. </a:t>
            </a:r>
            <a:br>
              <a:rPr lang="ru-RU" altLang="ru-RU"/>
            </a:br>
            <a:r>
              <a:rPr lang="ru-RU" altLang="ru-RU"/>
              <a:t>     (1/2 от </a:t>
            </a:r>
            <a:r>
              <a:rPr lang="en-US" altLang="ru-RU" sz="2200"/>
              <a:t>m</a:t>
            </a:r>
            <a:r>
              <a:rPr lang="ru-RU" altLang="ru-RU" sz="1600"/>
              <a:t>стрептоциду</a:t>
            </a:r>
            <a:r>
              <a:rPr lang="ru-RU" altLang="ru-RU"/>
              <a:t> + </a:t>
            </a:r>
            <a:r>
              <a:rPr lang="en-US" altLang="ru-RU" sz="2200"/>
              <a:t>m</a:t>
            </a:r>
            <a:r>
              <a:rPr lang="ru-RU" altLang="ru-RU" sz="1600"/>
              <a:t>ментола</a:t>
            </a:r>
            <a:r>
              <a:rPr lang="ru-RU" altLang="ru-RU"/>
              <a:t>)                      0,25(0,35) – х         х </a:t>
            </a:r>
            <a:r>
              <a:rPr lang="ru-RU" altLang="ru-RU">
                <a:sym typeface="Symbol" panose="05050102010706020507" pitchFamily="18" charset="2"/>
              </a:rPr>
              <a:t> 6(8) крап.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% водорозчинних речовин (дімедролу і ефедрину г/х)  0,6 –   16,2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/>
              <a:t>                                                                                                      х  – 100,0   х </a:t>
            </a:r>
            <a:r>
              <a:rPr lang="ru-RU" altLang="ru-RU">
                <a:sym typeface="Symbol" panose="05050102010706020507" pitchFamily="18" charset="2"/>
              </a:rPr>
              <a:t> 3,7% </a:t>
            </a:r>
            <a:r>
              <a:rPr lang="ru-RU" altLang="ru-RU">
                <a:cs typeface="Times New Roman" panose="02020603050405020304" pitchFamily="18" charset="0"/>
              </a:rPr>
              <a:t>&lt;</a:t>
            </a:r>
            <a:r>
              <a:rPr lang="ru-RU" altLang="ru-RU"/>
              <a:t> 5% </a:t>
            </a:r>
            <a:br>
              <a:rPr lang="ru-RU" altLang="ru-RU"/>
            </a:br>
            <a:r>
              <a:rPr lang="ru-RU" altLang="ru-RU"/>
              <a:t>Води очищеної (із ланоліну водного) 5,0 – 100%</a:t>
            </a:r>
            <a:br>
              <a:rPr lang="ru-RU" altLang="ru-RU"/>
            </a:br>
            <a:r>
              <a:rPr lang="ru-RU" altLang="ru-RU"/>
              <a:t>                                                                   х   – 30%    х = 1,5 (30 крап.)</a:t>
            </a:r>
            <a:br>
              <a:rPr lang="ru-RU" altLang="ru-RU"/>
            </a:br>
            <a:r>
              <a:rPr lang="ru-RU" altLang="ru-RU"/>
              <a:t>Ланоліну безводного 5,0 – 1,5 = 3,5</a:t>
            </a:r>
          </a:p>
        </p:txBody>
      </p:sp>
      <p:sp>
        <p:nvSpPr>
          <p:cNvPr id="39945" name="Line 81"/>
          <p:cNvSpPr>
            <a:spLocks noChangeShapeType="1"/>
          </p:cNvSpPr>
          <p:nvPr/>
        </p:nvSpPr>
        <p:spPr bwMode="auto">
          <a:xfrm>
            <a:off x="2135188" y="1125538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9946" name="Oval 83"/>
          <p:cNvSpPr>
            <a:spLocks noChangeArrowheads="1"/>
          </p:cNvSpPr>
          <p:nvPr/>
        </p:nvSpPr>
        <p:spPr bwMode="auto">
          <a:xfrm>
            <a:off x="1992313" y="3071813"/>
            <a:ext cx="895350" cy="436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/>
              <a:t>лікар</a:t>
            </a:r>
          </a:p>
        </p:txBody>
      </p:sp>
      <p:sp>
        <p:nvSpPr>
          <p:cNvPr id="39947" name="Freeform 87"/>
          <p:cNvSpPr>
            <a:spLocks/>
          </p:cNvSpPr>
          <p:nvPr/>
        </p:nvSpPr>
        <p:spPr bwMode="auto">
          <a:xfrm>
            <a:off x="2524125" y="3143251"/>
            <a:ext cx="508000" cy="371475"/>
          </a:xfrm>
          <a:custGeom>
            <a:avLst/>
            <a:gdLst>
              <a:gd name="T0" fmla="*/ 2147483646 w 456"/>
              <a:gd name="T1" fmla="*/ 2147483646 h 576"/>
              <a:gd name="T2" fmla="*/ 2147483646 w 456"/>
              <a:gd name="T3" fmla="*/ 2147483646 h 576"/>
              <a:gd name="T4" fmla="*/ 2147483646 w 456"/>
              <a:gd name="T5" fmla="*/ 2147483646 h 576"/>
              <a:gd name="T6" fmla="*/ 2147483646 w 456"/>
              <a:gd name="T7" fmla="*/ 2147483646 h 576"/>
              <a:gd name="T8" fmla="*/ 2147483646 w 456"/>
              <a:gd name="T9" fmla="*/ 2147483646 h 576"/>
              <a:gd name="T10" fmla="*/ 2147483646 w 456"/>
              <a:gd name="T11" fmla="*/ 2147483646 h 576"/>
              <a:gd name="T12" fmla="*/ 2147483646 w 456"/>
              <a:gd name="T13" fmla="*/ 2147483646 h 576"/>
              <a:gd name="T14" fmla="*/ 2147483646 w 456"/>
              <a:gd name="T15" fmla="*/ 2147483646 h 576"/>
              <a:gd name="T16" fmla="*/ 2147483646 w 456"/>
              <a:gd name="T17" fmla="*/ 2147483646 h 576"/>
              <a:gd name="T18" fmla="*/ 2147483646 w 456"/>
              <a:gd name="T19" fmla="*/ 2147483646 h 576"/>
              <a:gd name="T20" fmla="*/ 2147483646 w 456"/>
              <a:gd name="T21" fmla="*/ 2147483646 h 576"/>
              <a:gd name="T22" fmla="*/ 2147483646 w 456"/>
              <a:gd name="T23" fmla="*/ 2147483646 h 576"/>
              <a:gd name="T24" fmla="*/ 2147483646 w 456"/>
              <a:gd name="T25" fmla="*/ 2147483646 h 576"/>
              <a:gd name="T26" fmla="*/ 2147483646 w 456"/>
              <a:gd name="T27" fmla="*/ 2147483646 h 576"/>
              <a:gd name="T28" fmla="*/ 2147483646 w 456"/>
              <a:gd name="T29" fmla="*/ 2147483646 h 576"/>
              <a:gd name="T30" fmla="*/ 2147483646 w 456"/>
              <a:gd name="T31" fmla="*/ 2147483646 h 576"/>
              <a:gd name="T32" fmla="*/ 2147483646 w 456"/>
              <a:gd name="T33" fmla="*/ 2147483646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6"/>
              <a:gd name="T52" fmla="*/ 0 h 576"/>
              <a:gd name="T53" fmla="*/ 456 w 456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6" h="576">
                <a:moveTo>
                  <a:pt x="72" y="72"/>
                </a:moveTo>
                <a:cubicBezTo>
                  <a:pt x="124" y="200"/>
                  <a:pt x="176" y="328"/>
                  <a:pt x="168" y="408"/>
                </a:cubicBezTo>
                <a:cubicBezTo>
                  <a:pt x="160" y="488"/>
                  <a:pt x="48" y="576"/>
                  <a:pt x="24" y="552"/>
                </a:cubicBezTo>
                <a:cubicBezTo>
                  <a:pt x="0" y="528"/>
                  <a:pt x="8" y="352"/>
                  <a:pt x="24" y="264"/>
                </a:cubicBezTo>
                <a:cubicBezTo>
                  <a:pt x="40" y="176"/>
                  <a:pt x="80" y="0"/>
                  <a:pt x="120" y="24"/>
                </a:cubicBezTo>
                <a:cubicBezTo>
                  <a:pt x="160" y="48"/>
                  <a:pt x="264" y="368"/>
                  <a:pt x="264" y="408"/>
                </a:cubicBezTo>
                <a:cubicBezTo>
                  <a:pt x="264" y="448"/>
                  <a:pt x="152" y="280"/>
                  <a:pt x="120" y="264"/>
                </a:cubicBezTo>
                <a:cubicBezTo>
                  <a:pt x="88" y="248"/>
                  <a:pt x="56" y="312"/>
                  <a:pt x="72" y="312"/>
                </a:cubicBezTo>
                <a:cubicBezTo>
                  <a:pt x="88" y="312"/>
                  <a:pt x="192" y="288"/>
                  <a:pt x="216" y="264"/>
                </a:cubicBezTo>
                <a:cubicBezTo>
                  <a:pt x="240" y="240"/>
                  <a:pt x="216" y="200"/>
                  <a:pt x="216" y="168"/>
                </a:cubicBezTo>
                <a:cubicBezTo>
                  <a:pt x="216" y="136"/>
                  <a:pt x="200" y="40"/>
                  <a:pt x="216" y="72"/>
                </a:cubicBezTo>
                <a:cubicBezTo>
                  <a:pt x="232" y="104"/>
                  <a:pt x="296" y="288"/>
                  <a:pt x="312" y="360"/>
                </a:cubicBezTo>
                <a:cubicBezTo>
                  <a:pt x="328" y="432"/>
                  <a:pt x="312" y="528"/>
                  <a:pt x="312" y="504"/>
                </a:cubicBezTo>
                <a:cubicBezTo>
                  <a:pt x="312" y="480"/>
                  <a:pt x="304" y="256"/>
                  <a:pt x="312" y="216"/>
                </a:cubicBezTo>
                <a:cubicBezTo>
                  <a:pt x="320" y="176"/>
                  <a:pt x="344" y="272"/>
                  <a:pt x="360" y="264"/>
                </a:cubicBezTo>
                <a:cubicBezTo>
                  <a:pt x="376" y="256"/>
                  <a:pt x="392" y="168"/>
                  <a:pt x="408" y="168"/>
                </a:cubicBezTo>
                <a:cubicBezTo>
                  <a:pt x="424" y="168"/>
                  <a:pt x="440" y="216"/>
                  <a:pt x="456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9948" name="Text Box 88"/>
          <p:cNvSpPr txBox="1">
            <a:spLocks noChangeArrowheads="1"/>
          </p:cNvSpPr>
          <p:nvPr/>
        </p:nvSpPr>
        <p:spPr bwMode="auto">
          <a:xfrm>
            <a:off x="6096000" y="2362201"/>
            <a:ext cx="3429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ru-RU"/>
          </a:p>
        </p:txBody>
      </p:sp>
      <p:sp>
        <p:nvSpPr>
          <p:cNvPr id="39949" name="Овал 11"/>
          <p:cNvSpPr>
            <a:spLocks noChangeArrowheads="1"/>
          </p:cNvSpPr>
          <p:nvPr/>
        </p:nvSpPr>
        <p:spPr bwMode="auto">
          <a:xfrm>
            <a:off x="3738564" y="3000375"/>
            <a:ext cx="574675" cy="5222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9950" name="Прямоугольник 12"/>
          <p:cNvSpPr>
            <a:spLocks noChangeArrowheads="1"/>
          </p:cNvSpPr>
          <p:nvPr/>
        </p:nvSpPr>
        <p:spPr bwMode="auto">
          <a:xfrm>
            <a:off x="3738563" y="3143251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ЛПЗ </a:t>
            </a:r>
            <a:endParaRPr lang="uk-UA" altLang="ru-RU" sz="1400">
              <a:cs typeface="Times New Roman" panose="02020603050405020304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248526" y="3284539"/>
            <a:ext cx="3095625" cy="428625"/>
          </a:xfrm>
          <a:prstGeom prst="wedgeEllipseCallout">
            <a:avLst>
              <a:gd name="adj1" fmla="val -66513"/>
              <a:gd name="adj2" fmla="val 6036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cs typeface="Times New Roman" panose="02020603050405020304" pitchFamily="18" charset="0"/>
              </a:rPr>
              <a:t>ППК</a:t>
            </a:r>
            <a:r>
              <a:rPr lang="en-US" altLang="ru-RU" sz="1600" b="1">
                <a:cs typeface="Times New Roman" panose="02020603050405020304" pitchFamily="18" charset="0"/>
              </a:rPr>
              <a:t> (</a:t>
            </a:r>
            <a:r>
              <a:rPr lang="uk-UA" altLang="ru-RU" sz="1600" b="1">
                <a:cs typeface="Times New Roman" panose="02020603050405020304" pitchFamily="18" charset="0"/>
              </a:rPr>
              <a:t>зворотний бік</a:t>
            </a:r>
            <a:r>
              <a:rPr lang="ru-RU" altLang="ru-RU" sz="1600" b="1">
                <a:cs typeface="Times New Roman" panose="02020603050405020304" pitchFamily="18" charset="0"/>
              </a:rPr>
              <a:t>)</a:t>
            </a:r>
            <a:endParaRPr lang="uk-UA" altLang="ru-RU" sz="1600" b="1">
              <a:cs typeface="Times New Roman" panose="02020603050405020304" pitchFamily="18" charset="0"/>
            </a:endParaRPr>
          </a:p>
        </p:txBody>
      </p:sp>
      <p:sp>
        <p:nvSpPr>
          <p:cNvPr id="39952" name="Прямоугольник 16"/>
          <p:cNvSpPr>
            <a:spLocks noChangeArrowheads="1"/>
          </p:cNvSpPr>
          <p:nvPr/>
        </p:nvSpPr>
        <p:spPr bwMode="auto">
          <a:xfrm>
            <a:off x="5735638" y="2781300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/>
              <a:t>Перевіряють норму одноразового відпустку ефедрину гідрохлориду (за наказом МОЗ № 117 - 0,6). Вона не завищена.</a:t>
            </a:r>
            <a:endParaRPr lang="ru-RU" altLang="ru-RU" sz="1000" i="1">
              <a:cs typeface="Times New Roman" panose="02020603050405020304" pitchFamily="18" charset="0"/>
            </a:endParaRPr>
          </a:p>
        </p:txBody>
      </p:sp>
      <p:sp>
        <p:nvSpPr>
          <p:cNvPr id="39953" name="Line 81"/>
          <p:cNvSpPr>
            <a:spLocks noChangeShapeType="1"/>
          </p:cNvSpPr>
          <p:nvPr/>
        </p:nvSpPr>
        <p:spPr bwMode="auto">
          <a:xfrm>
            <a:off x="2208213" y="1412875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0" descr="http://www.kupitefal.ru/imgprods3/1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360864"/>
            <a:ext cx="296386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39"/>
          <p:cNvSpPr>
            <a:spLocks noChangeArrowheads="1"/>
          </p:cNvSpPr>
          <p:nvPr/>
        </p:nvSpPr>
        <p:spPr bwMode="auto">
          <a:xfrm>
            <a:off x="5715001" y="522288"/>
            <a:ext cx="3044825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b="1"/>
              <a:t>Відважування</a:t>
            </a:r>
            <a:r>
              <a:rPr lang="ru-RU" altLang="ru-RU" b="1">
                <a:cs typeface="Arial" panose="020B0604020202020204" pitchFamily="34" charset="0"/>
              </a:rPr>
              <a:t> </a:t>
            </a:r>
            <a:r>
              <a:rPr lang="ru-RU" altLang="ru-RU" sz="1600" b="1">
                <a:latin typeface="Segoe UI Semibold" panose="020B0702040204020203" pitchFamily="34" charset="0"/>
                <a:cs typeface="Arial" panose="020B0604020202020204" pitchFamily="34" charset="0"/>
              </a:rPr>
              <a:t>вазеліну і ланоліну безводного</a:t>
            </a:r>
          </a:p>
        </p:txBody>
      </p:sp>
      <p:sp>
        <p:nvSpPr>
          <p:cNvPr id="12291" name="AutoShape 42"/>
          <p:cNvSpPr>
            <a:spLocks noChangeArrowheads="1"/>
          </p:cNvSpPr>
          <p:nvPr/>
        </p:nvSpPr>
        <p:spPr bwMode="auto">
          <a:xfrm>
            <a:off x="5735638" y="1125538"/>
            <a:ext cx="4800600" cy="544512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b="1" dirty="0" err="1"/>
              <a:t>Відважування</a:t>
            </a:r>
            <a:r>
              <a:rPr lang="ru-RU" altLang="ru-RU" sz="2000" b="1" dirty="0"/>
              <a:t> </a:t>
            </a:r>
            <a:r>
              <a:rPr lang="ru-RU" sz="2000" b="1" dirty="0">
                <a:cs typeface="Arial" charset="0"/>
              </a:rPr>
              <a:t>стрептоциду </a:t>
            </a:r>
            <a:r>
              <a:rPr lang="ru-RU" sz="2000" b="1" dirty="0" err="1">
                <a:cs typeface="Arial" charset="0"/>
              </a:rPr>
              <a:t>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подрібнення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з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етанолом</a:t>
            </a:r>
            <a:endParaRPr lang="ru-RU" sz="2000" b="1" dirty="0">
              <a:cs typeface="Arial" charset="0"/>
            </a:endParaRPr>
          </a:p>
        </p:txBody>
      </p:sp>
      <p:sp>
        <p:nvSpPr>
          <p:cNvPr id="12292" name="AutoShape 45"/>
          <p:cNvSpPr>
            <a:spLocks noChangeArrowheads="1"/>
          </p:cNvSpPr>
          <p:nvPr/>
        </p:nvSpPr>
        <p:spPr bwMode="auto">
          <a:xfrm>
            <a:off x="4943476" y="6308725"/>
            <a:ext cx="4797425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000" b="1" dirty="0" err="1">
                <a:cs typeface="Arial" charset="0"/>
              </a:rPr>
              <a:t>Додавання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раніш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приготовленої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мазі</a:t>
            </a:r>
            <a:endParaRPr lang="ru-RU" sz="2000" b="1" dirty="0">
              <a:cs typeface="Arial" charset="0"/>
            </a:endParaRPr>
          </a:p>
        </p:txBody>
      </p:sp>
      <p:sp>
        <p:nvSpPr>
          <p:cNvPr id="12293" name="AutoShape 46"/>
          <p:cNvSpPr>
            <a:spLocks noChangeArrowheads="1"/>
          </p:cNvSpPr>
          <p:nvPr/>
        </p:nvSpPr>
        <p:spPr bwMode="auto">
          <a:xfrm>
            <a:off x="5407025" y="598488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1</a:t>
            </a:r>
          </a:p>
        </p:txBody>
      </p:sp>
      <p:sp>
        <p:nvSpPr>
          <p:cNvPr id="12294" name="AutoShape 47"/>
          <p:cNvSpPr>
            <a:spLocks noChangeArrowheads="1"/>
          </p:cNvSpPr>
          <p:nvPr/>
        </p:nvSpPr>
        <p:spPr bwMode="auto">
          <a:xfrm>
            <a:off x="5410200" y="12192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2</a:t>
            </a:r>
          </a:p>
        </p:txBody>
      </p:sp>
      <p:sp>
        <p:nvSpPr>
          <p:cNvPr id="12295" name="AutoShape 48"/>
          <p:cNvSpPr>
            <a:spLocks noChangeArrowheads="1"/>
          </p:cNvSpPr>
          <p:nvPr/>
        </p:nvSpPr>
        <p:spPr bwMode="auto">
          <a:xfrm>
            <a:off x="4583114" y="6308725"/>
            <a:ext cx="352425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11</a:t>
            </a:r>
          </a:p>
        </p:txBody>
      </p:sp>
      <p:sp>
        <p:nvSpPr>
          <p:cNvPr id="12296" name="AutoShape 49"/>
          <p:cNvSpPr>
            <a:spLocks noChangeArrowheads="1"/>
          </p:cNvSpPr>
          <p:nvPr/>
        </p:nvSpPr>
        <p:spPr bwMode="auto">
          <a:xfrm>
            <a:off x="2711450" y="404813"/>
            <a:ext cx="2286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Капсула</a:t>
            </a:r>
          </a:p>
          <a:p>
            <a:pPr eaLnBrk="1" hangingPunct="1">
              <a:defRPr/>
            </a:pPr>
            <a:r>
              <a:rPr lang="ru-RU" altLang="ru-RU">
                <a:cs typeface="Arial" panose="020B0604020202020204" pitchFamily="34" charset="0"/>
              </a:rPr>
              <a:t>вазелін   ланолін б/в</a:t>
            </a:r>
          </a:p>
        </p:txBody>
      </p:sp>
      <p:sp>
        <p:nvSpPr>
          <p:cNvPr id="12297" name="AutoShape 51"/>
          <p:cNvSpPr>
            <a:spLocks noChangeArrowheads="1"/>
          </p:cNvSpPr>
          <p:nvPr/>
        </p:nvSpPr>
        <p:spPr bwMode="auto">
          <a:xfrm>
            <a:off x="5715000" y="2209800"/>
            <a:ext cx="4800600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b="1" dirty="0" err="1"/>
              <a:t>Відважування</a:t>
            </a:r>
            <a:r>
              <a:rPr lang="ru-RU" sz="2000" b="1" dirty="0">
                <a:cs typeface="Arial" charset="0"/>
              </a:rPr>
              <a:t> ментолу</a:t>
            </a:r>
            <a:br>
              <a:rPr lang="ru-RU" sz="2000" b="1" dirty="0">
                <a:cs typeface="Arial" charset="0"/>
              </a:rPr>
            </a:br>
            <a:r>
              <a:rPr lang="ru-RU" sz="2000" b="1" dirty="0" err="1">
                <a:cs typeface="Arial" charset="0"/>
              </a:rPr>
              <a:t>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розчинення</a:t>
            </a:r>
            <a:r>
              <a:rPr lang="ru-RU" sz="2000" b="1" dirty="0">
                <a:cs typeface="Arial" charset="0"/>
              </a:rPr>
              <a:t> в </a:t>
            </a:r>
            <a:r>
              <a:rPr lang="ru-RU" sz="2000" b="1" dirty="0" err="1">
                <a:cs typeface="Arial" charset="0"/>
              </a:rPr>
              <a:t>маслі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вазеліновому</a:t>
            </a:r>
            <a:endParaRPr lang="ru-RU" sz="2000" b="1" dirty="0">
              <a:cs typeface="Arial" charset="0"/>
            </a:endParaRPr>
          </a:p>
        </p:txBody>
      </p:sp>
      <p:sp>
        <p:nvSpPr>
          <p:cNvPr id="12298" name="AutoShape 52"/>
          <p:cNvSpPr>
            <a:spLocks noChangeArrowheads="1"/>
          </p:cNvSpPr>
          <p:nvPr/>
        </p:nvSpPr>
        <p:spPr bwMode="auto">
          <a:xfrm>
            <a:off x="5410200" y="2297114"/>
            <a:ext cx="304800" cy="369887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4</a:t>
            </a:r>
          </a:p>
        </p:txBody>
      </p:sp>
      <p:sp>
        <p:nvSpPr>
          <p:cNvPr id="41996" name="Line 64"/>
          <p:cNvSpPr>
            <a:spLocks noChangeShapeType="1"/>
          </p:cNvSpPr>
          <p:nvPr/>
        </p:nvSpPr>
        <p:spPr bwMode="auto">
          <a:xfrm>
            <a:off x="3810000" y="990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1676400" y="762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ТЕХНОЛОГІЯ  КОМБІНОВАНИХ  МАЗЕЙ</a:t>
            </a:r>
            <a:endParaRPr lang="ru-RU" sz="19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1" name="AutoShape 67"/>
          <p:cNvSpPr>
            <a:spLocks noChangeArrowheads="1"/>
          </p:cNvSpPr>
          <p:nvPr/>
        </p:nvSpPr>
        <p:spPr bwMode="auto">
          <a:xfrm>
            <a:off x="5715000" y="4648200"/>
            <a:ext cx="3657600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b="1" dirty="0" err="1"/>
              <a:t>Відважування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і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розчинення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ефедрину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b="1" dirty="0" err="1">
                <a:cs typeface="Arial" charset="0"/>
              </a:rPr>
              <a:t>гідрохлориду</a:t>
            </a:r>
            <a:endParaRPr lang="ru-RU" sz="2000" b="1" dirty="0">
              <a:cs typeface="Arial" charset="0"/>
            </a:endParaRPr>
          </a:p>
        </p:txBody>
      </p:sp>
      <p:sp>
        <p:nvSpPr>
          <p:cNvPr id="12302" name="AutoShape 68"/>
          <p:cNvSpPr>
            <a:spLocks noChangeArrowheads="1"/>
          </p:cNvSpPr>
          <p:nvPr/>
        </p:nvSpPr>
        <p:spPr bwMode="auto">
          <a:xfrm>
            <a:off x="5410200" y="47244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 dirty="0">
                <a:cs typeface="Arial" charset="0"/>
              </a:rPr>
              <a:t>8</a:t>
            </a:r>
          </a:p>
        </p:txBody>
      </p:sp>
      <p:sp>
        <p:nvSpPr>
          <p:cNvPr id="12303" name="AutoShape 69"/>
          <p:cNvSpPr>
            <a:spLocks noChangeArrowheads="1"/>
          </p:cNvSpPr>
          <p:nvPr/>
        </p:nvSpPr>
        <p:spPr bwMode="auto">
          <a:xfrm>
            <a:off x="5735638" y="4076701"/>
            <a:ext cx="3981450" cy="398463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uk-UA" sz="2000" b="1" dirty="0"/>
              <a:t>Відмірювання води очищеної</a:t>
            </a:r>
            <a:endParaRPr lang="ru-RU" sz="2000" b="1" dirty="0">
              <a:cs typeface="Arial" charset="0"/>
            </a:endParaRPr>
          </a:p>
        </p:txBody>
      </p:sp>
      <p:sp>
        <p:nvSpPr>
          <p:cNvPr id="12304" name="AutoShape 70"/>
          <p:cNvSpPr>
            <a:spLocks noChangeArrowheads="1"/>
          </p:cNvSpPr>
          <p:nvPr/>
        </p:nvSpPr>
        <p:spPr bwMode="auto">
          <a:xfrm>
            <a:off x="5410200" y="41148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7</a:t>
            </a:r>
          </a:p>
        </p:txBody>
      </p:sp>
      <p:sp>
        <p:nvSpPr>
          <p:cNvPr id="42002" name="AutoShape 71"/>
          <p:cNvSpPr>
            <a:spLocks noChangeArrowheads="1"/>
          </p:cNvSpPr>
          <p:nvPr/>
        </p:nvSpPr>
        <p:spPr bwMode="auto">
          <a:xfrm>
            <a:off x="5410200" y="3429000"/>
            <a:ext cx="50292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EFDC6"/>
                </a:solidFill>
              </a:rPr>
              <a:t>Додавання частини вазеліну з капсули</a:t>
            </a:r>
            <a:br>
              <a:rPr lang="ru-RU" altLang="ru-RU" sz="2000" b="1">
                <a:solidFill>
                  <a:srgbClr val="FEFDC6"/>
                </a:solidFill>
              </a:rPr>
            </a:br>
            <a:r>
              <a:rPr lang="ru-RU" altLang="ru-RU" sz="2000" b="1">
                <a:solidFill>
                  <a:srgbClr val="FEFDC6"/>
                </a:solidFill>
              </a:rPr>
              <a:t>(мазь відсунути на край ступки)</a:t>
            </a:r>
          </a:p>
        </p:txBody>
      </p:sp>
      <p:sp>
        <p:nvSpPr>
          <p:cNvPr id="42003" name="AutoShape 72"/>
          <p:cNvSpPr>
            <a:spLocks noChangeArrowheads="1"/>
          </p:cNvSpPr>
          <p:nvPr/>
        </p:nvSpPr>
        <p:spPr bwMode="auto">
          <a:xfrm>
            <a:off x="5057776" y="3505200"/>
            <a:ext cx="352425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CD"/>
                </a:solidFill>
              </a:rPr>
              <a:t>6</a:t>
            </a:r>
          </a:p>
        </p:txBody>
      </p:sp>
      <p:sp>
        <p:nvSpPr>
          <p:cNvPr id="42004" name="AutoShape 75"/>
          <p:cNvSpPr>
            <a:spLocks noChangeArrowheads="1"/>
          </p:cNvSpPr>
          <p:nvPr/>
        </p:nvSpPr>
        <p:spPr bwMode="auto">
          <a:xfrm>
            <a:off x="5410200" y="1755775"/>
            <a:ext cx="3886200" cy="381000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ru-RU" sz="2000" b="1">
                <a:solidFill>
                  <a:srgbClr val="FFFFCD"/>
                </a:solidFill>
              </a:rPr>
              <a:t>Відсунути від центру ступки</a:t>
            </a:r>
          </a:p>
        </p:txBody>
      </p:sp>
      <p:sp>
        <p:nvSpPr>
          <p:cNvPr id="42005" name="AutoShape 76"/>
          <p:cNvSpPr>
            <a:spLocks noChangeArrowheads="1"/>
          </p:cNvSpPr>
          <p:nvPr/>
        </p:nvSpPr>
        <p:spPr bwMode="auto">
          <a:xfrm>
            <a:off x="5091114" y="1752601"/>
            <a:ext cx="319087" cy="38417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3</a:t>
            </a:r>
          </a:p>
        </p:txBody>
      </p:sp>
      <p:sp>
        <p:nvSpPr>
          <p:cNvPr id="42006" name="AutoShape 77"/>
          <p:cNvSpPr>
            <a:spLocks noChangeArrowheads="1"/>
          </p:cNvSpPr>
          <p:nvPr/>
        </p:nvSpPr>
        <p:spPr bwMode="auto">
          <a:xfrm>
            <a:off x="5375275" y="2781301"/>
            <a:ext cx="5029200" cy="530225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EFDC6"/>
                </a:solidFill>
                <a:cs typeface="Arial" panose="020B0604020202020204" pitchFamily="34" charset="0"/>
              </a:rPr>
              <a:t>Подрібнення</a:t>
            </a:r>
            <a:r>
              <a:rPr lang="ru-RU" altLang="ru-RU" sz="2000" b="1">
                <a:solidFill>
                  <a:srgbClr val="FEFDC6"/>
                </a:solidFill>
              </a:rPr>
              <a:t> стрептоциду </a:t>
            </a:r>
            <a:r>
              <a:rPr lang="ru-RU" altLang="ru-RU" sz="2000" b="1">
                <a:solidFill>
                  <a:srgbClr val="FFFFCD"/>
                </a:solidFill>
              </a:rPr>
              <a:t>з отриманим розчином (по правилу Дерягіна)</a:t>
            </a:r>
          </a:p>
        </p:txBody>
      </p:sp>
      <p:sp>
        <p:nvSpPr>
          <p:cNvPr id="42007" name="AutoShape 78"/>
          <p:cNvSpPr>
            <a:spLocks noChangeArrowheads="1"/>
          </p:cNvSpPr>
          <p:nvPr/>
        </p:nvSpPr>
        <p:spPr bwMode="auto">
          <a:xfrm>
            <a:off x="5091114" y="2895600"/>
            <a:ext cx="319087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5</a:t>
            </a:r>
          </a:p>
        </p:txBody>
      </p:sp>
      <p:sp>
        <p:nvSpPr>
          <p:cNvPr id="42008" name="Line 79"/>
          <p:cNvSpPr>
            <a:spLocks noChangeShapeType="1"/>
          </p:cNvSpPr>
          <p:nvPr/>
        </p:nvSpPr>
        <p:spPr bwMode="auto">
          <a:xfrm flipH="1">
            <a:off x="4953000" y="76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2313" name="AutoShape 83"/>
          <p:cNvSpPr>
            <a:spLocks noChangeArrowheads="1"/>
          </p:cNvSpPr>
          <p:nvPr/>
        </p:nvSpPr>
        <p:spPr bwMode="auto">
          <a:xfrm>
            <a:off x="5735638" y="5229225"/>
            <a:ext cx="3657600" cy="5334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sz="2000" b="1"/>
              <a:t>Відважування</a:t>
            </a:r>
            <a:r>
              <a:rPr lang="ru-RU" altLang="ru-RU" sz="2000" b="1">
                <a:cs typeface="Arial" panose="020B0604020202020204" pitchFamily="34" charset="0"/>
              </a:rPr>
              <a:t> і розчинення дімедролу</a:t>
            </a:r>
          </a:p>
        </p:txBody>
      </p:sp>
      <p:sp>
        <p:nvSpPr>
          <p:cNvPr id="12314" name="AutoShape 84"/>
          <p:cNvSpPr>
            <a:spLocks noChangeArrowheads="1"/>
          </p:cNvSpPr>
          <p:nvPr/>
        </p:nvSpPr>
        <p:spPr bwMode="auto">
          <a:xfrm>
            <a:off x="5410200" y="5334000"/>
            <a:ext cx="304800" cy="3810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b="1">
                <a:cs typeface="Arial" charset="0"/>
              </a:rPr>
              <a:t>9</a:t>
            </a:r>
          </a:p>
        </p:txBody>
      </p:sp>
      <p:sp>
        <p:nvSpPr>
          <p:cNvPr id="42011" name="AutoShape 87"/>
          <p:cNvSpPr>
            <a:spLocks noChangeArrowheads="1"/>
          </p:cNvSpPr>
          <p:nvPr/>
        </p:nvSpPr>
        <p:spPr bwMode="auto">
          <a:xfrm>
            <a:off x="5410200" y="5867400"/>
            <a:ext cx="3886200" cy="381000"/>
          </a:xfrm>
          <a:prstGeom prst="octagon">
            <a:avLst>
              <a:gd name="adj" fmla="val 3177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b="1">
                <a:solidFill>
                  <a:srgbClr val="FFFFCD"/>
                </a:solidFill>
              </a:rPr>
              <a:t>Емульгування ланоліном б/в</a:t>
            </a:r>
          </a:p>
        </p:txBody>
      </p:sp>
      <p:sp>
        <p:nvSpPr>
          <p:cNvPr id="42012" name="AutoShape 88"/>
          <p:cNvSpPr>
            <a:spLocks noChangeArrowheads="1"/>
          </p:cNvSpPr>
          <p:nvPr/>
        </p:nvSpPr>
        <p:spPr bwMode="auto">
          <a:xfrm>
            <a:off x="5029200" y="5867400"/>
            <a:ext cx="381000" cy="3810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CD"/>
                </a:solidFill>
              </a:rPr>
              <a:t>10</a:t>
            </a:r>
          </a:p>
        </p:txBody>
      </p:sp>
      <p:sp>
        <p:nvSpPr>
          <p:cNvPr id="42013" name="Line 89"/>
          <p:cNvSpPr>
            <a:spLocks noChangeShapeType="1"/>
          </p:cNvSpPr>
          <p:nvPr/>
        </p:nvSpPr>
        <p:spPr bwMode="auto">
          <a:xfrm flipH="1">
            <a:off x="2590800" y="1447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4" name="Line 90"/>
          <p:cNvSpPr>
            <a:spLocks noChangeShapeType="1"/>
          </p:cNvSpPr>
          <p:nvPr/>
        </p:nvSpPr>
        <p:spPr bwMode="auto">
          <a:xfrm flipH="1">
            <a:off x="2566988" y="1447801"/>
            <a:ext cx="23812" cy="428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5" name="Line 54"/>
          <p:cNvSpPr>
            <a:spLocks noChangeShapeType="1"/>
          </p:cNvSpPr>
          <p:nvPr/>
        </p:nvSpPr>
        <p:spPr bwMode="auto">
          <a:xfrm>
            <a:off x="4008438" y="551656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6" name="Line 94"/>
          <p:cNvSpPr>
            <a:spLocks noChangeShapeType="1"/>
          </p:cNvSpPr>
          <p:nvPr/>
        </p:nvSpPr>
        <p:spPr bwMode="auto">
          <a:xfrm flipH="1">
            <a:off x="2819400" y="2438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7" name="Line 95"/>
          <p:cNvSpPr>
            <a:spLocks noChangeShapeType="1"/>
          </p:cNvSpPr>
          <p:nvPr/>
        </p:nvSpPr>
        <p:spPr bwMode="auto">
          <a:xfrm flipH="1">
            <a:off x="2782888" y="2438401"/>
            <a:ext cx="36512" cy="329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8" name="Line 96"/>
          <p:cNvSpPr>
            <a:spLocks noChangeShapeType="1"/>
          </p:cNvSpPr>
          <p:nvPr/>
        </p:nvSpPr>
        <p:spPr bwMode="auto">
          <a:xfrm flipH="1">
            <a:off x="35814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19" name="Line 97"/>
          <p:cNvSpPr>
            <a:spLocks noChangeShapeType="1"/>
          </p:cNvSpPr>
          <p:nvPr/>
        </p:nvSpPr>
        <p:spPr bwMode="auto">
          <a:xfrm flipH="1">
            <a:off x="3719513" y="48688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0" name="Line 98"/>
          <p:cNvSpPr>
            <a:spLocks noChangeShapeType="1"/>
          </p:cNvSpPr>
          <p:nvPr/>
        </p:nvSpPr>
        <p:spPr bwMode="auto">
          <a:xfrm flipH="1">
            <a:off x="3863975" y="54451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1" name="Line 99"/>
          <p:cNvSpPr>
            <a:spLocks noChangeShapeType="1"/>
          </p:cNvSpPr>
          <p:nvPr/>
        </p:nvSpPr>
        <p:spPr bwMode="auto">
          <a:xfrm flipH="1">
            <a:off x="3719514" y="4868864"/>
            <a:ext cx="14287" cy="852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2" name="Line 100"/>
          <p:cNvSpPr>
            <a:spLocks noChangeShapeType="1"/>
          </p:cNvSpPr>
          <p:nvPr/>
        </p:nvSpPr>
        <p:spPr bwMode="auto">
          <a:xfrm flipH="1">
            <a:off x="3575050" y="4267200"/>
            <a:ext cx="635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3" name="Line 101"/>
          <p:cNvSpPr>
            <a:spLocks noChangeShapeType="1"/>
          </p:cNvSpPr>
          <p:nvPr/>
        </p:nvSpPr>
        <p:spPr bwMode="auto">
          <a:xfrm>
            <a:off x="3863975" y="54451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4" name="Line 102"/>
          <p:cNvSpPr>
            <a:spLocks noChangeShapeType="1"/>
          </p:cNvSpPr>
          <p:nvPr/>
        </p:nvSpPr>
        <p:spPr bwMode="auto">
          <a:xfrm flipH="1">
            <a:off x="4038600" y="5943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5" name="Line 103"/>
          <p:cNvSpPr>
            <a:spLocks noChangeShapeType="1"/>
          </p:cNvSpPr>
          <p:nvPr/>
        </p:nvSpPr>
        <p:spPr bwMode="auto">
          <a:xfrm flipV="1">
            <a:off x="4008438" y="5013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6" name="Line 104"/>
          <p:cNvSpPr>
            <a:spLocks noChangeShapeType="1"/>
          </p:cNvSpPr>
          <p:nvPr/>
        </p:nvSpPr>
        <p:spPr bwMode="auto">
          <a:xfrm flipV="1">
            <a:off x="4038600" y="4343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7" name="Line 105"/>
          <p:cNvSpPr>
            <a:spLocks noChangeShapeType="1"/>
          </p:cNvSpPr>
          <p:nvPr/>
        </p:nvSpPr>
        <p:spPr bwMode="auto">
          <a:xfrm flipV="1">
            <a:off x="4038600" y="25146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8" name="Line 106"/>
          <p:cNvSpPr>
            <a:spLocks noChangeShapeType="1"/>
          </p:cNvSpPr>
          <p:nvPr/>
        </p:nvSpPr>
        <p:spPr bwMode="auto">
          <a:xfrm flipV="1">
            <a:off x="4038600" y="1524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29" name="Line 107"/>
          <p:cNvSpPr>
            <a:spLocks noChangeShapeType="1"/>
          </p:cNvSpPr>
          <p:nvPr/>
        </p:nvSpPr>
        <p:spPr bwMode="auto">
          <a:xfrm flipV="1">
            <a:off x="4038600" y="99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0" name="Line 108"/>
          <p:cNvSpPr>
            <a:spLocks noChangeShapeType="1"/>
          </p:cNvSpPr>
          <p:nvPr/>
        </p:nvSpPr>
        <p:spPr bwMode="auto">
          <a:xfrm>
            <a:off x="2819400" y="990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1" name="Line 109"/>
          <p:cNvSpPr>
            <a:spLocks noChangeShapeType="1"/>
          </p:cNvSpPr>
          <p:nvPr/>
        </p:nvSpPr>
        <p:spPr bwMode="auto">
          <a:xfrm>
            <a:off x="3048000" y="2514600"/>
            <a:ext cx="0" cy="381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2" name="Line 110"/>
          <p:cNvSpPr>
            <a:spLocks noChangeShapeType="1"/>
          </p:cNvSpPr>
          <p:nvPr/>
        </p:nvSpPr>
        <p:spPr bwMode="auto">
          <a:xfrm flipV="1">
            <a:off x="3048000" y="1524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3" name="Line 111"/>
          <p:cNvSpPr>
            <a:spLocks noChangeShapeType="1"/>
          </p:cNvSpPr>
          <p:nvPr/>
        </p:nvSpPr>
        <p:spPr bwMode="auto">
          <a:xfrm flipV="1">
            <a:off x="3048000" y="99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4" name="Line 112"/>
          <p:cNvSpPr>
            <a:spLocks noChangeShapeType="1"/>
          </p:cNvSpPr>
          <p:nvPr/>
        </p:nvSpPr>
        <p:spPr bwMode="auto">
          <a:xfrm flipH="1">
            <a:off x="3048000" y="3657600"/>
            <a:ext cx="1981200" cy="76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5" name="Line 113"/>
          <p:cNvSpPr>
            <a:spLocks noChangeShapeType="1"/>
          </p:cNvSpPr>
          <p:nvPr/>
        </p:nvSpPr>
        <p:spPr bwMode="auto">
          <a:xfrm flipH="1" flipV="1">
            <a:off x="2495550" y="6308726"/>
            <a:ext cx="552450" cy="158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6" name="Line 114"/>
          <p:cNvSpPr>
            <a:spLocks noChangeShapeType="1"/>
          </p:cNvSpPr>
          <p:nvPr/>
        </p:nvSpPr>
        <p:spPr bwMode="auto">
          <a:xfrm flipH="1" flipV="1">
            <a:off x="2279650" y="609282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7" name="Line 115"/>
          <p:cNvSpPr>
            <a:spLocks noChangeShapeType="1"/>
          </p:cNvSpPr>
          <p:nvPr/>
        </p:nvSpPr>
        <p:spPr bwMode="auto">
          <a:xfrm flipH="1" flipV="1">
            <a:off x="2566988" y="6453188"/>
            <a:ext cx="552450" cy="1000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8" name="Line 116"/>
          <p:cNvSpPr>
            <a:spLocks noChangeShapeType="1"/>
          </p:cNvSpPr>
          <p:nvPr/>
        </p:nvSpPr>
        <p:spPr bwMode="auto">
          <a:xfrm flipH="1" flipV="1">
            <a:off x="2208213" y="6092825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39" name="Line 117"/>
          <p:cNvSpPr>
            <a:spLocks noChangeShapeType="1"/>
          </p:cNvSpPr>
          <p:nvPr/>
        </p:nvSpPr>
        <p:spPr bwMode="auto">
          <a:xfrm flipV="1">
            <a:off x="3124200" y="6524626"/>
            <a:ext cx="884238" cy="285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2040" name="AutoShape 118"/>
          <p:cNvSpPr>
            <a:spLocks noChangeArrowheads="1"/>
          </p:cNvSpPr>
          <p:nvPr/>
        </p:nvSpPr>
        <p:spPr bwMode="auto">
          <a:xfrm>
            <a:off x="1847851" y="5661025"/>
            <a:ext cx="276225" cy="2286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CD"/>
                </a:solidFill>
              </a:rPr>
              <a:t>6</a:t>
            </a:r>
          </a:p>
        </p:txBody>
      </p:sp>
      <p:sp>
        <p:nvSpPr>
          <p:cNvPr id="12345" name="AutoShape 119"/>
          <p:cNvSpPr>
            <a:spLocks noChangeArrowheads="1"/>
          </p:cNvSpPr>
          <p:nvPr/>
        </p:nvSpPr>
        <p:spPr bwMode="auto">
          <a:xfrm>
            <a:off x="2438400" y="655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>
                <a:cs typeface="Arial" charset="0"/>
              </a:rPr>
              <a:t>11</a:t>
            </a:r>
          </a:p>
        </p:txBody>
      </p:sp>
      <p:sp>
        <p:nvSpPr>
          <p:cNvPr id="42042" name="Text Box 120"/>
          <p:cNvSpPr txBox="1">
            <a:spLocks noChangeArrowheads="1"/>
          </p:cNvSpPr>
          <p:nvPr/>
        </p:nvSpPr>
        <p:spPr bwMode="auto">
          <a:xfrm>
            <a:off x="4079875" y="45815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/>
              <a:t>отримати за вимогою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9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1264</Words>
  <Application>Microsoft Office PowerPoint</Application>
  <PresentationFormat>Широкоэкранный</PresentationFormat>
  <Paragraphs>262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Segoe UI Semibold</vt:lpstr>
      <vt:lpstr>Symbol</vt:lpstr>
      <vt:lpstr>Tahoma</vt:lpstr>
      <vt:lpstr>Times New Roman</vt:lpstr>
      <vt:lpstr>Wingdings</vt:lpstr>
      <vt:lpstr>Wingdings 2</vt:lpstr>
      <vt:lpstr>Тема Office</vt:lpstr>
      <vt:lpstr>Диаграмма Microsoft Office Excel</vt:lpstr>
      <vt:lpstr>Презентация PowerPoint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Перелік теоретичних питань</vt:lpstr>
      <vt:lpstr>Перелік літературних джерел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Оператор</cp:lastModifiedBy>
  <cp:revision>229</cp:revision>
  <dcterms:created xsi:type="dcterms:W3CDTF">2020-04-12T19:50:30Z</dcterms:created>
  <dcterms:modified xsi:type="dcterms:W3CDTF">2021-11-03T14:39:27Z</dcterms:modified>
</cp:coreProperties>
</file>