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2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40E"/>
    <a:srgbClr val="F2F2F2"/>
    <a:srgbClr val="1A4E32"/>
    <a:srgbClr val="226842"/>
    <a:srgbClr val="0D2B17"/>
    <a:srgbClr val="194B30"/>
    <a:srgbClr val="1F5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E3B0-E5AB-4427-8D61-70CB212542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D44D-3F0D-46AE-A852-D6AB4CE1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9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2A715-0629-4162-84CA-F5B9235F04D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1119-52A4-4C67-970F-A38B2EFC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D92CFD-9A7D-4840-8292-BF616FFB48E4}" type="slidenum">
              <a:rPr lang="ru-RU" altLang="ru-RU" smtClean="0">
                <a:latin typeface="Verdana" panose="020B0604030504040204" pitchFamily="34" charset="0"/>
              </a:rPr>
              <a:pPr/>
              <a:t>8</a:t>
            </a:fld>
            <a:endParaRPr lang="ru-RU" altLang="ru-RU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5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3" y="1537162"/>
            <a:ext cx="9178642" cy="501864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05" y="864813"/>
            <a:ext cx="10515600" cy="43557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 noProof="0" dirty="0" smtClean="0"/>
              <a:t>НАЗВА КАФЕДРИ / ПІДРОЗДІЛУ</a:t>
            </a:r>
            <a:endParaRPr lang="uk-UA" noProof="0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265791" y="181235"/>
            <a:ext cx="766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 ОХОРОНИ ЗДОРОВ’Я УКРАЇНИ</a:t>
            </a:r>
            <a:b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ФАРМАЦЕВТИЧНИЙ УНІВЕРСИТЕТ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430867"/>
            <a:ext cx="10515600" cy="168539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 noProof="0" dirty="0" smtClean="0"/>
              <a:t>Назва</a:t>
            </a:r>
            <a:endParaRPr lang="uk-UA" noProof="0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05128" y="136939"/>
            <a:ext cx="1193275" cy="11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00389" y="364181"/>
            <a:ext cx="5061414" cy="6056778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830546" y="1657301"/>
            <a:ext cx="5655243" cy="1310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0545" y="346360"/>
            <a:ext cx="5080965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672236" y="702322"/>
            <a:ext cx="4526297" cy="544447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4" hasCustomPrompt="1"/>
          </p:nvPr>
        </p:nvSpPr>
        <p:spPr>
          <a:xfrm>
            <a:off x="5955437" y="1721440"/>
            <a:ext cx="4956074" cy="11610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5" hasCustomPrompt="1"/>
          </p:nvPr>
        </p:nvSpPr>
        <p:spPr>
          <a:xfrm>
            <a:off x="5955437" y="3167767"/>
            <a:ext cx="4956073" cy="2979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53517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63350" y="6190681"/>
            <a:ext cx="419100" cy="365125"/>
          </a:xfrm>
        </p:spPr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9046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0625" y="320234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5" hasCustomPrompt="1"/>
          </p:nvPr>
        </p:nvSpPr>
        <p:spPr>
          <a:xfrm>
            <a:off x="1190625" y="1663338"/>
            <a:ext cx="10372725" cy="442395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82766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961943" y="1668939"/>
            <a:ext cx="4810958" cy="4531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61943" y="438151"/>
            <a:ext cx="3919544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519653" y="438151"/>
            <a:ext cx="430634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6" hasCustomPrompt="1"/>
          </p:nvPr>
        </p:nvSpPr>
        <p:spPr>
          <a:xfrm>
            <a:off x="514140" y="3511550"/>
            <a:ext cx="430634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7" hasCustomPrompt="1"/>
          </p:nvPr>
        </p:nvSpPr>
        <p:spPr>
          <a:xfrm>
            <a:off x="5001869" y="438151"/>
            <a:ext cx="1597307" cy="194720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5001868" y="2537947"/>
            <a:ext cx="1597307" cy="194720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5001868" y="4637743"/>
            <a:ext cx="1597307" cy="1788457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0" hasCustomPrompt="1"/>
          </p:nvPr>
        </p:nvSpPr>
        <p:spPr>
          <a:xfrm>
            <a:off x="7132320" y="2029018"/>
            <a:ext cx="4431030" cy="400602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32385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85017" y="0"/>
            <a:ext cx="924960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1085017" y="1968163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2650" y="1968162"/>
            <a:ext cx="3251617" cy="1888291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4671900" y="941803"/>
            <a:ext cx="632308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252650" y="4013200"/>
            <a:ext cx="8898883" cy="2590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70457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8" descr="https://quality.nuph.edu.ua/wp-content/gallery/photo-gallery/Group-0-LEB_4928_LEB_4932-5-images-2000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12468"/>
          <a:stretch/>
        </p:blipFill>
        <p:spPr bwMode="auto">
          <a:xfrm>
            <a:off x="8861" y="0"/>
            <a:ext cx="12183139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H="1">
            <a:off x="1480192" y="0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idx="16" hasCustomPrompt="1"/>
          </p:nvPr>
        </p:nvSpPr>
        <p:spPr>
          <a:xfrm>
            <a:off x="1480193" y="2921000"/>
            <a:ext cx="9822546" cy="3683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38947" y="736051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0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6" hasCustomPrompt="1"/>
          </p:nvPr>
        </p:nvSpPr>
        <p:spPr>
          <a:xfrm>
            <a:off x="6141968" y="931333"/>
            <a:ext cx="5321899" cy="54377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5" y="0"/>
            <a:ext cx="4848301" cy="6858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9015" y="2852880"/>
            <a:ext cx="3054786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0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085018" y="0"/>
            <a:ext cx="877335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8105776" y="17780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38" y="667386"/>
            <a:ext cx="3899990" cy="551659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13804" y="2954480"/>
            <a:ext cx="3054786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6" hasCustomPrompt="1"/>
          </p:nvPr>
        </p:nvSpPr>
        <p:spPr>
          <a:xfrm>
            <a:off x="1560541" y="441139"/>
            <a:ext cx="5860919" cy="611049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91276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Овал 7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6" hasCustomPrompt="1"/>
          </p:nvPr>
        </p:nvSpPr>
        <p:spPr>
          <a:xfrm>
            <a:off x="1015036" y="2187018"/>
            <a:ext cx="10363118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10363120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69700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5418034"/>
            <a:ext cx="12192000" cy="1439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655523" y="0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6" y="5716276"/>
            <a:ext cx="1996956" cy="748606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7990319" y="0"/>
            <a:ext cx="3221764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736051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 hasCustomPrompt="1"/>
          </p:nvPr>
        </p:nvSpPr>
        <p:spPr>
          <a:xfrm>
            <a:off x="1015036" y="2187018"/>
            <a:ext cx="6554164" cy="30538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 hasCustomPrompt="1"/>
          </p:nvPr>
        </p:nvSpPr>
        <p:spPr>
          <a:xfrm>
            <a:off x="8170333" y="748677"/>
            <a:ext cx="2851582" cy="579605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8" hasCustomPrompt="1"/>
          </p:nvPr>
        </p:nvSpPr>
        <p:spPr>
          <a:xfrm>
            <a:off x="3241231" y="5621867"/>
            <a:ext cx="4327969" cy="1100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285291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61046" y="1596224"/>
            <a:ext cx="8730953" cy="371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89727" y="0"/>
            <a:ext cx="2663048" cy="5315484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0" y="5537940"/>
            <a:ext cx="2492755" cy="93446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9560" y="356159"/>
            <a:ext cx="5080965" cy="1038448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6" hasCustomPrompt="1"/>
          </p:nvPr>
        </p:nvSpPr>
        <p:spPr>
          <a:xfrm>
            <a:off x="3871427" y="1928929"/>
            <a:ext cx="7049097" cy="318493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7" hasCustomPrompt="1"/>
          </p:nvPr>
        </p:nvSpPr>
        <p:spPr>
          <a:xfrm>
            <a:off x="660020" y="439182"/>
            <a:ext cx="2268434" cy="46746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8" hasCustomPrompt="1"/>
          </p:nvPr>
        </p:nvSpPr>
        <p:spPr>
          <a:xfrm>
            <a:off x="3871426" y="5537940"/>
            <a:ext cx="7049097" cy="93446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263224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(анг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3" y="1537162"/>
            <a:ext cx="9178642" cy="501864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05" y="864813"/>
            <a:ext cx="10515600" cy="43557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DEPARTMENT</a:t>
            </a:r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265791" y="181235"/>
            <a:ext cx="766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cap="al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OF UKRAINE</a:t>
            </a:r>
          </a:p>
          <a:p>
            <a:pPr algn="ctr">
              <a:defRPr/>
            </a:pPr>
            <a:r>
              <a:rPr lang="en-US" sz="2000" cap="al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 Pharmacy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430867"/>
            <a:ext cx="10515600" cy="168539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8" y="201024"/>
            <a:ext cx="1015402" cy="10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8" t="18503" r="34176" b="22044"/>
          <a:stretch/>
        </p:blipFill>
        <p:spPr>
          <a:xfrm>
            <a:off x="722160" y="4890917"/>
            <a:ext cx="1717705" cy="1762671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596224"/>
            <a:ext cx="12191999" cy="3103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888844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413780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938716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9560" y="356159"/>
            <a:ext cx="5080965" cy="1038448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888844" y="2429567"/>
            <a:ext cx="10031681" cy="2083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8" hasCustomPrompt="1"/>
          </p:nvPr>
        </p:nvSpPr>
        <p:spPr>
          <a:xfrm>
            <a:off x="2821559" y="5004540"/>
            <a:ext cx="8098966" cy="15486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9180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Хлорофи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6" t="9786" r="5100" b="11210"/>
          <a:stretch/>
        </p:blipFill>
        <p:spPr>
          <a:xfrm>
            <a:off x="9298010" y="4455085"/>
            <a:ext cx="1511827" cy="1701596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2176686"/>
            <a:ext cx="10363118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7110871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57" y="6005782"/>
            <a:ext cx="216713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5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цетилсалициловая кисл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2176686"/>
            <a:ext cx="10363118" cy="1970203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7110871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15" name="Picture 6" descr="Acetylsalicylsäure2.sv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573" y="4634330"/>
            <a:ext cx="1865734" cy="12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28" y="5967363"/>
            <a:ext cx="2635545" cy="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95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у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4015819"/>
            <a:ext cx="3283589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5241303"/>
            <a:ext cx="10319739" cy="12861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1015034" y="2132102"/>
            <a:ext cx="3283589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8" hasCustomPrompt="1"/>
          </p:nvPr>
        </p:nvSpPr>
        <p:spPr>
          <a:xfrm>
            <a:off x="4581170" y="4015819"/>
            <a:ext cx="3283589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4581170" y="2132102"/>
            <a:ext cx="3283589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0" hasCustomPrompt="1"/>
          </p:nvPr>
        </p:nvSpPr>
        <p:spPr>
          <a:xfrm>
            <a:off x="8147306" y="4015819"/>
            <a:ext cx="3187467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8147306" y="2132102"/>
            <a:ext cx="3187467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</p:spTree>
    <p:extLst>
      <p:ext uri="{BB962C8B-B14F-4D97-AF65-F5344CB8AC3E}">
        <p14:creationId xmlns:p14="http://schemas.microsoft.com/office/powerpoint/2010/main" val="300977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0" y="1326895"/>
            <a:ext cx="9227448" cy="504533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515830" y="1159198"/>
            <a:ext cx="7323993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uk-UA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</a:t>
            </a:r>
          </a:p>
          <a:p>
            <a:pPr algn="ctr">
              <a:lnSpc>
                <a:spcPts val="6500"/>
              </a:lnSpc>
            </a:pPr>
            <a:r>
              <a:rPr lang="uk-UA" sz="6600" b="1" dirty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ЗА УВАГУ!</a:t>
            </a:r>
            <a:endParaRPr lang="en-US" sz="6600" b="1" dirty="0">
              <a:solidFill>
                <a:srgbClr val="651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8029572" y="6066136"/>
            <a:ext cx="3558500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mail@nuph.edu.ua</a:t>
            </a:r>
            <a:endParaRPr lang="uk-U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https://nuph.edu.ua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 userDrawn="1"/>
        </p:nvSpPr>
        <p:spPr>
          <a:xfrm>
            <a:off x="655105" y="6035761"/>
            <a:ext cx="5692166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Пушкінська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53, м.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61002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3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0" y="1326895"/>
            <a:ext cx="9227448" cy="504533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800866" y="1326895"/>
            <a:ext cx="7897034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</a:p>
          <a:p>
            <a:pPr algn="ctr">
              <a:lnSpc>
                <a:spcPts val="6500"/>
              </a:lnSpc>
            </a:pP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6600" b="1" baseline="0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ATTENTION!</a:t>
            </a:r>
            <a:endParaRPr lang="en-US" sz="6600" b="1" dirty="0">
              <a:solidFill>
                <a:srgbClr val="651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8029572" y="6066136"/>
            <a:ext cx="3558500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mail@nuph.edu.ua</a:t>
            </a:r>
            <a:endParaRPr lang="uk-U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https://nuph.edu.ua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 userDrawn="1"/>
        </p:nvSpPr>
        <p:spPr>
          <a:xfrm>
            <a:off x="655105" y="6035761"/>
            <a:ext cx="5692166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</a:t>
            </a:r>
            <a:r>
              <a:rPr 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Pharmacy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nn-N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 Pushkinska str, Kharkiv, 61002, Ukraine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86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5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25386" y="89694"/>
            <a:ext cx="253153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35868" y="1504950"/>
            <a:ext cx="8017932" cy="4672013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t>‹#›</a:t>
            </a:fld>
            <a:endParaRPr lang="uk-UA" noProof="0" dirty="0"/>
          </a:p>
        </p:txBody>
      </p:sp>
      <p:sp>
        <p:nvSpPr>
          <p:cNvPr id="8" name="Овал 7"/>
          <p:cNvSpPr/>
          <p:nvPr userDrawn="1"/>
        </p:nvSpPr>
        <p:spPr>
          <a:xfrm>
            <a:off x="1950296" y="1504950"/>
            <a:ext cx="1055379" cy="10553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3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2069770" y="2826739"/>
            <a:ext cx="816429" cy="816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32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2230380" y="3986039"/>
            <a:ext cx="586530" cy="5865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24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7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t>‹#›</a:t>
            </a:fld>
            <a:endParaRPr lang="uk-UA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839561"/>
            <a:ext cx="6972300" cy="25273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14800" y="410860"/>
            <a:ext cx="6972300" cy="1325563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24" name="Объект 2"/>
          <p:cNvSpPr>
            <a:spLocks noGrp="1"/>
          </p:cNvSpPr>
          <p:nvPr>
            <p:ph idx="1" hasCustomPrompt="1"/>
          </p:nvPr>
        </p:nvSpPr>
        <p:spPr>
          <a:xfrm>
            <a:off x="4114800" y="4469999"/>
            <a:ext cx="6972300" cy="2264176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noProof="0" dirty="0" smtClean="0"/>
              <a:t>Зразок тексту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1601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461276" y="2220686"/>
            <a:ext cx="3020975" cy="306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165602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534" y="447562"/>
            <a:ext cx="346532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 hasCustomPrompt="1"/>
          </p:nvPr>
        </p:nvSpPr>
        <p:spPr>
          <a:xfrm>
            <a:off x="940389" y="2221309"/>
            <a:ext cx="7102475" cy="30654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8710863" y="2467944"/>
            <a:ext cx="2547686" cy="2671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10442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2251" y="6143686"/>
            <a:ext cx="419100" cy="365125"/>
          </a:xfrm>
        </p:spPr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461276" y="2220686"/>
            <a:ext cx="3020975" cy="306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392368" y="591941"/>
            <a:ext cx="346532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8710863" y="2467944"/>
            <a:ext cx="2547686" cy="267194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33626" y="6557944"/>
            <a:ext cx="9858374" cy="300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9046" y="6555806"/>
            <a:ext cx="1199671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90626" y="6548516"/>
            <a:ext cx="1143000" cy="3094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Картинки по запросу карта украины 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9" y="1101256"/>
            <a:ext cx="6857998" cy="45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3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4781986" y="3648075"/>
            <a:ext cx="2777485" cy="14540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idx="13" hasCustomPrompt="1"/>
          </p:nvPr>
        </p:nvSpPr>
        <p:spPr>
          <a:xfrm>
            <a:off x="1241658" y="4244095"/>
            <a:ext cx="4607393" cy="23075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4" hasCustomPrompt="1"/>
          </p:nvPr>
        </p:nvSpPr>
        <p:spPr>
          <a:xfrm>
            <a:off x="6384758" y="4244094"/>
            <a:ext cx="4607393" cy="23075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306286"/>
            <a:ext cx="12192000" cy="234178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34078" y="375385"/>
            <a:ext cx="7873299" cy="930902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33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781456" y="4139298"/>
            <a:ext cx="7161115" cy="207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11178" y="0"/>
            <a:ext cx="1631394" cy="395804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781457" y="3372126"/>
            <a:ext cx="5227789" cy="585919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1096075" y="695327"/>
            <a:ext cx="2383450" cy="551497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3990992" y="4244098"/>
            <a:ext cx="6587172" cy="18294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6" hasCustomPrompt="1"/>
          </p:nvPr>
        </p:nvSpPr>
        <p:spPr>
          <a:xfrm>
            <a:off x="3781456" y="695327"/>
            <a:ext cx="5227789" cy="249554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</p:spTree>
    <p:extLst>
      <p:ext uri="{BB962C8B-B14F-4D97-AF65-F5344CB8AC3E}">
        <p14:creationId xmlns:p14="http://schemas.microsoft.com/office/powerpoint/2010/main" val="327649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333782" y="1725120"/>
            <a:ext cx="8372443" cy="207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89727" y="0"/>
            <a:ext cx="2663048" cy="379612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0009" y="346360"/>
            <a:ext cx="6031502" cy="1270684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 hasCustomPrompt="1"/>
          </p:nvPr>
        </p:nvSpPr>
        <p:spPr>
          <a:xfrm>
            <a:off x="3500103" y="1876425"/>
            <a:ext cx="7400281" cy="1829444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  <a:p>
            <a:pPr lvl="0"/>
            <a:endParaRPr lang="ru-RU" dirty="0" smtClean="0"/>
          </a:p>
        </p:txBody>
      </p:sp>
      <p:sp>
        <p:nvSpPr>
          <p:cNvPr id="13" name="Объект 2"/>
          <p:cNvSpPr>
            <a:spLocks noGrp="1"/>
          </p:cNvSpPr>
          <p:nvPr>
            <p:ph idx="14" hasCustomPrompt="1"/>
          </p:nvPr>
        </p:nvSpPr>
        <p:spPr>
          <a:xfrm>
            <a:off x="489727" y="4042108"/>
            <a:ext cx="10410657" cy="2326941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9809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2731-1404-4805-8FCC-2E524B7FA5CF}" type="datetime1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96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50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79" r:id="rId23"/>
    <p:sldLayoutId id="2147483676" r:id="rId24"/>
    <p:sldLayoutId id="2147483681" r:id="rId25"/>
    <p:sldLayoutId id="2147483655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1"/>
          <p:cNvSpPr>
            <a:spLocks noChangeArrowheads="1"/>
          </p:cNvSpPr>
          <p:nvPr/>
        </p:nvSpPr>
        <p:spPr bwMode="auto">
          <a:xfrm>
            <a:off x="827298" y="1145732"/>
            <a:ext cx="7256528" cy="4484821"/>
          </a:xfrm>
          <a:prstGeom prst="rect">
            <a:avLst/>
          </a:prstGeom>
          <a:solidFill>
            <a:schemeClr val="tx1">
              <a:lumMod val="10000"/>
              <a:lumOff val="90000"/>
              <a:alpha val="70195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65140E"/>
              </a:solidFill>
              <a:latin typeface="Verdana" panose="020B0604030504040204" pitchFamily="34" charset="0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xmlns="" id="{3BFA9915-89A5-4F32-816D-F7DEB06A7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298" y="8366"/>
            <a:ext cx="7150511" cy="1152240"/>
          </a:xfrm>
          <a:ln>
            <a:solidFill>
              <a:srgbClr val="65140E"/>
            </a:solidFill>
          </a:ln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ЧИННИКИ</a:t>
            </a: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,  ЩО ВПЛИВАЮТЬ  НА  ПОВНОТУ  І ШВИДКІСТЬ ЕКСТРАКЦІЇ РЕЧОВИН З  РОСЛИННОЇ  СИРОВИНИ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393249" y="1153320"/>
            <a:ext cx="2362200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коренів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1,5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5388766" y="1607251"/>
            <a:ext cx="2886075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квітів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та трави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2,0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388766" y="2031841"/>
            <a:ext cx="2362200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насіння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3,0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4724036" y="1322294"/>
            <a:ext cx="694002" cy="360755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3872095" y="1796330"/>
            <a:ext cx="1557848" cy="2367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724036" y="2016968"/>
            <a:ext cx="694002" cy="216012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827298" y="2301975"/>
            <a:ext cx="2143125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Розрахунок</a:t>
            </a:r>
            <a:endParaRPr lang="en-US" altLang="ru-RU" b="1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892254" y="2686591"/>
            <a:ext cx="2304970" cy="941531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Кількості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води для</a:t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виготовлення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настою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відвару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3565889" y="2737469"/>
            <a:ext cx="1628963" cy="697634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об’єм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витягу</a:t>
            </a:r>
            <a:b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(по рецепту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5653864" y="2797068"/>
            <a:ext cx="2325243" cy="609600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маса сировини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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Кв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3148563" y="2783553"/>
            <a:ext cx="533400" cy="701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65140E"/>
                </a:solidFill>
                <a:cs typeface="Times New Roman" panose="02020603050405020304" pitchFamily="18" charset="0"/>
              </a:rPr>
              <a:t>=</a:t>
            </a:r>
            <a:r>
              <a:rPr lang="en-US" altLang="ru-RU" sz="4000" b="1" dirty="0">
                <a:solidFill>
                  <a:srgbClr val="65140E"/>
                </a:solidFill>
                <a:latin typeface="Times New Roman" panose="02020603050405020304" pitchFamily="18" charset="0"/>
              </a:rPr>
              <a:t> </a:t>
            </a:r>
            <a:endParaRPr lang="en-US" altLang="ru-RU" sz="4000" b="1" dirty="0">
              <a:solidFill>
                <a:srgbClr val="65140E"/>
              </a:solidFill>
            </a:endParaRP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5214837" y="2737469"/>
            <a:ext cx="430212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65140E"/>
                </a:solidFill>
              </a:rPr>
              <a:t>+</a:t>
            </a:r>
            <a:r>
              <a:rPr lang="en-US" altLang="ru-RU" sz="4000" b="1" dirty="0">
                <a:solidFill>
                  <a:srgbClr val="65140E"/>
                </a:solidFill>
                <a:latin typeface="Times New Roman" panose="02020603050405020304" pitchFamily="18" charset="0"/>
              </a:rPr>
              <a:t> </a:t>
            </a:r>
            <a:endParaRPr lang="en-US" altLang="ru-RU" sz="4000" b="1" dirty="0">
              <a:solidFill>
                <a:srgbClr val="65140E"/>
              </a:solidFill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827298" y="3876227"/>
            <a:ext cx="7150512" cy="1754326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Наприклад, для отримання 200 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 настою з трави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кропиви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собачої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води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слід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узяти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200 + (20,0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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2) = 240  мл.</a:t>
            </a:r>
          </a:p>
          <a:p>
            <a:pPr algn="just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Поглинання екстрагенту  ЛРС (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Кв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що враховується) складає близько 85% від загальної втрати об'єму. Частка екстрагенту втрачається за рахунок змочування стінок апаратури і випаровування  в процесі екстракції</a:t>
            </a:r>
            <a:endParaRPr lang="en-US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936261" y="1362075"/>
            <a:ext cx="3787775" cy="923925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разі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відсутності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Кв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для ЛРС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рекомендується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використовувати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загальноприйняті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коефіцієнти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760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9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6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  <p:bldP spid="44046" grpId="0" animBg="1"/>
      <p:bldP spid="44047" grpId="0" animBg="1"/>
      <p:bldP spid="44052" grpId="0" animBg="1"/>
      <p:bldP spid="44053" grpId="0" animBg="1"/>
      <p:bldP spid="44054" grpId="0" animBg="1"/>
      <p:bldP spid="44055" grpId="0" animBg="1"/>
      <p:bldP spid="44056" grpId="0" animBg="1"/>
      <p:bldP spid="44057" grpId="0" animBg="1"/>
      <p:bldP spid="440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xmlns="" id="{5C7DBBA6-255A-4B56-879C-7F39199EF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5427" y="360158"/>
            <a:ext cx="5428168" cy="1038448"/>
          </a:xfrm>
          <a:ln>
            <a:solidFill>
              <a:srgbClr val="65140E"/>
            </a:solidFill>
          </a:ln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uk-UA" alt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ЧИННИКИ</a:t>
            </a:r>
            <a:r>
              <a:rPr lang="uk-UA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,  ЩО ВПЛИВАЮТЬ  НА  ПОВНОТУ  І ШВИДКІСТЬ ЕКСТРАКЦІЇ  ДІЮЧИХ РЕЧОВИН З  РОСЛИННОЇ  СИРОВИНИ</a:t>
            </a:r>
            <a:endParaRPr lang="uk-UA" alt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032471" y="1638374"/>
            <a:ext cx="8382000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Стандартність сировини </a:t>
            </a:r>
          </a:p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Стандартною називається сировина, що відповідає вимогам НТД. </a:t>
            </a:r>
          </a:p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ЛРС, що містить сильнодіючі речовини 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581400" y="2766940"/>
            <a:ext cx="8610600" cy="3886200"/>
            <a:chOff x="-3" y="-3"/>
            <a:chExt cx="4120" cy="3582"/>
          </a:xfrm>
        </p:grpSpPr>
        <p:grpSp>
          <p:nvGrpSpPr>
            <p:cNvPr id="26630" name="Group 61"/>
            <p:cNvGrpSpPr>
              <a:grpSpLocks/>
            </p:cNvGrpSpPr>
            <p:nvPr/>
          </p:nvGrpSpPr>
          <p:grpSpPr bwMode="auto">
            <a:xfrm>
              <a:off x="0" y="0"/>
              <a:ext cx="4114" cy="3576"/>
              <a:chOff x="0" y="0"/>
              <a:chExt cx="4114" cy="3576"/>
            </a:xfrm>
          </p:grpSpPr>
          <p:grpSp>
            <p:nvGrpSpPr>
              <p:cNvPr id="26632" name="Group 26"/>
              <p:cNvGrpSpPr>
                <a:grpSpLocks/>
              </p:cNvGrpSpPr>
              <p:nvPr/>
            </p:nvGrpSpPr>
            <p:grpSpPr bwMode="auto">
              <a:xfrm>
                <a:off x="0" y="0"/>
                <a:ext cx="1357" cy="904"/>
                <a:chOff x="0" y="0"/>
                <a:chExt cx="1357" cy="904"/>
              </a:xfrm>
            </p:grpSpPr>
            <p:sp>
              <p:nvSpPr>
                <p:cNvPr id="26684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70" cy="904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Вид лікарської</a:t>
                  </a:r>
                  <a:b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рослинної</a:t>
                  </a:r>
                  <a:b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сировини</a:t>
                  </a:r>
                </a:p>
              </p:txBody>
            </p:sp>
            <p:sp>
              <p:nvSpPr>
                <p:cNvPr id="13373" name="Rectangle 25">
                  <a:extLst>
                    <a:ext uri="{FF2B5EF4-FFF2-40B4-BE49-F238E27FC236}">
                      <a16:creationId xmlns:a16="http://schemas.microsoft.com/office/drawing/2014/main" xmlns="" id="{752D4D1A-E2C1-4B0B-9C0E-47BD4B9CB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57" cy="904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33" name="Group 28"/>
              <p:cNvGrpSpPr>
                <a:grpSpLocks/>
              </p:cNvGrpSpPr>
              <p:nvPr/>
            </p:nvGrpSpPr>
            <p:grpSpPr bwMode="auto">
              <a:xfrm>
                <a:off x="1357" y="0"/>
                <a:ext cx="1400" cy="904"/>
                <a:chOff x="1357" y="0"/>
                <a:chExt cx="1400" cy="904"/>
              </a:xfrm>
            </p:grpSpPr>
            <p:sp>
              <p:nvSpPr>
                <p:cNvPr id="26682" name="Rectangle 8"/>
                <p:cNvSpPr>
                  <a:spLocks noChangeArrowheads="1"/>
                </p:cNvSpPr>
                <p:nvPr/>
              </p:nvSpPr>
              <p:spPr bwMode="auto">
                <a:xfrm>
                  <a:off x="1400" y="0"/>
                  <a:ext cx="1314" cy="904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ru-RU" altLang="ru-RU" b="1" dirty="0" err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Нормовані</a:t>
                  </a:r>
                  <a:r>
                    <a:rPr lang="ru-RU" altLang="ru-RU" b="1" dirty="0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/>
                  </a:r>
                  <a:br>
                    <a:rPr lang="ru-RU" altLang="ru-RU" b="1" dirty="0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ru-RU" altLang="ru-RU" b="1" dirty="0" err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показники</a:t>
                  </a:r>
                  <a:r>
                    <a:rPr lang="ru-RU" altLang="ru-RU" b="1" dirty="0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БАВ</a:t>
                  </a:r>
                  <a:br>
                    <a:rPr lang="ru-RU" altLang="ru-RU" b="1" dirty="0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ru-RU" altLang="ru-RU" b="1" dirty="0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в </a:t>
                  </a:r>
                  <a:r>
                    <a:rPr lang="ru-RU" altLang="ru-RU" b="1" dirty="0" err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сировині</a:t>
                  </a:r>
                  <a:endParaRPr lang="ru-RU" altLang="ru-RU" b="1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371" name="Rectangle 27">
                  <a:extLst>
                    <a:ext uri="{FF2B5EF4-FFF2-40B4-BE49-F238E27FC236}">
                      <a16:creationId xmlns:a16="http://schemas.microsoft.com/office/drawing/2014/main" xmlns="" id="{B6009C1E-50CA-42E1-AC80-620772F64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7" y="0"/>
                  <a:ext cx="1401" cy="904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34" name="Group 30"/>
              <p:cNvGrpSpPr>
                <a:grpSpLocks/>
              </p:cNvGrpSpPr>
              <p:nvPr/>
            </p:nvGrpSpPr>
            <p:grpSpPr bwMode="auto">
              <a:xfrm>
                <a:off x="2757" y="0"/>
                <a:ext cx="1357" cy="904"/>
                <a:chOff x="2757" y="0"/>
                <a:chExt cx="1357" cy="904"/>
              </a:xfrm>
            </p:grpSpPr>
            <p:sp>
              <p:nvSpPr>
                <p:cNvPr id="26680" name="Rectangle 9"/>
                <p:cNvSpPr>
                  <a:spLocks noChangeArrowheads="1"/>
                </p:cNvSpPr>
                <p:nvPr/>
              </p:nvSpPr>
              <p:spPr bwMode="auto">
                <a:xfrm>
                  <a:off x="2801" y="0"/>
                  <a:ext cx="1270" cy="904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Числові</a:t>
                  </a:r>
                  <a:b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показники</a:t>
                  </a:r>
                  <a:b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uk-UA" altLang="ru-RU" b="1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згідно НТД</a:t>
                  </a:r>
                </a:p>
              </p:txBody>
            </p:sp>
            <p:sp>
              <p:nvSpPr>
                <p:cNvPr id="13369" name="Rectangle 29">
                  <a:extLst>
                    <a:ext uri="{FF2B5EF4-FFF2-40B4-BE49-F238E27FC236}">
                      <a16:creationId xmlns:a16="http://schemas.microsoft.com/office/drawing/2014/main" xmlns="" id="{6BEB0DC9-A1AA-45E9-804A-C90A889AF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7" y="0"/>
                  <a:ext cx="1357" cy="904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35" name="Group 32"/>
              <p:cNvGrpSpPr>
                <a:grpSpLocks/>
              </p:cNvGrpSpPr>
              <p:nvPr/>
            </p:nvGrpSpPr>
            <p:grpSpPr bwMode="auto">
              <a:xfrm>
                <a:off x="0" y="904"/>
                <a:ext cx="1357" cy="442"/>
                <a:chOff x="0" y="904"/>
                <a:chExt cx="1357" cy="442"/>
              </a:xfrm>
            </p:grpSpPr>
            <p:sp>
              <p:nvSpPr>
                <p:cNvPr id="26678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904"/>
                  <a:ext cx="1270" cy="442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Трава </a:t>
                  </a:r>
                  <a:r>
                    <a:rPr lang="ru-RU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термопсиса</a:t>
                  </a:r>
                  <a:endParaRPr lang="uk-UA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367" name="Rectangle 31">
                  <a:extLst>
                    <a:ext uri="{FF2B5EF4-FFF2-40B4-BE49-F238E27FC236}">
                      <a16:creationId xmlns:a16="http://schemas.microsoft.com/office/drawing/2014/main" xmlns="" id="{76E6180B-7BFE-4290-86CC-8CE1C8A6B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904"/>
                  <a:ext cx="1357" cy="442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36" name="Group 34"/>
              <p:cNvGrpSpPr>
                <a:grpSpLocks/>
              </p:cNvGrpSpPr>
              <p:nvPr/>
            </p:nvGrpSpPr>
            <p:grpSpPr bwMode="auto">
              <a:xfrm>
                <a:off x="1357" y="904"/>
                <a:ext cx="1400" cy="442"/>
                <a:chOff x="1357" y="904"/>
                <a:chExt cx="1400" cy="442"/>
              </a:xfrm>
            </p:grpSpPr>
            <p:sp>
              <p:nvSpPr>
                <p:cNvPr id="26676" name="Rectangle 11"/>
                <p:cNvSpPr>
                  <a:spLocks noChangeArrowheads="1"/>
                </p:cNvSpPr>
                <p:nvPr/>
              </p:nvSpPr>
              <p:spPr bwMode="auto">
                <a:xfrm>
                  <a:off x="1400" y="904"/>
                  <a:ext cx="1314" cy="442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сума алкалоїдів</a:t>
                  </a:r>
                </a:p>
              </p:txBody>
            </p:sp>
            <p:sp>
              <p:nvSpPr>
                <p:cNvPr id="13365" name="Rectangle 33">
                  <a:extLst>
                    <a:ext uri="{FF2B5EF4-FFF2-40B4-BE49-F238E27FC236}">
                      <a16:creationId xmlns:a16="http://schemas.microsoft.com/office/drawing/2014/main" xmlns="" id="{6967635F-6620-4B96-8757-4F14EF228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7" y="904"/>
                  <a:ext cx="1401" cy="442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37" name="Group 36"/>
              <p:cNvGrpSpPr>
                <a:grpSpLocks/>
              </p:cNvGrpSpPr>
              <p:nvPr/>
            </p:nvGrpSpPr>
            <p:grpSpPr bwMode="auto">
              <a:xfrm>
                <a:off x="2757" y="904"/>
                <a:ext cx="1357" cy="442"/>
                <a:chOff x="2757" y="904"/>
                <a:chExt cx="1357" cy="442"/>
              </a:xfrm>
            </p:grpSpPr>
            <p:sp>
              <p:nvSpPr>
                <p:cNvPr id="26674" name="Rectangle 12"/>
                <p:cNvSpPr>
                  <a:spLocks noChangeArrowheads="1"/>
                </p:cNvSpPr>
                <p:nvPr/>
              </p:nvSpPr>
              <p:spPr bwMode="auto">
                <a:xfrm>
                  <a:off x="2801" y="904"/>
                  <a:ext cx="1270" cy="442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не менше 1,5 %</a:t>
                  </a:r>
                </a:p>
              </p:txBody>
            </p:sp>
            <p:sp>
              <p:nvSpPr>
                <p:cNvPr id="13363" name="Rectangle 35">
                  <a:extLst>
                    <a:ext uri="{FF2B5EF4-FFF2-40B4-BE49-F238E27FC236}">
                      <a16:creationId xmlns:a16="http://schemas.microsoft.com/office/drawing/2014/main" xmlns="" id="{C90BC005-D24D-4554-AC24-028014C59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7" y="904"/>
                  <a:ext cx="1357" cy="442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38" name="Group 38"/>
              <p:cNvGrpSpPr>
                <a:grpSpLocks/>
              </p:cNvGrpSpPr>
              <p:nvPr/>
            </p:nvGrpSpPr>
            <p:grpSpPr bwMode="auto">
              <a:xfrm>
                <a:off x="0" y="1346"/>
                <a:ext cx="1357" cy="442"/>
                <a:chOff x="0" y="1346"/>
                <a:chExt cx="1357" cy="442"/>
              </a:xfrm>
            </p:grpSpPr>
            <p:sp>
              <p:nvSpPr>
                <p:cNvPr id="26672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1346"/>
                  <a:ext cx="1270" cy="442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Листя красавки</a:t>
                  </a:r>
                </a:p>
              </p:txBody>
            </p:sp>
            <p:sp>
              <p:nvSpPr>
                <p:cNvPr id="13361" name="Rectangle 37">
                  <a:extLst>
                    <a:ext uri="{FF2B5EF4-FFF2-40B4-BE49-F238E27FC236}">
                      <a16:creationId xmlns:a16="http://schemas.microsoft.com/office/drawing/2014/main" xmlns="" id="{CB8FDAD4-A0BF-47D1-99F3-2106B2879E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46"/>
                  <a:ext cx="1357" cy="442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39" name="Group 40"/>
              <p:cNvGrpSpPr>
                <a:grpSpLocks/>
              </p:cNvGrpSpPr>
              <p:nvPr/>
            </p:nvGrpSpPr>
            <p:grpSpPr bwMode="auto">
              <a:xfrm>
                <a:off x="1357" y="1346"/>
                <a:ext cx="1400" cy="442"/>
                <a:chOff x="1357" y="1346"/>
                <a:chExt cx="1400" cy="442"/>
              </a:xfrm>
            </p:grpSpPr>
            <p:sp>
              <p:nvSpPr>
                <p:cNvPr id="26670" name="Rectangle 14"/>
                <p:cNvSpPr>
                  <a:spLocks noChangeArrowheads="1"/>
                </p:cNvSpPr>
                <p:nvPr/>
              </p:nvSpPr>
              <p:spPr bwMode="auto">
                <a:xfrm>
                  <a:off x="1400" y="1346"/>
                  <a:ext cx="1314" cy="442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сума алкалоїдів</a:t>
                  </a:r>
                </a:p>
              </p:txBody>
            </p:sp>
            <p:sp>
              <p:nvSpPr>
                <p:cNvPr id="13359" name="Rectangle 39">
                  <a:extLst>
                    <a:ext uri="{FF2B5EF4-FFF2-40B4-BE49-F238E27FC236}">
                      <a16:creationId xmlns:a16="http://schemas.microsoft.com/office/drawing/2014/main" xmlns="" id="{79307FC4-4B72-4647-9A14-A7B203EED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7" y="1346"/>
                  <a:ext cx="1401" cy="442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0" name="Group 42"/>
              <p:cNvGrpSpPr>
                <a:grpSpLocks/>
              </p:cNvGrpSpPr>
              <p:nvPr/>
            </p:nvGrpSpPr>
            <p:grpSpPr bwMode="auto">
              <a:xfrm>
                <a:off x="2757" y="1346"/>
                <a:ext cx="1357" cy="442"/>
                <a:chOff x="2757" y="1346"/>
                <a:chExt cx="1357" cy="442"/>
              </a:xfrm>
            </p:grpSpPr>
            <p:sp>
              <p:nvSpPr>
                <p:cNvPr id="26668" name="Rectangle 15"/>
                <p:cNvSpPr>
                  <a:spLocks noChangeArrowheads="1"/>
                </p:cNvSpPr>
                <p:nvPr/>
              </p:nvSpPr>
              <p:spPr bwMode="auto">
                <a:xfrm>
                  <a:off x="2801" y="1346"/>
                  <a:ext cx="1270" cy="442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не менше 0,3 %</a:t>
                  </a:r>
                </a:p>
              </p:txBody>
            </p:sp>
            <p:sp>
              <p:nvSpPr>
                <p:cNvPr id="13357" name="Rectangle 41">
                  <a:extLst>
                    <a:ext uri="{FF2B5EF4-FFF2-40B4-BE49-F238E27FC236}">
                      <a16:creationId xmlns:a16="http://schemas.microsoft.com/office/drawing/2014/main" xmlns="" id="{48F6C223-C252-450E-9203-15847BA62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7" y="1346"/>
                  <a:ext cx="1357" cy="442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1" name="Group 44"/>
              <p:cNvGrpSpPr>
                <a:grpSpLocks/>
              </p:cNvGrpSpPr>
              <p:nvPr/>
            </p:nvGrpSpPr>
            <p:grpSpPr bwMode="auto">
              <a:xfrm>
                <a:off x="0" y="1788"/>
                <a:ext cx="1357" cy="596"/>
                <a:chOff x="0" y="1788"/>
                <a:chExt cx="1357" cy="596"/>
              </a:xfrm>
            </p:grpSpPr>
            <p:sp>
              <p:nvSpPr>
                <p:cNvPr id="26666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1788"/>
                  <a:ext cx="1270" cy="596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Листя наперстянки</a:t>
                  </a:r>
                </a:p>
              </p:txBody>
            </p:sp>
            <p:sp>
              <p:nvSpPr>
                <p:cNvPr id="13355" name="Rectangle 43">
                  <a:extLst>
                    <a:ext uri="{FF2B5EF4-FFF2-40B4-BE49-F238E27FC236}">
                      <a16:creationId xmlns:a16="http://schemas.microsoft.com/office/drawing/2014/main" xmlns="" id="{476F9119-CC3D-4AFA-AC68-82C0E2420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788"/>
                  <a:ext cx="1357" cy="596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2" name="Group 46"/>
              <p:cNvGrpSpPr>
                <a:grpSpLocks/>
              </p:cNvGrpSpPr>
              <p:nvPr/>
            </p:nvGrpSpPr>
            <p:grpSpPr bwMode="auto">
              <a:xfrm>
                <a:off x="1357" y="1788"/>
                <a:ext cx="1400" cy="596"/>
                <a:chOff x="1357" y="1788"/>
                <a:chExt cx="1400" cy="596"/>
              </a:xfrm>
            </p:grpSpPr>
            <p:sp>
              <p:nvSpPr>
                <p:cNvPr id="26664" name="Rectangle 17"/>
                <p:cNvSpPr>
                  <a:spLocks noChangeArrowheads="1"/>
                </p:cNvSpPr>
                <p:nvPr/>
              </p:nvSpPr>
              <p:spPr bwMode="auto">
                <a:xfrm>
                  <a:off x="1400" y="1788"/>
                  <a:ext cx="1314" cy="596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серцеві глікозиди</a:t>
                  </a:r>
                </a:p>
              </p:txBody>
            </p:sp>
            <p:sp>
              <p:nvSpPr>
                <p:cNvPr id="13353" name="Rectangle 45">
                  <a:extLst>
                    <a:ext uri="{FF2B5EF4-FFF2-40B4-BE49-F238E27FC236}">
                      <a16:creationId xmlns:a16="http://schemas.microsoft.com/office/drawing/2014/main" xmlns="" id="{87D88C57-E1D2-47D7-AFF8-B1F37289A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7" y="1788"/>
                  <a:ext cx="1401" cy="596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3" name="Group 48"/>
              <p:cNvGrpSpPr>
                <a:grpSpLocks/>
              </p:cNvGrpSpPr>
              <p:nvPr/>
            </p:nvGrpSpPr>
            <p:grpSpPr bwMode="auto">
              <a:xfrm>
                <a:off x="2757" y="1788"/>
                <a:ext cx="1357" cy="596"/>
                <a:chOff x="2757" y="1788"/>
                <a:chExt cx="1357" cy="596"/>
              </a:xfrm>
            </p:grpSpPr>
            <p:sp>
              <p:nvSpPr>
                <p:cNvPr id="26662" name="Rectangle 18"/>
                <p:cNvSpPr>
                  <a:spLocks noChangeArrowheads="1"/>
                </p:cNvSpPr>
                <p:nvPr/>
              </p:nvSpPr>
              <p:spPr bwMode="auto">
                <a:xfrm>
                  <a:off x="2801" y="1788"/>
                  <a:ext cx="1270" cy="596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50-66 ЖОД або</a:t>
                  </a:r>
                  <a:b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10,3-12,6 КОД</a:t>
                  </a:r>
                </a:p>
              </p:txBody>
            </p:sp>
            <p:sp>
              <p:nvSpPr>
                <p:cNvPr id="13351" name="Rectangle 47">
                  <a:extLst>
                    <a:ext uri="{FF2B5EF4-FFF2-40B4-BE49-F238E27FC236}">
                      <a16:creationId xmlns:a16="http://schemas.microsoft.com/office/drawing/2014/main" xmlns="" id="{E13D2486-4E67-4331-9BCE-2260D20D58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7" y="1788"/>
                  <a:ext cx="1357" cy="596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4" name="Group 50"/>
              <p:cNvGrpSpPr>
                <a:grpSpLocks/>
              </p:cNvGrpSpPr>
              <p:nvPr/>
            </p:nvGrpSpPr>
            <p:grpSpPr bwMode="auto">
              <a:xfrm>
                <a:off x="0" y="2384"/>
                <a:ext cx="1357" cy="596"/>
                <a:chOff x="0" y="2384"/>
                <a:chExt cx="1357" cy="596"/>
              </a:xfrm>
            </p:grpSpPr>
            <p:sp>
              <p:nvSpPr>
                <p:cNvPr id="26660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2384"/>
                  <a:ext cx="1270" cy="597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Трава горицвіту</a:t>
                  </a:r>
                </a:p>
              </p:txBody>
            </p:sp>
            <p:sp>
              <p:nvSpPr>
                <p:cNvPr id="13349" name="Rectangle 49">
                  <a:extLst>
                    <a:ext uri="{FF2B5EF4-FFF2-40B4-BE49-F238E27FC236}">
                      <a16:creationId xmlns:a16="http://schemas.microsoft.com/office/drawing/2014/main" xmlns="" id="{20D8079D-0D7A-4555-A572-507B51A44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384"/>
                  <a:ext cx="1357" cy="598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5" name="Group 52"/>
              <p:cNvGrpSpPr>
                <a:grpSpLocks/>
              </p:cNvGrpSpPr>
              <p:nvPr/>
            </p:nvGrpSpPr>
            <p:grpSpPr bwMode="auto">
              <a:xfrm>
                <a:off x="1357" y="2384"/>
                <a:ext cx="1400" cy="596"/>
                <a:chOff x="1357" y="2384"/>
                <a:chExt cx="1400" cy="596"/>
              </a:xfrm>
            </p:grpSpPr>
            <p:sp>
              <p:nvSpPr>
                <p:cNvPr id="26658" name="Rectangle 20"/>
                <p:cNvSpPr>
                  <a:spLocks noChangeArrowheads="1"/>
                </p:cNvSpPr>
                <p:nvPr/>
              </p:nvSpPr>
              <p:spPr bwMode="auto">
                <a:xfrm>
                  <a:off x="1400" y="2384"/>
                  <a:ext cx="1314" cy="597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серцеві глікозиди</a:t>
                  </a:r>
                </a:p>
              </p:txBody>
            </p:sp>
            <p:sp>
              <p:nvSpPr>
                <p:cNvPr id="13347" name="Rectangle 51">
                  <a:extLst>
                    <a:ext uri="{FF2B5EF4-FFF2-40B4-BE49-F238E27FC236}">
                      <a16:creationId xmlns:a16="http://schemas.microsoft.com/office/drawing/2014/main" xmlns="" id="{EDB15296-43B3-4464-A1B6-D1D5A278F6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7" y="2384"/>
                  <a:ext cx="1401" cy="598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6" name="Group 54"/>
              <p:cNvGrpSpPr>
                <a:grpSpLocks/>
              </p:cNvGrpSpPr>
              <p:nvPr/>
            </p:nvGrpSpPr>
            <p:grpSpPr bwMode="auto">
              <a:xfrm>
                <a:off x="2757" y="2384"/>
                <a:ext cx="1357" cy="596"/>
                <a:chOff x="2757" y="2384"/>
                <a:chExt cx="1357" cy="596"/>
              </a:xfrm>
            </p:grpSpPr>
            <p:sp>
              <p:nvSpPr>
                <p:cNvPr id="26656" name="Rectangle 21"/>
                <p:cNvSpPr>
                  <a:spLocks noChangeArrowheads="1"/>
                </p:cNvSpPr>
                <p:nvPr/>
              </p:nvSpPr>
              <p:spPr bwMode="auto">
                <a:xfrm>
                  <a:off x="2801" y="2384"/>
                  <a:ext cx="1270" cy="597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50-66 ЖОД або</a:t>
                  </a:r>
                  <a:b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6,3-8 КОД</a:t>
                  </a:r>
                </a:p>
              </p:txBody>
            </p:sp>
            <p:sp>
              <p:nvSpPr>
                <p:cNvPr id="13345" name="Rectangle 53">
                  <a:extLst>
                    <a:ext uri="{FF2B5EF4-FFF2-40B4-BE49-F238E27FC236}">
                      <a16:creationId xmlns:a16="http://schemas.microsoft.com/office/drawing/2014/main" xmlns="" id="{568F3DF2-45A0-4B70-AE1D-E291DCB3E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7" y="2384"/>
                  <a:ext cx="1357" cy="598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7" name="Group 56"/>
              <p:cNvGrpSpPr>
                <a:grpSpLocks/>
              </p:cNvGrpSpPr>
              <p:nvPr/>
            </p:nvGrpSpPr>
            <p:grpSpPr bwMode="auto">
              <a:xfrm>
                <a:off x="0" y="2980"/>
                <a:ext cx="1357" cy="596"/>
                <a:chOff x="0" y="2980"/>
                <a:chExt cx="1357" cy="596"/>
              </a:xfrm>
            </p:grpSpPr>
            <p:sp>
              <p:nvSpPr>
                <p:cNvPr id="266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2981"/>
                  <a:ext cx="1270" cy="596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Трава конвалії</a:t>
                  </a:r>
                </a:p>
              </p:txBody>
            </p:sp>
            <p:sp>
              <p:nvSpPr>
                <p:cNvPr id="13343" name="Rectangle 55">
                  <a:extLst>
                    <a:ext uri="{FF2B5EF4-FFF2-40B4-BE49-F238E27FC236}">
                      <a16:creationId xmlns:a16="http://schemas.microsoft.com/office/drawing/2014/main" xmlns="" id="{74904418-80B0-4475-85AC-532015173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982"/>
                  <a:ext cx="1357" cy="596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8" name="Group 58"/>
              <p:cNvGrpSpPr>
                <a:grpSpLocks/>
              </p:cNvGrpSpPr>
              <p:nvPr/>
            </p:nvGrpSpPr>
            <p:grpSpPr bwMode="auto">
              <a:xfrm>
                <a:off x="1357" y="2980"/>
                <a:ext cx="1400" cy="596"/>
                <a:chOff x="1357" y="2980"/>
                <a:chExt cx="1400" cy="596"/>
              </a:xfrm>
            </p:grpSpPr>
            <p:sp>
              <p:nvSpPr>
                <p:cNvPr id="26652" name="Rectangle 23"/>
                <p:cNvSpPr>
                  <a:spLocks noChangeArrowheads="1"/>
                </p:cNvSpPr>
                <p:nvPr/>
              </p:nvSpPr>
              <p:spPr bwMode="auto">
                <a:xfrm>
                  <a:off x="1400" y="2981"/>
                  <a:ext cx="1314" cy="596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серцеві глікозиди</a:t>
                  </a:r>
                </a:p>
              </p:txBody>
            </p:sp>
            <p:sp>
              <p:nvSpPr>
                <p:cNvPr id="13341" name="Rectangle 57">
                  <a:extLst>
                    <a:ext uri="{FF2B5EF4-FFF2-40B4-BE49-F238E27FC236}">
                      <a16:creationId xmlns:a16="http://schemas.microsoft.com/office/drawing/2014/main" xmlns="" id="{F47DAF0D-EB5F-4A52-8C22-A5F244DA3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7" y="2982"/>
                  <a:ext cx="1401" cy="596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9" name="Group 60"/>
              <p:cNvGrpSpPr>
                <a:grpSpLocks/>
              </p:cNvGrpSpPr>
              <p:nvPr/>
            </p:nvGrpSpPr>
            <p:grpSpPr bwMode="auto">
              <a:xfrm>
                <a:off x="2757" y="2980"/>
                <a:ext cx="1357" cy="596"/>
                <a:chOff x="2757" y="2980"/>
                <a:chExt cx="1357" cy="596"/>
              </a:xfrm>
            </p:grpSpPr>
            <p:sp>
              <p:nvSpPr>
                <p:cNvPr id="26650" name="Rectangle 24"/>
                <p:cNvSpPr>
                  <a:spLocks noChangeArrowheads="1"/>
                </p:cNvSpPr>
                <p:nvPr/>
              </p:nvSpPr>
              <p:spPr bwMode="auto">
                <a:xfrm>
                  <a:off x="2801" y="2981"/>
                  <a:ext cx="1270" cy="596"/>
                </a:xfrm>
                <a:prstGeom prst="rect">
                  <a:avLst/>
                </a:prstGeom>
                <a:noFill/>
                <a:ln w="9525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не менше 120 ЖОД або 20 КОД</a:t>
                  </a:r>
                </a:p>
              </p:txBody>
            </p:sp>
            <p:sp>
              <p:nvSpPr>
                <p:cNvPr id="13339" name="Rectangle 59">
                  <a:extLst>
                    <a:ext uri="{FF2B5EF4-FFF2-40B4-BE49-F238E27FC236}">
                      <a16:creationId xmlns:a16="http://schemas.microsoft.com/office/drawing/2014/main" xmlns="" id="{D6C13682-220B-4C7D-A798-718AAA97A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7" y="2982"/>
                  <a:ext cx="1357" cy="596"/>
                </a:xfrm>
                <a:prstGeom prst="rect">
                  <a:avLst/>
                </a:prstGeom>
                <a:noFill/>
                <a:ln w="7">
                  <a:solidFill>
                    <a:srgbClr val="65140E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uk-UA" altLang="ru-RU" sz="1800">
                    <a:solidFill>
                      <a:srgbClr val="65140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3319" name="Rectangle 62">
              <a:extLst>
                <a:ext uri="{FF2B5EF4-FFF2-40B4-BE49-F238E27FC236}">
                  <a16:creationId xmlns:a16="http://schemas.microsoft.com/office/drawing/2014/main" xmlns="" id="{0C862583-4CA5-4BEC-ADDC-2664C75AF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4120" cy="3582"/>
            </a:xfrm>
            <a:prstGeom prst="rect">
              <a:avLst/>
            </a:prstGeom>
            <a:noFill/>
            <a:ln w="9525">
              <a:solidFill>
                <a:srgbClr val="65140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uk-UA" altLang="ru-RU" sz="1800">
                <a:solidFill>
                  <a:srgbClr val="65140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211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xmlns="" id="{FB4CE052-4FDD-495D-BA10-0C735EA49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3636" y="218113"/>
            <a:ext cx="5540142" cy="1038448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ЧИННИКИ</a:t>
            </a: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,  ЩО ВПЛИВАЮТЬ  НА  ПОВНОТУ  І ШВИДКІСТЬ ЕКСТРАКЦІЇ ДІЮЧИХ РЕЧОВИН З  РОСЛИННОЇ  СИРОВИНИ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257333" y="5165228"/>
            <a:ext cx="8801962" cy="16002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rgbClr val="65140E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отримання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водних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витягів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застосовуватися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тільки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стандартна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сировина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завищеним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вмістом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діючих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речовин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підвищеною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біологічною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активністю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512560" y="1709240"/>
            <a:ext cx="7685527" cy="3455988"/>
            <a:chOff x="385" y="1888"/>
            <a:chExt cx="5035" cy="2177"/>
          </a:xfrm>
        </p:grpSpPr>
        <p:sp>
          <p:nvSpPr>
            <p:cNvPr id="14341" name="AutoShape 17">
              <a:extLst>
                <a:ext uri="{FF2B5EF4-FFF2-40B4-BE49-F238E27FC236}">
                  <a16:creationId xmlns:a16="http://schemas.microsoft.com/office/drawing/2014/main" xmlns="" id="{8E4EEA6B-E328-4B5B-A517-95BA83B09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888"/>
              <a:ext cx="5035" cy="2177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>
                <a:solidFill>
                  <a:srgbClr val="65140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020" y="1933"/>
              <a:ext cx="2640" cy="58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Розрахунок кількості ЛРС із завищеним </a:t>
              </a:r>
            </a:p>
            <a:p>
              <a:pPr eaLnBrk="1" hangingPunct="1"/>
              <a:r>
                <a:rPr lang="ru-RU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змістом БАВ проводять по формулі: 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3833" y="1956"/>
              <a:ext cx="115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   А </a:t>
              </a:r>
              <a:r>
                <a:rPr lang="en-US" altLang="ru-RU" sz="1200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X</a:t>
              </a:r>
              <a:r>
                <a:rPr lang="ru-RU" altLang="ru-RU" sz="1200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В</a:t>
              </a:r>
            </a:p>
            <a:p>
              <a:pPr eaLnBrk="1" hangingPunct="1"/>
              <a:r>
                <a:rPr lang="ru-RU" altLang="ru-RU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  Х = ––––––,</a:t>
              </a:r>
            </a:p>
            <a:p>
              <a:pPr algn="ctr" eaLnBrk="1" hangingPunct="1"/>
              <a:r>
                <a:rPr lang="ru-RU" altLang="ru-RU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    Б</a:t>
              </a:r>
            </a:p>
          </p:txBody>
        </p:sp>
        <p:grpSp>
          <p:nvGrpSpPr>
            <p:cNvPr id="27656" name="Group 16"/>
            <p:cNvGrpSpPr>
              <a:grpSpLocks/>
            </p:cNvGrpSpPr>
            <p:nvPr/>
          </p:nvGrpSpPr>
          <p:grpSpPr bwMode="auto">
            <a:xfrm>
              <a:off x="576" y="2565"/>
              <a:ext cx="4656" cy="1323"/>
              <a:chOff x="11" y="-276"/>
              <a:chExt cx="3717" cy="2968"/>
            </a:xfrm>
          </p:grpSpPr>
          <p:sp>
            <p:nvSpPr>
              <p:cNvPr id="27657" name="Rectangle 8"/>
              <p:cNvSpPr>
                <a:spLocks noChangeArrowheads="1"/>
              </p:cNvSpPr>
              <p:nvPr/>
            </p:nvSpPr>
            <p:spPr bwMode="auto">
              <a:xfrm>
                <a:off x="11" y="-276"/>
                <a:ext cx="428" cy="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де: Х </a:t>
                </a:r>
              </a:p>
              <a:p>
                <a:pPr algn="r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58" name="Rectangle 9"/>
              <p:cNvSpPr>
                <a:spLocks noChangeArrowheads="1"/>
              </p:cNvSpPr>
              <p:nvPr/>
            </p:nvSpPr>
            <p:spPr bwMode="auto">
              <a:xfrm>
                <a:off x="439" y="-276"/>
                <a:ext cx="3289" cy="74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ru-RU" altLang="ru-RU" dirty="0" err="1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кількість</a:t>
                </a:r>
                <a:r>
                  <a:rPr lang="ru-RU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dirty="0" err="1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сировини</a:t>
                </a:r>
                <a:r>
                  <a:rPr lang="ru-RU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dirty="0" err="1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із</a:t>
                </a:r>
                <a:r>
                  <a:rPr lang="ru-RU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dirty="0" err="1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завищеним</a:t>
                </a:r>
                <a:r>
                  <a:rPr lang="ru-RU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dirty="0" err="1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вмістом</a:t>
                </a:r>
                <a:r>
                  <a:rPr lang="ru-RU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dirty="0" err="1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діючих</a:t>
                </a:r>
                <a:r>
                  <a:rPr lang="ru-RU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dirty="0" err="1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речовин</a:t>
                </a:r>
                <a:r>
                  <a:rPr lang="ru-RU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altLang="ru-RU" dirty="0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г;</a:t>
                </a:r>
              </a:p>
              <a:p>
                <a:pPr algn="just" eaLnBrk="1" hangingPunct="1"/>
                <a:endParaRPr lang="en-US" altLang="ru-RU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59" name="Rectangle 10"/>
              <p:cNvSpPr>
                <a:spLocks noChangeArrowheads="1"/>
              </p:cNvSpPr>
              <p:nvPr/>
            </p:nvSpPr>
            <p:spPr bwMode="auto">
              <a:xfrm>
                <a:off x="11" y="431"/>
                <a:ext cx="428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А –</a:t>
                </a:r>
              </a:p>
              <a:p>
                <a:pPr algn="r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0" name="Rectangle 11"/>
              <p:cNvSpPr>
                <a:spLocks noChangeArrowheads="1"/>
              </p:cNvSpPr>
              <p:nvPr/>
            </p:nvSpPr>
            <p:spPr bwMode="auto">
              <a:xfrm>
                <a:off x="439" y="431"/>
                <a:ext cx="328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кількість сировини, прописана в рецепті</a:t>
                </a:r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,  г;</a:t>
                </a:r>
              </a:p>
              <a:p>
                <a:pPr algn="just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1" name="Rectangle 12"/>
              <p:cNvSpPr>
                <a:spLocks noChangeArrowheads="1"/>
              </p:cNvSpPr>
              <p:nvPr/>
            </p:nvSpPr>
            <p:spPr bwMode="auto">
              <a:xfrm>
                <a:off x="11" y="834"/>
                <a:ext cx="428" cy="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Б –</a:t>
                </a:r>
              </a:p>
              <a:p>
                <a:pPr algn="r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2" name="Rectangle 13"/>
              <p:cNvSpPr>
                <a:spLocks noChangeArrowheads="1"/>
              </p:cNvSpPr>
              <p:nvPr/>
            </p:nvSpPr>
            <p:spPr bwMode="auto">
              <a:xfrm>
                <a:off x="439" y="834"/>
                <a:ext cx="3289" cy="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фактична кількість діючих речовин в сировині, вираженв у відсотках або числом ОД в 1,0  грамі сировини;</a:t>
                </a:r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3" name="Rectangle 14"/>
              <p:cNvSpPr>
                <a:spLocks noChangeArrowheads="1"/>
              </p:cNvSpPr>
              <p:nvPr/>
            </p:nvSpPr>
            <p:spPr bwMode="auto">
              <a:xfrm>
                <a:off x="11" y="2095"/>
                <a:ext cx="428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В –</a:t>
                </a:r>
              </a:p>
              <a:p>
                <a:pPr algn="r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4" name="Rectangle 15"/>
              <p:cNvSpPr>
                <a:spLocks noChangeArrowheads="1"/>
              </p:cNvSpPr>
              <p:nvPr/>
            </p:nvSpPr>
            <p:spPr bwMode="auto">
              <a:xfrm>
                <a:off x="439" y="2095"/>
                <a:ext cx="328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стандартний вміст діючих речовин в тих же одиницях</a:t>
                </a:r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3893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2" name="Line 18"/>
          <p:cNvSpPr>
            <a:spLocks noChangeShapeType="1"/>
          </p:cNvSpPr>
          <p:nvPr/>
        </p:nvSpPr>
        <p:spPr bwMode="auto">
          <a:xfrm flipH="1">
            <a:off x="4522788" y="2349500"/>
            <a:ext cx="685800" cy="1524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6351588" y="2349500"/>
            <a:ext cx="838200" cy="1524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121151" y="1298631"/>
            <a:ext cx="4114800" cy="369887"/>
          </a:xfrm>
          <a:prstGeom prst="rect">
            <a:avLst/>
          </a:prstGeom>
          <a:noFill/>
          <a:ln w="9525">
            <a:solidFill>
              <a:srgbClr val="6514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Гістологічна будова сировини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062288" y="1844675"/>
            <a:ext cx="5588000" cy="508000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Лікарська рослинна сировина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703388" y="2530475"/>
            <a:ext cx="3352800" cy="381000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tIns="108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квітки, листя, трава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427788" y="2530475"/>
            <a:ext cx="3352800" cy="381000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tIns="108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кора, корені, корневища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03388" y="3216276"/>
            <a:ext cx="1536700" cy="944563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готують</a:t>
            </a:r>
            <a:b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настої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575052" y="3362808"/>
            <a:ext cx="1676400" cy="1089025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коріння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</a:t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кореневищем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валеріани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корінь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алтею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580188" y="3216276"/>
            <a:ext cx="1536700" cy="944563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готують</a:t>
            </a:r>
            <a:b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відвари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8561388" y="3362809"/>
            <a:ext cx="1738313" cy="1089025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Листя</a:t>
            </a:r>
            <a:b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мучниці, </a:t>
            </a:r>
            <a: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сени</a:t>
            </a:r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брусниці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189289" y="4921250"/>
            <a:ext cx="3051175" cy="846138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повинна забезпечувати повноту</a:t>
            </a:r>
            <a:r>
              <a:rPr lang="en-US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 швидкість екстракції</a:t>
            </a:r>
            <a:r>
              <a:rPr lang="en-US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діючих речовин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206751" y="5953125"/>
            <a:ext cx="2971800" cy="533400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має бути вказана в ДФ</a:t>
            </a:r>
            <a:b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або НТД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855788" y="4511676"/>
            <a:ext cx="6172200" cy="339725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Ступінь подрібнення рослинного матеріалу</a:t>
            </a: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2465388" y="2911475"/>
            <a:ext cx="0" cy="3048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H="1">
            <a:off x="3227388" y="3673475"/>
            <a:ext cx="3048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7342188" y="2911475"/>
            <a:ext cx="0" cy="3048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H="1">
            <a:off x="8112126" y="3673475"/>
            <a:ext cx="449262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3575052" y="2911475"/>
            <a:ext cx="1584325" cy="369888"/>
          </a:xfrm>
          <a:prstGeom prst="rect">
            <a:avLst/>
          </a:prstGeom>
          <a:noFill/>
          <a:ln w="9525">
            <a:solidFill>
              <a:srgbClr val="6514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виключення</a:t>
            </a:r>
            <a: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2332038" y="4892675"/>
            <a:ext cx="0" cy="55245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351088" y="5373688"/>
            <a:ext cx="8382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6427788" y="4921250"/>
            <a:ext cx="4955829" cy="1939927"/>
          </a:xfrm>
          <a:prstGeom prst="rect">
            <a:avLst/>
          </a:prstGeom>
          <a:noFill/>
          <a:ln w="9525">
            <a:solidFill>
              <a:srgbClr val="6514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Принято</a:t>
            </a:r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подрібнювати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листя, квітки і трави до 5 мм;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листя мучниці, евкаліпту, брусниці та інші шкірясті листки– до 1 мм;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стебла, кору і коріння– до 3 мм;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плоди і насіння– до 0,5 мм;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кукурудзяні рильця–  до 10 мм</a:t>
            </a:r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2332038" y="5373689"/>
            <a:ext cx="0" cy="935037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2312988" y="6264275"/>
            <a:ext cx="903288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8524877" y="2911475"/>
            <a:ext cx="1584325" cy="369888"/>
          </a:xfrm>
          <a:prstGeom prst="rect">
            <a:avLst/>
          </a:prstGeom>
          <a:noFill/>
          <a:ln w="9525">
            <a:solidFill>
              <a:srgbClr val="6514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виключення</a:t>
            </a:r>
            <a: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26888" y="374350"/>
            <a:ext cx="7501464" cy="1038448"/>
          </a:xfrm>
          <a:ln>
            <a:solidFill>
              <a:srgbClr val="65140E"/>
            </a:solidFill>
          </a:ln>
        </p:spPr>
        <p:txBody>
          <a:bodyPr>
            <a:noAutofit/>
          </a:bodyPr>
          <a:lstStyle/>
          <a:p>
            <a:r>
              <a:rPr lang="ru-RU" alt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ЧИННИКИ,  ЩО ВПЛИВАЮТЬ  НА  ПОВНОТУ  І ШВИДКІСТЬ ЕКСТРАКЦІЇ  ДІЮЧИХ РЕЧОВИН З  РОСЛИННОЇ  СИРОВИНИ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5406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8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6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6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6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6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6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6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6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6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06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560"/>
                            </p:stCondLst>
                            <p:childTnLst>
                              <p:par>
                                <p:cTn id="10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47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47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47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2360"/>
                            </p:stCondLst>
                            <p:childTnLst>
                              <p:par>
                                <p:cTn id="1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47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47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47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360"/>
                            </p:stCondLst>
                            <p:childTnLst>
                              <p:par>
                                <p:cTn id="1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7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7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7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720"/>
                            </p:stCondLst>
                            <p:childTnLst>
                              <p:par>
                                <p:cTn id="1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47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47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47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47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47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47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7720"/>
                            </p:stCondLst>
                            <p:childTnLst>
                              <p:par>
                                <p:cTn id="1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7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7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7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8720"/>
                            </p:stCondLst>
                            <p:childTnLst>
                              <p:par>
                                <p:cTn id="1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xmlns="" id="{FB4CE052-4FDD-495D-BA10-0C735EA49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7859" y="124064"/>
            <a:ext cx="5672664" cy="1038448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ЧИННИКИ</a:t>
            </a: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,  ЩО ВПЛИВАЮТЬ  НА  ПОВНОТУ  І ШВИДКІСТЬ ЕКСТРАКЦІЇ ДІЮЧИХ РЕЧОВИН З  РОСЛИННОЇ  СИРОВИНИ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472555" y="5233820"/>
            <a:ext cx="7772400" cy="16002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rgbClr val="65140E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отримання водних витягів може застосовуватися тільки стандартна сировина або з завищеним вмістом діючих речовин або підвищеною біологічною активністю.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72555" y="1657879"/>
            <a:ext cx="7618411" cy="3455988"/>
            <a:chOff x="385" y="1888"/>
            <a:chExt cx="5035" cy="2177"/>
          </a:xfrm>
        </p:grpSpPr>
        <p:sp>
          <p:nvSpPr>
            <p:cNvPr id="14341" name="AutoShape 17">
              <a:extLst>
                <a:ext uri="{FF2B5EF4-FFF2-40B4-BE49-F238E27FC236}">
                  <a16:creationId xmlns:a16="http://schemas.microsoft.com/office/drawing/2014/main" xmlns="" id="{8E4EEA6B-E328-4B5B-A517-95BA83B09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888"/>
              <a:ext cx="5035" cy="2177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rgbClr val="65140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>
                <a:solidFill>
                  <a:srgbClr val="65140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020" y="1933"/>
              <a:ext cx="2640" cy="5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Розрахунок кількості ЛРС із завищеним </a:t>
              </a:r>
            </a:p>
            <a:p>
              <a:pPr eaLnBrk="1" hangingPunct="1"/>
              <a:r>
                <a:rPr lang="ru-RU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змістом БАВ проводять по формулі: 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3833" y="1956"/>
              <a:ext cx="115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   А </a:t>
              </a:r>
              <a:r>
                <a:rPr lang="en-US" altLang="ru-RU" sz="120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X</a:t>
              </a:r>
              <a:r>
                <a:rPr lang="ru-RU" altLang="ru-RU" sz="120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В</a:t>
              </a:r>
            </a:p>
            <a:p>
              <a:pPr eaLnBrk="1" hangingPunct="1"/>
              <a:r>
                <a:rPr lang="ru-RU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  Х = ––––––,</a:t>
              </a:r>
            </a:p>
            <a:p>
              <a:pPr algn="ctr" eaLnBrk="1" hangingPunct="1"/>
              <a:r>
                <a:rPr lang="ru-RU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    Б</a:t>
              </a:r>
            </a:p>
          </p:txBody>
        </p:sp>
        <p:grpSp>
          <p:nvGrpSpPr>
            <p:cNvPr id="27656" name="Group 16"/>
            <p:cNvGrpSpPr>
              <a:grpSpLocks/>
            </p:cNvGrpSpPr>
            <p:nvPr/>
          </p:nvGrpSpPr>
          <p:grpSpPr bwMode="auto">
            <a:xfrm>
              <a:off x="576" y="2565"/>
              <a:ext cx="4656" cy="1323"/>
              <a:chOff x="11" y="-276"/>
              <a:chExt cx="3717" cy="2968"/>
            </a:xfrm>
          </p:grpSpPr>
          <p:sp>
            <p:nvSpPr>
              <p:cNvPr id="27657" name="Rectangle 8"/>
              <p:cNvSpPr>
                <a:spLocks noChangeArrowheads="1"/>
              </p:cNvSpPr>
              <p:nvPr/>
            </p:nvSpPr>
            <p:spPr bwMode="auto">
              <a:xfrm>
                <a:off x="11" y="-276"/>
                <a:ext cx="428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де: Х </a:t>
                </a:r>
              </a:p>
              <a:p>
                <a:pPr algn="r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58" name="Rectangle 9"/>
              <p:cNvSpPr>
                <a:spLocks noChangeArrowheads="1"/>
              </p:cNvSpPr>
              <p:nvPr/>
            </p:nvSpPr>
            <p:spPr bwMode="auto">
              <a:xfrm>
                <a:off x="439" y="-276"/>
                <a:ext cx="3289" cy="74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- кількість сировини із завищеним вмістом діючих речовин,</a:t>
                </a:r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г;</a:t>
                </a:r>
              </a:p>
              <a:p>
                <a:pPr algn="just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59" name="Rectangle 10"/>
              <p:cNvSpPr>
                <a:spLocks noChangeArrowheads="1"/>
              </p:cNvSpPr>
              <p:nvPr/>
            </p:nvSpPr>
            <p:spPr bwMode="auto">
              <a:xfrm>
                <a:off x="11" y="431"/>
                <a:ext cx="428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А –</a:t>
                </a:r>
              </a:p>
              <a:p>
                <a:pPr algn="r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0" name="Rectangle 11"/>
              <p:cNvSpPr>
                <a:spLocks noChangeArrowheads="1"/>
              </p:cNvSpPr>
              <p:nvPr/>
            </p:nvSpPr>
            <p:spPr bwMode="auto">
              <a:xfrm>
                <a:off x="439" y="431"/>
                <a:ext cx="3289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кількість сировини, прописана в рецепті</a:t>
                </a:r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,  г;</a:t>
                </a:r>
              </a:p>
              <a:p>
                <a:pPr algn="just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1" name="Rectangle 12"/>
              <p:cNvSpPr>
                <a:spLocks noChangeArrowheads="1"/>
              </p:cNvSpPr>
              <p:nvPr/>
            </p:nvSpPr>
            <p:spPr bwMode="auto">
              <a:xfrm>
                <a:off x="11" y="834"/>
                <a:ext cx="428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Б –</a:t>
                </a:r>
              </a:p>
              <a:p>
                <a:pPr algn="r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2" name="Rectangle 13"/>
              <p:cNvSpPr>
                <a:spLocks noChangeArrowheads="1"/>
              </p:cNvSpPr>
              <p:nvPr/>
            </p:nvSpPr>
            <p:spPr bwMode="auto">
              <a:xfrm>
                <a:off x="439" y="834"/>
                <a:ext cx="3289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фактична кількість діючих речовин в сировині, вираженв у відсотках або числом ОД в 1,0  грамі сировини;</a:t>
                </a:r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3" name="Rectangle 14"/>
              <p:cNvSpPr>
                <a:spLocks noChangeArrowheads="1"/>
              </p:cNvSpPr>
              <p:nvPr/>
            </p:nvSpPr>
            <p:spPr bwMode="auto">
              <a:xfrm>
                <a:off x="11" y="2095"/>
                <a:ext cx="428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В –</a:t>
                </a:r>
              </a:p>
              <a:p>
                <a:pPr algn="r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664" name="Rectangle 15"/>
              <p:cNvSpPr>
                <a:spLocks noChangeArrowheads="1"/>
              </p:cNvSpPr>
              <p:nvPr/>
            </p:nvSpPr>
            <p:spPr bwMode="auto">
              <a:xfrm>
                <a:off x="439" y="2095"/>
                <a:ext cx="3289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стандартний вміст діючих речовин в тих же одиницях</a:t>
                </a:r>
                <a:r>
                  <a:rPr lang="en-US" altLang="ru-RU">
                    <a:solidFill>
                      <a:srgbClr val="65140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 eaLnBrk="1" hangingPunct="1"/>
                <a:endParaRPr lang="en-US" altLang="ru-RU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1439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351722" y="1961922"/>
            <a:ext cx="9266741" cy="423469"/>
            <a:chOff x="-357" y="624"/>
            <a:chExt cx="5847" cy="238"/>
          </a:xfrm>
        </p:grpSpPr>
        <p:sp>
          <p:nvSpPr>
            <p:cNvPr id="29759" name="AutoShape 64"/>
            <p:cNvSpPr>
              <a:spLocks noChangeArrowheads="1"/>
            </p:cNvSpPr>
            <p:nvPr/>
          </p:nvSpPr>
          <p:spPr bwMode="auto">
            <a:xfrm>
              <a:off x="-357" y="624"/>
              <a:ext cx="5142" cy="23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65140E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9760" name="Rectangle 5"/>
            <p:cNvSpPr>
              <a:spLocks noChangeArrowheads="1"/>
            </p:cNvSpPr>
            <p:nvPr/>
          </p:nvSpPr>
          <p:spPr bwMode="auto">
            <a:xfrm>
              <a:off x="-270" y="629"/>
              <a:ext cx="576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 dirty="0" err="1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Кінетика</a:t>
              </a:r>
              <a:r>
                <a:rPr lang="ru-RU" altLang="ru-RU" b="1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(температура і </a:t>
              </a:r>
              <a:r>
                <a:rPr lang="ru-RU" altLang="ru-RU" b="1" dirty="0" err="1" smtClean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тривалість</a:t>
              </a:r>
              <a:r>
                <a:rPr lang="ru-RU" altLang="ru-RU" b="1" dirty="0" smtClean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ru-RU" altLang="ru-RU" b="1" dirty="0" err="1" smtClean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процесу</a:t>
              </a:r>
              <a:r>
                <a:rPr lang="ru-RU" altLang="ru-RU" b="1" dirty="0" smtClean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b="1" dirty="0" err="1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екстракції</a:t>
              </a:r>
              <a:endPara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43340" y="2531165"/>
            <a:ext cx="10482608" cy="3862873"/>
            <a:chOff x="295" y="1616"/>
            <a:chExt cx="5184" cy="2449"/>
          </a:xfrm>
        </p:grpSpPr>
        <p:sp>
          <p:nvSpPr>
            <p:cNvPr id="16389" name="Rectangle 63">
              <a:extLst>
                <a:ext uri="{FF2B5EF4-FFF2-40B4-BE49-F238E27FC236}">
                  <a16:creationId xmlns:a16="http://schemas.microsoft.com/office/drawing/2014/main" xmlns="" id="{3618B87B-8FF9-4F73-BD2F-5DE06F8C4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616"/>
              <a:ext cx="5170" cy="2449"/>
            </a:xfrm>
            <a:prstGeom prst="rect">
              <a:avLst/>
            </a:prstGeom>
            <a:solidFill>
              <a:schemeClr val="tx1">
                <a:lumMod val="10000"/>
                <a:lumOff val="90000"/>
                <a:alpha val="7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>
                <a:solidFill>
                  <a:srgbClr val="65140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702" name="Group 62"/>
            <p:cNvGrpSpPr>
              <a:grpSpLocks/>
            </p:cNvGrpSpPr>
            <p:nvPr/>
          </p:nvGrpSpPr>
          <p:grpSpPr bwMode="auto">
            <a:xfrm>
              <a:off x="295" y="1617"/>
              <a:ext cx="5184" cy="2448"/>
              <a:chOff x="-3" y="-3"/>
              <a:chExt cx="4079" cy="3582"/>
            </a:xfrm>
          </p:grpSpPr>
          <p:grpSp>
            <p:nvGrpSpPr>
              <p:cNvPr id="29703" name="Group 60"/>
              <p:cNvGrpSpPr>
                <a:grpSpLocks/>
              </p:cNvGrpSpPr>
              <p:nvPr/>
            </p:nvGrpSpPr>
            <p:grpSpPr bwMode="auto">
              <a:xfrm>
                <a:off x="0" y="0"/>
                <a:ext cx="4073" cy="3576"/>
                <a:chOff x="0" y="0"/>
                <a:chExt cx="4073" cy="3576"/>
              </a:xfrm>
            </p:grpSpPr>
            <p:grpSp>
              <p:nvGrpSpPr>
                <p:cNvPr id="29705" name="Group 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363" cy="750"/>
                  <a:chOff x="0" y="0"/>
                  <a:chExt cx="1363" cy="750"/>
                </a:xfrm>
              </p:grpSpPr>
              <p:sp>
                <p:nvSpPr>
                  <p:cNvPr id="29757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1276" cy="7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Водний витяг</a:t>
                    </a:r>
                  </a:p>
                </p:txBody>
              </p:sp>
              <p:sp>
                <p:nvSpPr>
                  <p:cNvPr id="16446" name="Rectangle 24">
                    <a:extLst>
                      <a:ext uri="{FF2B5EF4-FFF2-40B4-BE49-F238E27FC236}">
                        <a16:creationId xmlns:a16="http://schemas.microsoft.com/office/drawing/2014/main" xmlns="" id="{068CE2A2-D3F3-4C93-BD30-5240467D1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63" cy="75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06" name="Group 27"/>
                <p:cNvGrpSpPr>
                  <a:grpSpLocks/>
                </p:cNvGrpSpPr>
                <p:nvPr/>
              </p:nvGrpSpPr>
              <p:grpSpPr bwMode="auto">
                <a:xfrm>
                  <a:off x="1363" y="0"/>
                  <a:ext cx="1310" cy="750"/>
                  <a:chOff x="1363" y="0"/>
                  <a:chExt cx="1310" cy="750"/>
                </a:xfrm>
              </p:grpSpPr>
              <p:sp>
                <p:nvSpPr>
                  <p:cNvPr id="2975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0"/>
                    <a:ext cx="1224" cy="7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ru-RU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Час настоювання</a:t>
                    </a:r>
                  </a:p>
                  <a:p>
                    <a:pPr algn="ctr" eaLnBrk="1" hangingPunct="1"/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на водяній бані</a:t>
                    </a:r>
                    <a:endParaRPr lang="ru-RU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44" name="Rectangle 26">
                    <a:extLst>
                      <a:ext uri="{FF2B5EF4-FFF2-40B4-BE49-F238E27FC236}">
                        <a16:creationId xmlns:a16="http://schemas.microsoft.com/office/drawing/2014/main" xmlns="" id="{0E96A180-B6A3-4D97-9EDA-326F4EEB57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63" y="0"/>
                    <a:ext cx="1310" cy="75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07" name="Group 29"/>
                <p:cNvGrpSpPr>
                  <a:grpSpLocks/>
                </p:cNvGrpSpPr>
                <p:nvPr/>
              </p:nvGrpSpPr>
              <p:grpSpPr bwMode="auto">
                <a:xfrm>
                  <a:off x="2673" y="0"/>
                  <a:ext cx="1400" cy="750"/>
                  <a:chOff x="2673" y="0"/>
                  <a:chExt cx="1400" cy="750"/>
                </a:xfrm>
              </p:grpSpPr>
              <p:sp>
                <p:nvSpPr>
                  <p:cNvPr id="2975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16" y="0"/>
                    <a:ext cx="1313" cy="7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Час</a:t>
                    </a:r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охолодження (кімнатна</a:t>
                    </a:r>
                    <a:b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</a:b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температура)</a:t>
                    </a:r>
                  </a:p>
                  <a:p>
                    <a:pPr algn="ctr" eaLnBrk="1" hangingPunct="1"/>
                    <a:endPara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42" name="Rectangle 28">
                    <a:extLst>
                      <a:ext uri="{FF2B5EF4-FFF2-40B4-BE49-F238E27FC236}">
                        <a16:creationId xmlns:a16="http://schemas.microsoft.com/office/drawing/2014/main" xmlns="" id="{A6A29598-1CB4-48D8-B643-D884F5B7AA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3" y="0"/>
                    <a:ext cx="1400" cy="75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08" name="Group 31"/>
                <p:cNvGrpSpPr>
                  <a:grpSpLocks/>
                </p:cNvGrpSpPr>
                <p:nvPr/>
              </p:nvGrpSpPr>
              <p:grpSpPr bwMode="auto">
                <a:xfrm>
                  <a:off x="0" y="750"/>
                  <a:ext cx="1363" cy="596"/>
                  <a:chOff x="0" y="750"/>
                  <a:chExt cx="1363" cy="596"/>
                </a:xfrm>
              </p:grpSpPr>
              <p:sp>
                <p:nvSpPr>
                  <p:cNvPr id="2975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751"/>
                    <a:ext cx="1276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just" eaLnBrk="1" hangingPunct="1"/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Настій (до 1 літра)</a:t>
                    </a:r>
                  </a:p>
                  <a:p>
                    <a:pPr algn="just" eaLnBrk="1" hangingPunct="1"/>
                    <a:endPara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40" name="Rectangle 30">
                    <a:extLst>
                      <a:ext uri="{FF2B5EF4-FFF2-40B4-BE49-F238E27FC236}">
                        <a16:creationId xmlns:a16="http://schemas.microsoft.com/office/drawing/2014/main" xmlns="" id="{8D018383-3A49-4131-B05A-2EC164618E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752"/>
                    <a:ext cx="1363" cy="596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09" name="Group 33"/>
                <p:cNvGrpSpPr>
                  <a:grpSpLocks/>
                </p:cNvGrpSpPr>
                <p:nvPr/>
              </p:nvGrpSpPr>
              <p:grpSpPr bwMode="auto">
                <a:xfrm>
                  <a:off x="1363" y="750"/>
                  <a:ext cx="1310" cy="596"/>
                  <a:chOff x="1363" y="750"/>
                  <a:chExt cx="1310" cy="596"/>
                </a:xfrm>
              </p:grpSpPr>
              <p:sp>
                <p:nvSpPr>
                  <p:cNvPr id="297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751"/>
                    <a:ext cx="1224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15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хв.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38" name="Rectangle 32">
                    <a:extLst>
                      <a:ext uri="{FF2B5EF4-FFF2-40B4-BE49-F238E27FC236}">
                        <a16:creationId xmlns:a16="http://schemas.microsoft.com/office/drawing/2014/main" xmlns="" id="{D260FA17-D54C-401D-9B76-09E5F162AB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63" y="752"/>
                    <a:ext cx="1310" cy="596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0" name="Group 35"/>
                <p:cNvGrpSpPr>
                  <a:grpSpLocks/>
                </p:cNvGrpSpPr>
                <p:nvPr/>
              </p:nvGrpSpPr>
              <p:grpSpPr bwMode="auto">
                <a:xfrm>
                  <a:off x="2673" y="750"/>
                  <a:ext cx="1400" cy="596"/>
                  <a:chOff x="2673" y="750"/>
                  <a:chExt cx="1400" cy="596"/>
                </a:xfrm>
              </p:grpSpPr>
              <p:sp>
                <p:nvSpPr>
                  <p:cNvPr id="297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716" y="751"/>
                    <a:ext cx="1313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45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36" name="Rectangle 34">
                    <a:extLst>
                      <a:ext uri="{FF2B5EF4-FFF2-40B4-BE49-F238E27FC236}">
                        <a16:creationId xmlns:a16="http://schemas.microsoft.com/office/drawing/2014/main" xmlns="" id="{1CB302B4-EC4D-4ACC-8BF5-FAD0FF8390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3" y="752"/>
                    <a:ext cx="1400" cy="596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1" name="Group 37"/>
                <p:cNvGrpSpPr>
                  <a:grpSpLocks/>
                </p:cNvGrpSpPr>
                <p:nvPr/>
              </p:nvGrpSpPr>
              <p:grpSpPr bwMode="auto">
                <a:xfrm>
                  <a:off x="0" y="1346"/>
                  <a:ext cx="1363" cy="442"/>
                  <a:chOff x="0" y="1346"/>
                  <a:chExt cx="1363" cy="442"/>
                </a:xfrm>
              </p:grpSpPr>
              <p:sp>
                <p:nvSpPr>
                  <p:cNvPr id="2974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346"/>
                    <a:ext cx="1276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just" eaLnBrk="1" hangingPunct="1"/>
                    <a:r>
                      <a:rPr lang="ru-RU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(Від1 до 3 літрів)</a:t>
                    </a:r>
                  </a:p>
                  <a:p>
                    <a:pPr algn="just" eaLnBrk="1" hangingPunct="1"/>
                    <a:endPara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34" name="Rectangle 36">
                    <a:extLst>
                      <a:ext uri="{FF2B5EF4-FFF2-40B4-BE49-F238E27FC236}">
                        <a16:creationId xmlns:a16="http://schemas.microsoft.com/office/drawing/2014/main" xmlns="" id="{F03D1C2F-6C84-4236-9246-B967DC06E4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346"/>
                    <a:ext cx="1363" cy="44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2" name="Group 39"/>
                <p:cNvGrpSpPr>
                  <a:grpSpLocks/>
                </p:cNvGrpSpPr>
                <p:nvPr/>
              </p:nvGrpSpPr>
              <p:grpSpPr bwMode="auto">
                <a:xfrm>
                  <a:off x="1363" y="1346"/>
                  <a:ext cx="1310" cy="442"/>
                  <a:chOff x="1363" y="1346"/>
                  <a:chExt cx="1310" cy="442"/>
                </a:xfrm>
              </p:grpSpPr>
              <p:sp>
                <p:nvSpPr>
                  <p:cNvPr id="2974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1346"/>
                    <a:ext cx="122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25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32" name="Rectangle 38">
                    <a:extLst>
                      <a:ext uri="{FF2B5EF4-FFF2-40B4-BE49-F238E27FC236}">
                        <a16:creationId xmlns:a16="http://schemas.microsoft.com/office/drawing/2014/main" xmlns="" id="{26829DAA-FDEC-4F12-8180-3F8F10F340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63" y="1346"/>
                    <a:ext cx="1310" cy="44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3" name="Group 41"/>
                <p:cNvGrpSpPr>
                  <a:grpSpLocks/>
                </p:cNvGrpSpPr>
                <p:nvPr/>
              </p:nvGrpSpPr>
              <p:grpSpPr bwMode="auto">
                <a:xfrm>
                  <a:off x="2673" y="1346"/>
                  <a:ext cx="1400" cy="442"/>
                  <a:chOff x="2673" y="1346"/>
                  <a:chExt cx="1400" cy="442"/>
                </a:xfrm>
              </p:grpSpPr>
              <p:sp>
                <p:nvSpPr>
                  <p:cNvPr id="297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716" y="1346"/>
                    <a:ext cx="1313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45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30" name="Rectangle 40">
                    <a:extLst>
                      <a:ext uri="{FF2B5EF4-FFF2-40B4-BE49-F238E27FC236}">
                        <a16:creationId xmlns:a16="http://schemas.microsoft.com/office/drawing/2014/main" xmlns="" id="{446CE433-475C-4AE3-8E1F-21D0967E4D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3" y="1346"/>
                    <a:ext cx="1400" cy="44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4" name="Group 43"/>
                <p:cNvGrpSpPr>
                  <a:grpSpLocks/>
                </p:cNvGrpSpPr>
                <p:nvPr/>
              </p:nvGrpSpPr>
              <p:grpSpPr bwMode="auto">
                <a:xfrm>
                  <a:off x="0" y="1788"/>
                  <a:ext cx="1363" cy="596"/>
                  <a:chOff x="0" y="1788"/>
                  <a:chExt cx="1363" cy="596"/>
                </a:xfrm>
              </p:grpSpPr>
              <p:sp>
                <p:nvSpPr>
                  <p:cNvPr id="2973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788"/>
                    <a:ext cx="1276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just" eaLnBrk="1" hangingPunct="1"/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Відвар (до 1 літра)</a:t>
                    </a:r>
                  </a:p>
                  <a:p>
                    <a:pPr algn="just" eaLnBrk="1" hangingPunct="1"/>
                    <a:endParaRPr lang="uk-UA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28" name="Rectangle 42">
                    <a:extLst>
                      <a:ext uri="{FF2B5EF4-FFF2-40B4-BE49-F238E27FC236}">
                        <a16:creationId xmlns:a16="http://schemas.microsoft.com/office/drawing/2014/main" xmlns="" id="{D8E1E031-B532-4311-A4F8-CC221A704D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788"/>
                    <a:ext cx="1363" cy="596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5" name="Group 45"/>
                <p:cNvGrpSpPr>
                  <a:grpSpLocks/>
                </p:cNvGrpSpPr>
                <p:nvPr/>
              </p:nvGrpSpPr>
              <p:grpSpPr bwMode="auto">
                <a:xfrm>
                  <a:off x="1363" y="1788"/>
                  <a:ext cx="1310" cy="596"/>
                  <a:chOff x="1363" y="1788"/>
                  <a:chExt cx="1310" cy="596"/>
                </a:xfrm>
              </p:grpSpPr>
              <p:sp>
                <p:nvSpPr>
                  <p:cNvPr id="2973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1788"/>
                    <a:ext cx="1224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30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26" name="Rectangle 44">
                    <a:extLst>
                      <a:ext uri="{FF2B5EF4-FFF2-40B4-BE49-F238E27FC236}">
                        <a16:creationId xmlns:a16="http://schemas.microsoft.com/office/drawing/2014/main" xmlns="" id="{4D0656B9-6A7F-4BA9-B190-FC426006B1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63" y="1788"/>
                    <a:ext cx="1310" cy="596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6" name="Group 47"/>
                <p:cNvGrpSpPr>
                  <a:grpSpLocks/>
                </p:cNvGrpSpPr>
                <p:nvPr/>
              </p:nvGrpSpPr>
              <p:grpSpPr bwMode="auto">
                <a:xfrm>
                  <a:off x="2673" y="1788"/>
                  <a:ext cx="1400" cy="596"/>
                  <a:chOff x="2673" y="1788"/>
                  <a:chExt cx="1400" cy="596"/>
                </a:xfrm>
              </p:grpSpPr>
              <p:sp>
                <p:nvSpPr>
                  <p:cNvPr id="297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716" y="1788"/>
                    <a:ext cx="1313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10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24" name="Rectangle 46">
                    <a:extLst>
                      <a:ext uri="{FF2B5EF4-FFF2-40B4-BE49-F238E27FC236}">
                        <a16:creationId xmlns:a16="http://schemas.microsoft.com/office/drawing/2014/main" xmlns="" id="{62D5B9C3-387B-425E-95F0-E879A50B72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3" y="1788"/>
                    <a:ext cx="1400" cy="596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7" name="Group 49"/>
                <p:cNvGrpSpPr>
                  <a:grpSpLocks/>
                </p:cNvGrpSpPr>
                <p:nvPr/>
              </p:nvGrpSpPr>
              <p:grpSpPr bwMode="auto">
                <a:xfrm>
                  <a:off x="0" y="2384"/>
                  <a:ext cx="1363" cy="442"/>
                  <a:chOff x="0" y="2384"/>
                  <a:chExt cx="1363" cy="442"/>
                </a:xfrm>
              </p:grpSpPr>
              <p:sp>
                <p:nvSpPr>
                  <p:cNvPr id="2973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384"/>
                    <a:ext cx="1276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just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(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від</a:t>
                    </a:r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1 до 3 л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і</a:t>
                    </a:r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тр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і</a:t>
                    </a:r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в)</a:t>
                    </a:r>
                  </a:p>
                  <a:p>
                    <a:pPr algn="just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22" name="Rectangle 48">
                    <a:extLst>
                      <a:ext uri="{FF2B5EF4-FFF2-40B4-BE49-F238E27FC236}">
                        <a16:creationId xmlns:a16="http://schemas.microsoft.com/office/drawing/2014/main" xmlns="" id="{37B2C268-C92A-48D1-9B54-C3F60B01F4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384"/>
                    <a:ext cx="1363" cy="44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8" name="Group 51"/>
                <p:cNvGrpSpPr>
                  <a:grpSpLocks/>
                </p:cNvGrpSpPr>
                <p:nvPr/>
              </p:nvGrpSpPr>
              <p:grpSpPr bwMode="auto">
                <a:xfrm>
                  <a:off x="1363" y="2384"/>
                  <a:ext cx="1310" cy="442"/>
                  <a:chOff x="1363" y="2384"/>
                  <a:chExt cx="1310" cy="442"/>
                </a:xfrm>
              </p:grpSpPr>
              <p:sp>
                <p:nvSpPr>
                  <p:cNvPr id="297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2384"/>
                    <a:ext cx="122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40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20" name="Rectangle 50">
                    <a:extLst>
                      <a:ext uri="{FF2B5EF4-FFF2-40B4-BE49-F238E27FC236}">
                        <a16:creationId xmlns:a16="http://schemas.microsoft.com/office/drawing/2014/main" xmlns="" id="{C23E9808-1A4B-42AE-8FCA-91F2EE4E73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63" y="2384"/>
                    <a:ext cx="1310" cy="44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19" name="Group 53"/>
                <p:cNvGrpSpPr>
                  <a:grpSpLocks/>
                </p:cNvGrpSpPr>
                <p:nvPr/>
              </p:nvGrpSpPr>
              <p:grpSpPr bwMode="auto">
                <a:xfrm>
                  <a:off x="2673" y="2384"/>
                  <a:ext cx="1400" cy="442"/>
                  <a:chOff x="2673" y="2384"/>
                  <a:chExt cx="1400" cy="442"/>
                </a:xfrm>
              </p:grpSpPr>
              <p:sp>
                <p:nvSpPr>
                  <p:cNvPr id="297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716" y="2384"/>
                    <a:ext cx="1313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10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18" name="Rectangle 52">
                    <a:extLst>
                      <a:ext uri="{FF2B5EF4-FFF2-40B4-BE49-F238E27FC236}">
                        <a16:creationId xmlns:a16="http://schemas.microsoft.com/office/drawing/2014/main" xmlns="" id="{797C9E60-EA21-4801-8D98-AC3A58D8C6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3" y="2384"/>
                    <a:ext cx="1400" cy="44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20" name="Group 55"/>
                <p:cNvGrpSpPr>
                  <a:grpSpLocks/>
                </p:cNvGrpSpPr>
                <p:nvPr/>
              </p:nvGrpSpPr>
              <p:grpSpPr bwMode="auto">
                <a:xfrm>
                  <a:off x="0" y="2826"/>
                  <a:ext cx="1363" cy="750"/>
                  <a:chOff x="0" y="2826"/>
                  <a:chExt cx="1363" cy="750"/>
                </a:xfrm>
              </p:grpSpPr>
              <p:sp>
                <p:nvSpPr>
                  <p:cNvPr id="2972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825"/>
                    <a:ext cx="1276" cy="7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Насто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ї</a:t>
                    </a:r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та відвари</a:t>
                    </a:r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по рецепту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з</a:t>
                    </a:r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вказівкою</a:t>
                    </a:r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“Cito”</a:t>
                    </a:r>
                  </a:p>
                  <a:p>
                    <a:pPr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16" name="Rectangle 54">
                    <a:extLst>
                      <a:ext uri="{FF2B5EF4-FFF2-40B4-BE49-F238E27FC236}">
                        <a16:creationId xmlns:a16="http://schemas.microsoft.com/office/drawing/2014/main" xmlns="" id="{12A2C1E5-2655-433B-99EF-EEEAEEE55B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4"/>
                    <a:ext cx="1363" cy="75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21" name="Group 57"/>
                <p:cNvGrpSpPr>
                  <a:grpSpLocks/>
                </p:cNvGrpSpPr>
                <p:nvPr/>
              </p:nvGrpSpPr>
              <p:grpSpPr bwMode="auto">
                <a:xfrm>
                  <a:off x="1363" y="2826"/>
                  <a:ext cx="1310" cy="750"/>
                  <a:chOff x="1363" y="2826"/>
                  <a:chExt cx="1310" cy="750"/>
                </a:xfrm>
              </p:grpSpPr>
              <p:sp>
                <p:nvSpPr>
                  <p:cNvPr id="2972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2825"/>
                    <a:ext cx="1224" cy="7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25 </a:t>
                    </a:r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хв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14" name="Rectangle 56">
                    <a:extLst>
                      <a:ext uri="{FF2B5EF4-FFF2-40B4-BE49-F238E27FC236}">
                        <a16:creationId xmlns:a16="http://schemas.microsoft.com/office/drawing/2014/main" xmlns="" id="{FB302819-B264-426C-8556-03784A0A90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63" y="2824"/>
                    <a:ext cx="1310" cy="75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9722" name="Group 59"/>
                <p:cNvGrpSpPr>
                  <a:grpSpLocks/>
                </p:cNvGrpSpPr>
                <p:nvPr/>
              </p:nvGrpSpPr>
              <p:grpSpPr bwMode="auto">
                <a:xfrm>
                  <a:off x="2673" y="2826"/>
                  <a:ext cx="1400" cy="750"/>
                  <a:chOff x="2673" y="2826"/>
                  <a:chExt cx="1400" cy="750"/>
                </a:xfrm>
              </p:grpSpPr>
              <p:sp>
                <p:nvSpPr>
                  <p:cNvPr id="2972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716" y="2825"/>
                    <a:ext cx="1313" cy="7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uk-UA" altLang="ru-RU">
                        <a:solidFill>
                          <a:srgbClr val="65140E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штучно</a:t>
                    </a:r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eaLnBrk="1" hangingPunct="1"/>
                    <a:endParaRPr lang="en-US" altLang="ru-RU">
                      <a:solidFill>
                        <a:srgbClr val="65140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412" name="Rectangle 58">
                    <a:extLst>
                      <a:ext uri="{FF2B5EF4-FFF2-40B4-BE49-F238E27FC236}">
                        <a16:creationId xmlns:a16="http://schemas.microsoft.com/office/drawing/2014/main" xmlns="" id="{CF9F78D2-E370-4F16-A48D-0074FB9E6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3" y="2824"/>
                    <a:ext cx="1400" cy="752"/>
                  </a:xfrm>
                  <a:prstGeom prst="rect">
                    <a:avLst/>
                  </a:prstGeom>
                  <a:noFill/>
                  <a:ln w="7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ru-RU" altLang="ru-RU" sz="1800">
                      <a:solidFill>
                        <a:srgbClr val="65140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16392" name="Rectangle 61">
                <a:extLst>
                  <a:ext uri="{FF2B5EF4-FFF2-40B4-BE49-F238E27FC236}">
                    <a16:creationId xmlns:a16="http://schemas.microsoft.com/office/drawing/2014/main" xmlns="" id="{CCBB8187-5F4F-4238-B9B4-FE226D4FA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" y="-3"/>
                <a:ext cx="4079" cy="3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>
                  <a:solidFill>
                    <a:srgbClr val="65140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4807" y="564875"/>
            <a:ext cx="6747427" cy="115224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ЧИННИКИ,  ЩО ВПЛИВАЮТЬ  НА  ПОВНОТУ  І ЕКСТРАКЦІЇ </a:t>
            </a:r>
            <a:r>
              <a:rPr lang="uk-UA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 ДІЮЧИХ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РЕЧОВИН РОСЛИННОЇ  СИРОВИНИ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0108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419061" y="1212854"/>
            <a:ext cx="7709316" cy="313932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Апаратура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засоби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малої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механізації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використовуються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отримання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водних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витяжок</a:t>
            </a:r>
            <a:endParaRPr lang="en-US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Вимоги до матеріалу апаратури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 </a:t>
            </a:r>
          </a:p>
          <a:p>
            <a:pPr algn="just" eaLnBrk="1" hangingPunct="1"/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Ø        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не повинен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взаємодіяти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рослинним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матеріалом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 eaLnBrk="1" hangingPunct="1"/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Ø        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не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вступати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хімічні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реакції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екстрактивними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речовинами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мати добру теплопровідність і механічну міцність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714891" y="283079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виготовлення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настоїв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відварів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використовують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інфундірки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sz="1600" dirty="0">
                <a:solidFill>
                  <a:srgbClr val="65140E"/>
                </a:solidFill>
                <a:latin typeface="SchoolBook" charset="0"/>
                <a:cs typeface="Times New Roman" panose="02020603050405020304" pitchFamily="18" charset="0"/>
              </a:rPr>
              <a:t>:</a:t>
            </a:r>
            <a:r>
              <a:rPr lang="en-US" altLang="ru-RU" sz="1600" dirty="0">
                <a:solidFill>
                  <a:srgbClr val="65140E"/>
                </a:solidFill>
                <a:latin typeface="Times New Roman" panose="02020603050405020304" pitchFamily="18" charset="0"/>
              </a:rPr>
              <a:t> </a:t>
            </a:r>
            <a:endParaRPr lang="en-US" altLang="ru-RU" sz="1600" dirty="0">
              <a:solidFill>
                <a:srgbClr val="65140E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026151" y="3208339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металеві емальовані </a:t>
            </a:r>
            <a:endParaRPr lang="en-US" altLang="ru-RU" sz="200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6858002" y="3543300"/>
            <a:ext cx="208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фарфорові</a:t>
            </a:r>
            <a:endParaRPr lang="en-US" altLang="ru-RU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142038" y="385445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 неіржавіючої сталі 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8472489" y="4095750"/>
            <a:ext cx="576263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8472489" y="3748088"/>
            <a:ext cx="576263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8472489" y="3394075"/>
            <a:ext cx="576263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9048751" y="3208338"/>
            <a:ext cx="0" cy="220662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299791" y="4359836"/>
            <a:ext cx="3048000" cy="952458"/>
            <a:chOff x="-114" y="2792"/>
            <a:chExt cx="2540" cy="721"/>
          </a:xfrm>
        </p:grpSpPr>
        <p:sp>
          <p:nvSpPr>
            <p:cNvPr id="30736" name="Rectangle 37"/>
            <p:cNvSpPr>
              <a:spLocks noChangeArrowheads="1"/>
            </p:cNvSpPr>
            <p:nvPr/>
          </p:nvSpPr>
          <p:spPr bwMode="auto">
            <a:xfrm>
              <a:off x="-17" y="2792"/>
              <a:ext cx="2177" cy="72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400">
                <a:solidFill>
                  <a:srgbClr val="65140E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-114" y="2840"/>
              <a:ext cx="25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ru-RU" sz="140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Для віджимання сировини</a:t>
              </a:r>
              <a:endParaRPr lang="en-US" altLang="ru-RU" sz="140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38" name="Text Box 17"/>
            <p:cNvSpPr txBox="1">
              <a:spLocks noChangeArrowheads="1"/>
            </p:cNvSpPr>
            <p:nvPr/>
          </p:nvSpPr>
          <p:spPr bwMode="auto">
            <a:xfrm>
              <a:off x="339" y="3053"/>
              <a:ext cx="1145" cy="24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пресс-</a:t>
              </a:r>
              <a:r>
                <a:rPr lang="ru-RU" altLang="ru-RU" sz="1400" b="1" dirty="0" err="1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цідилку</a:t>
              </a:r>
              <a:endParaRPr lang="ru-RU" altLang="ru-RU" sz="14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39" name="Rectangle 18"/>
            <p:cNvSpPr>
              <a:spLocks noChangeArrowheads="1"/>
            </p:cNvSpPr>
            <p:nvPr/>
          </p:nvSpPr>
          <p:spPr bwMode="auto">
            <a:xfrm>
              <a:off x="1463" y="3019"/>
              <a:ext cx="5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 sz="1400" dirty="0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або</a:t>
              </a:r>
              <a:endParaRPr lang="en-US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40" name="Text Box 19"/>
            <p:cNvSpPr txBox="1">
              <a:spLocks noChangeArrowheads="1"/>
            </p:cNvSpPr>
            <p:nvPr/>
          </p:nvSpPr>
          <p:spPr bwMode="auto">
            <a:xfrm>
              <a:off x="912" y="3244"/>
              <a:ext cx="868" cy="18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dirty="0" err="1">
                  <a:solidFill>
                    <a:srgbClr val="65140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деколятор</a:t>
              </a:r>
              <a:endParaRPr lang="ru-RU" altLang="ru-RU" sz="14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7406381" y="4531489"/>
            <a:ext cx="4752975" cy="2308225"/>
          </a:xfrm>
          <a:prstGeom prst="rect">
            <a:avLst/>
          </a:prstGeom>
          <a:solidFill>
            <a:srgbClr val="65140E"/>
          </a:solidFill>
          <a:ln w="9525">
            <a:solidFill>
              <a:srgbClr val="1F5E3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підвищення продуктивності праці і поліпшення якості водних витягів використовують інфундірні апарати різних типів: АІ-3, АІ-3М, АІ-14.</a:t>
            </a:r>
          </a:p>
          <a:p>
            <a:pPr algn="ctr" eaLnBrk="1" hangingPunct="1"/>
            <a:r>
              <a:rPr lang="ru-RU" altLang="ru-RU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Інфундірні апарати мають регулятор нагріву і таймер, що дозволяє автоматизувати процес приготування настоїв та відварів. </a:t>
            </a:r>
          </a:p>
        </p:txBody>
      </p:sp>
      <p:sp>
        <p:nvSpPr>
          <p:cNvPr id="49188" name="Rectangle 36">
            <a:extLst>
              <a:ext uri="{FF2B5EF4-FFF2-40B4-BE49-F238E27FC236}">
                <a16:creationId xmlns:a16="http://schemas.microsoft.com/office/drawing/2014/main" xmlns="" id="{E4000707-0C34-453C-B680-19D1BA273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517" y="-25400"/>
            <a:ext cx="59688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ЧИННИКИ</a:t>
            </a:r>
            <a:r>
              <a:rPr lang="ru-RU" altLang="ru-RU" sz="20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 ЩО ВПЛИВАЮТЬ  НА  ПОВНОТУ  І ШВИДКІСТЬ ЕКСТРАКЦІЇ ДІЮЧИХ РЕЧОВИН З  РОСЛИННОЇ  СИРОВИНИ</a:t>
            </a:r>
            <a:endParaRPr lang="ru-RU" altLang="ru-RU" sz="2000" b="1" dirty="0">
              <a:solidFill>
                <a:srgbClr val="6514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9048751" y="3429000"/>
            <a:ext cx="0" cy="43180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>
            <a:off x="9048751" y="3694113"/>
            <a:ext cx="0" cy="43180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81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66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66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6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6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82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32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5" name="Line 35"/>
          <p:cNvSpPr>
            <a:spLocks noChangeShapeType="1"/>
          </p:cNvSpPr>
          <p:nvPr/>
        </p:nvSpPr>
        <p:spPr bwMode="auto">
          <a:xfrm flipH="1">
            <a:off x="4428106" y="3180956"/>
            <a:ext cx="1223963" cy="4318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4077372" y="1808868"/>
            <a:ext cx="287337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H="1">
            <a:off x="4077371" y="1993169"/>
            <a:ext cx="1800225" cy="6477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4115595" y="2958755"/>
            <a:ext cx="4318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2528764" y="4374369"/>
            <a:ext cx="0" cy="288925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4438651" y="3864230"/>
            <a:ext cx="865187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6755833" y="3897143"/>
            <a:ext cx="1071286" cy="1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1248" name="Line 48"/>
          <p:cNvSpPr>
            <a:spLocks noChangeShapeType="1"/>
          </p:cNvSpPr>
          <p:nvPr/>
        </p:nvSpPr>
        <p:spPr bwMode="auto">
          <a:xfrm>
            <a:off x="7790693" y="3864230"/>
            <a:ext cx="0" cy="792163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xmlns="" id="{7B1F040E-8769-473D-9B33-46611A70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787" y="36344"/>
            <a:ext cx="5080965" cy="1152240"/>
          </a:xfrm>
          <a:ln>
            <a:solidFill>
              <a:srgbClr val="65140E"/>
            </a:solidFill>
          </a:ln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ТЕХНОЛОГІЯ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ВОДНИХ ВИТЯЖОК З ЛРС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4364709" y="1292906"/>
            <a:ext cx="3168650" cy="719137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Заливають водою кімнатною</a:t>
            </a:r>
          </a:p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температури</a:t>
            </a: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980159" y="1157061"/>
            <a:ext cx="3097213" cy="1223962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Суху, подрібнену сировину</a:t>
            </a:r>
          </a:p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поміщають в підігріту</a:t>
            </a:r>
          </a:p>
          <a:p>
            <a:pPr algn="ctr" eaLnBrk="1" hangingPunct="1"/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інфундірку</a:t>
            </a:r>
            <a:endParaRPr lang="uk-UA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980158" y="2452460"/>
            <a:ext cx="3097213" cy="720725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Настаюють на киплячій</a:t>
            </a:r>
          </a:p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водяній бані</a:t>
            </a: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4585619" y="2598244"/>
            <a:ext cx="3168650" cy="649288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Охолоджують при кімнатній</a:t>
            </a:r>
          </a:p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температурі</a:t>
            </a: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972118" y="3294869"/>
            <a:ext cx="3455988" cy="1079500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Проціджують в мірний</a:t>
            </a:r>
          </a:p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циліндр через прес-</a:t>
            </a:r>
            <a:r>
              <a:rPr lang="ru-RU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цідилку</a:t>
            </a:r>
            <a:endParaRPr lang="uk-UA" altLang="ru-RU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 скляну воронку. Переносять:</a:t>
            </a:r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980158" y="4699369"/>
            <a:ext cx="2662238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 флакон</a:t>
            </a:r>
            <a:r>
              <a:rPr lang="en-US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відпуску</a:t>
            </a:r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>
            <a:off x="5314383" y="3644731"/>
            <a:ext cx="1441450" cy="504825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 підставку</a:t>
            </a:r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5566795" y="4639511"/>
            <a:ext cx="2378075" cy="792163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введення інших</a:t>
            </a:r>
          </a:p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лікарських</a:t>
            </a:r>
          </a:p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речовин</a:t>
            </a:r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2939326" y="5921629"/>
            <a:ext cx="4729024" cy="943504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Особливість 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 можна використовувати концентровані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dirty="0" smtClean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розчини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лікарських речовин</a:t>
            </a:r>
          </a:p>
        </p:txBody>
      </p:sp>
    </p:spTree>
    <p:extLst>
      <p:ext uri="{BB962C8B-B14F-4D97-AF65-F5344CB8AC3E}">
        <p14:creationId xmlns:p14="http://schemas.microsoft.com/office/powerpoint/2010/main" val="3814180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 animBg="1"/>
      <p:bldP spid="51228" grpId="0" animBg="1"/>
      <p:bldP spid="51229" grpId="0" animBg="1"/>
      <p:bldP spid="51230" grpId="0" animBg="1"/>
      <p:bldP spid="51234" grpId="0" animBg="1"/>
      <p:bldP spid="51236" grpId="0" animBg="1"/>
      <p:bldP spid="51237" grpId="0" animBg="1"/>
      <p:bldP spid="51238" grpId="0" animBg="1"/>
      <p:bldP spid="512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8020258" y="4512903"/>
            <a:ext cx="5969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8020258" y="3124199"/>
            <a:ext cx="5969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8617158" y="3773635"/>
            <a:ext cx="3490325" cy="14785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Кислоту хлористоводневу</a:t>
            </a:r>
            <a:b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додають в кількості, рівній кількості алкалоїдів</a:t>
            </a:r>
            <a:b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розрахованій наважці сировини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938795" y="2126654"/>
            <a:ext cx="5334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988559" y="3773635"/>
            <a:ext cx="483636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3265" name="Rectangle 17">
            <a:extLst>
              <a:ext uri="{FF2B5EF4-FFF2-40B4-BE49-F238E27FC236}">
                <a16:creationId xmlns:a16="http://schemas.microsoft.com/office/drawing/2014/main" xmlns="" id="{52A621D6-F231-4436-9A89-549C3158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774" y="-1229"/>
            <a:ext cx="4479236" cy="1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800" b="1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ТЕХНОЛОГІЯ </a:t>
            </a:r>
            <a:r>
              <a:rPr lang="ru-RU" altLang="ru-RU" sz="28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ВОДНИХ ВИТЯГЖОК З ЛРС </a:t>
            </a:r>
            <a:endParaRPr lang="ru-RU" altLang="ru-RU" sz="2800" b="1" dirty="0">
              <a:solidFill>
                <a:srgbClr val="6514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486483" y="1673649"/>
            <a:ext cx="3489325" cy="10128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Технологія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настоїв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</a:t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відварів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сировини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містить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045302" y="1693266"/>
            <a:ext cx="1958281" cy="4333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b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Особливості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472195" y="3103349"/>
            <a:ext cx="3517900" cy="217011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Алкалоїди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трава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термопсису,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листя 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красавки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трава плавуна баранця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корінь іпекакуани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ріжки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кора хіни та 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ін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8617158" y="2338155"/>
            <a:ext cx="3490325" cy="12249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Екстрагують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водою з</a:t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додаванням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кислоти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хлористоводневої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(у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вигляді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розчину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концентрації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0,83%)</a:t>
            </a: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3975240" y="2126653"/>
            <a:ext cx="13319" cy="4234389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96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52" grpId="0" animBg="1"/>
      <p:bldP spid="53253" grpId="0" animBg="1"/>
      <p:bldP spid="53254" grpId="0" animBg="1"/>
      <p:bldP spid="532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3395039" y="2728396"/>
            <a:ext cx="533400" cy="6626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V="1">
            <a:off x="6533322" y="1734879"/>
            <a:ext cx="649356" cy="34492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6533320" y="2991886"/>
            <a:ext cx="649357" cy="8926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6533321" y="3617865"/>
            <a:ext cx="649356" cy="349565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6653000" y="4720816"/>
            <a:ext cx="450575" cy="2129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6705438" y="5505496"/>
            <a:ext cx="477240" cy="218961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33801" name="Rectangle 23"/>
          <p:cNvSpPr>
            <a:spLocks noGrp="1" noChangeArrowheads="1"/>
          </p:cNvSpPr>
          <p:nvPr>
            <p:ph type="title"/>
          </p:nvPr>
        </p:nvSpPr>
        <p:spPr>
          <a:xfrm>
            <a:off x="5914543" y="79378"/>
            <a:ext cx="5080965" cy="1038448"/>
          </a:xfrm>
          <a:ln>
            <a:solidFill>
              <a:srgbClr val="65140E"/>
            </a:solidFill>
          </a:ln>
        </p:spPr>
        <p:txBody>
          <a:bodyPr anchor="ctr">
            <a:normAutofit/>
          </a:bodyPr>
          <a:lstStyle/>
          <a:p>
            <a:pPr eaLnBrk="1" hangingPunct="1"/>
            <a:r>
              <a:rPr lang="uk-UA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ТЕХНОЛОГІЯ </a:t>
            </a:r>
            <a:r>
              <a:rPr lang="uk-UA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ВОДНИХ ВИТЯЖОК З ЛРС </a:t>
            </a:r>
            <a:endParaRPr lang="uk-UA" altLang="ru-RU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928439" y="1895061"/>
            <a:ext cx="2604879" cy="189491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b="1" i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Серцеві </a:t>
            </a:r>
            <a:r>
              <a:rPr lang="uk-UA" altLang="ru-RU" b="1" i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глікозиди</a:t>
            </a:r>
            <a:r>
              <a:rPr lang="uk-UA" altLang="ru-RU" b="1" i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листя наперстянки,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трава горицвіту,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трава жовтушнику,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бульби морської цибулі та ін.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182678" y="1619250"/>
            <a:ext cx="5009322" cy="104343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рН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середовища повинно </a:t>
            </a: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бути нейтральне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оскільки в кислому і </a:t>
            </a: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лужному середовищі серцеві </a:t>
            </a:r>
            <a:r>
              <a:rPr lang="uk-UA" altLang="ru-RU" dirty="0" err="1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глікозиди</a:t>
            </a: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розщеплюються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генінів</a:t>
            </a:r>
            <a:endParaRPr lang="uk-UA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182679" y="2728396"/>
            <a:ext cx="5009322" cy="6963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дотримання </a:t>
            </a: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ступеню подрібнення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рослинної сировини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182679" y="3490468"/>
            <a:ext cx="5009322" cy="7850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суворе </a:t>
            </a: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дотримання температури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 </a:t>
            </a: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часу настоювання</a:t>
            </a:r>
            <a:endParaRPr lang="uk-UA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182678" y="4386734"/>
            <a:ext cx="5009322" cy="7233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процес екстракції проводять в 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інфундирках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щільно закритих кришками</a:t>
            </a:r>
          </a:p>
        </p:txBody>
      </p:sp>
      <p:sp>
        <p:nvSpPr>
          <p:cNvPr id="54284" name="Text Box 12">
            <a:extLst>
              <a:ext uri="{FF2B5EF4-FFF2-40B4-BE49-F238E27FC236}">
                <a16:creationId xmlns:a16="http://schemas.microsoft.com/office/drawing/2014/main" xmlns="" id="{5ADD4EE8-ACA2-477F-946D-756BFB931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678" y="5221357"/>
            <a:ext cx="5009322" cy="7222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1800" dirty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проціджують тільки після повного </a:t>
            </a:r>
            <a:r>
              <a:rPr lang="uk-UA" altLang="ru-RU" sz="1800" dirty="0" err="1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охолодженння</a:t>
            </a:r>
            <a:r>
              <a:rPr lang="uk-UA" altLang="ru-RU" sz="1800" dirty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настою</a:t>
            </a:r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3395038" y="1117826"/>
            <a:ext cx="0" cy="438767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3395038" y="5456146"/>
            <a:ext cx="5334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928439" y="4053468"/>
            <a:ext cx="2744020" cy="20606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b="1" i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Ефірні олії:</a:t>
            </a:r>
          </a:p>
          <a:p>
            <a:pPr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- кореневище з </a:t>
            </a: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корінням валеріани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- листя м'яти,</a:t>
            </a:r>
          </a:p>
          <a:p>
            <a:pPr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- трава чабрецю,</a:t>
            </a:r>
          </a:p>
          <a:p>
            <a:pPr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- трава </a:t>
            </a: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материнки,</a:t>
            </a:r>
          </a:p>
          <a:p>
            <a:pPr eaLnBrk="1" hangingPunct="1">
              <a:defRPr/>
            </a:pPr>
            <a:r>
              <a:rPr lang="uk-UA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- квітки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ромашки і ін.</a:t>
            </a:r>
          </a:p>
        </p:txBody>
      </p:sp>
    </p:spTree>
    <p:extLst>
      <p:ext uri="{BB962C8B-B14F-4D97-AF65-F5344CB8AC3E}">
        <p14:creationId xmlns:p14="http://schemas.microsoft.com/office/powerpoint/2010/main" val="3017787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9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altLang="uk-UA" dirty="0">
                <a:latin typeface="Tahoma" panose="020B0604030504040204" pitchFamily="34" charset="0"/>
                <a:cs typeface="Tahoma" panose="020B0604030504040204" pitchFamily="34" charset="0"/>
              </a:rPr>
              <a:t>АПТЕЧНА ТЕХНОЛОГІЯ ЛІКІВ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802295" y="1749765"/>
            <a:ext cx="9199044" cy="1685396"/>
          </a:xfrm>
        </p:spPr>
        <p:txBody>
          <a:bodyPr/>
          <a:lstStyle/>
          <a:p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ВОДНІ ВИТЯЖКИ З ЛІКАРСЬКОЇ РОСЛИННОЇ СИРОВИНИ</a:t>
            </a:r>
            <a:endParaRPr lang="uk-UA" altLang="uk-UA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CD6CF4-FF56-4348-A37B-BE0A9B89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27" y="147223"/>
            <a:ext cx="1001496" cy="10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516836" y="2320202"/>
            <a:ext cx="0" cy="2079625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75009" y="2320202"/>
            <a:ext cx="3810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75009" y="4399827"/>
            <a:ext cx="518904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887478" y="4399827"/>
            <a:ext cx="412934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4217052" y="2285380"/>
            <a:ext cx="8382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34823" name="Rectangle 22"/>
          <p:cNvSpPr>
            <a:spLocks noGrp="1" noChangeArrowheads="1"/>
          </p:cNvSpPr>
          <p:nvPr>
            <p:ph type="title"/>
          </p:nvPr>
        </p:nvSpPr>
        <p:spPr>
          <a:xfrm>
            <a:off x="856009" y="59564"/>
            <a:ext cx="5080965" cy="1152240"/>
          </a:xfrm>
          <a:ln>
            <a:solidFill>
              <a:srgbClr val="65140E"/>
            </a:solidFill>
          </a:ln>
        </p:spPr>
        <p:txBody>
          <a:bodyPr anchor="ctr">
            <a:normAutofit/>
          </a:bodyPr>
          <a:lstStyle/>
          <a:p>
            <a:pPr eaLnBrk="1" hangingPunct="1"/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ТЕХНОЛОГІЯ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ВОДНИХ ВИТЯЖОК З ЛРС </a:t>
            </a:r>
            <a:endParaRPr lang="ru-RU" altLang="ru-RU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02664" y="1828180"/>
            <a:ext cx="2819400" cy="91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Технологія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настоїв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</a:t>
            </a:r>
            <a:b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відварів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сировини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містить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055252" y="1023053"/>
            <a:ext cx="2819400" cy="4953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b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Особливості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029978" y="3622746"/>
            <a:ext cx="2857500" cy="15541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Антраглікозиди</a:t>
            </a:r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коріння 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ревеню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кора жостеру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листя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сени,</a:t>
            </a:r>
          </a:p>
          <a:p>
            <a:pPr eaLnBrk="1" hangingPunct="1">
              <a:buFont typeface="Times New Roman" panose="02020603050405020304" pitchFamily="18" charset="0"/>
              <a:buChar char="–"/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ягоди жостеру та ін.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xmlns="" id="{070B5205-536E-4776-8863-A0B91190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191" y="1696624"/>
            <a:ext cx="2814246" cy="1143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Відвари</a:t>
            </a:r>
            <a:r>
              <a:rPr lang="ru-RU" altLang="ru-RU" sz="18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sz="18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кореневища</a:t>
            </a:r>
            <a:r>
              <a:rPr lang="ru-RU" altLang="ru-RU" sz="18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8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ревеню і кори жостеру</a:t>
            </a:r>
            <a:br>
              <a:rPr lang="ru-RU" altLang="ru-RU" sz="18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проціджують</a:t>
            </a:r>
            <a:r>
              <a:rPr lang="ru-RU" altLang="ru-RU" sz="18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не </a:t>
            </a:r>
            <a:r>
              <a:rPr lang="ru-RU" altLang="ru-RU" sz="18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охолоджуючи</a:t>
            </a:r>
            <a:endParaRPr lang="ru-RU" altLang="ru-RU" sz="1800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055252" y="2956764"/>
            <a:ext cx="2819400" cy="11093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дозволяється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використовувати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кору жостеру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після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річної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витримки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055252" y="4222609"/>
            <a:ext cx="2788461" cy="14123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Відвари з листя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сени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проціджують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після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повного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охолодження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(не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менше,чим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через</a:t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3-4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години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4284344" y="2268124"/>
            <a:ext cx="10318" cy="2610265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4247991" y="4890329"/>
            <a:ext cx="8382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4344358" y="3360014"/>
            <a:ext cx="645465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8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8315739" y="4932693"/>
            <a:ext cx="8382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309180" y="1665333"/>
            <a:ext cx="3940297" cy="14754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endParaRPr lang="uk-UA" altLang="ru-RU" b="1" i="1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defRPr/>
            </a:pPr>
            <a:endParaRPr lang="uk-UA" altLang="ru-RU" b="1" i="1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defRPr/>
            </a:pPr>
            <a:r>
              <a:rPr lang="uk-UA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Сапоніни</a:t>
            </a:r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5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корінь 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істоду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lnSpc>
                <a:spcPct val="95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корінь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сенеги,</a:t>
            </a:r>
          </a:p>
          <a:p>
            <a:pPr eaLnBrk="1" hangingPunct="1">
              <a:lnSpc>
                <a:spcPct val="95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кореневище і корінь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синюхи,</a:t>
            </a:r>
          </a:p>
          <a:p>
            <a:pPr eaLnBrk="1" hangingPunct="1">
              <a:lnSpc>
                <a:spcPct val="95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корінь 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солодки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та ін.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buFont typeface="Times New Roman" panose="02020603050405020304" pitchFamily="18" charset="0"/>
              <a:buChar char="–"/>
              <a:defRPr/>
            </a:pP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Symbol" panose="05050102010706020507" pitchFamily="18" charset="2"/>
              <a:buChar char="·"/>
              <a:defRPr/>
            </a:pPr>
            <a:endParaRPr lang="uk-UA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9011478" y="1971675"/>
            <a:ext cx="3180522" cy="16180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екстрагують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водою з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додаванням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натрію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гідрокарбонату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він</a:t>
            </a:r>
            <a:r>
              <a:rPr lang="ru-RU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прописаний</a:t>
            </a:r>
            <a:r>
              <a:rPr lang="ru-RU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рецепті</a:t>
            </a:r>
            <a:r>
              <a:rPr lang="ru-RU" altLang="ru-RU" dirty="0" smtClean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(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10,0 сировини1,0 NaHCO</a:t>
            </a:r>
            <a:r>
              <a:rPr lang="ru-RU" altLang="ru-RU" baseline="-250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232483" y="3538111"/>
            <a:ext cx="4228048" cy="2971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defRPr/>
            </a:pPr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Дубильні речовини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5000"/>
              </a:lnSpc>
              <a:buFontTx/>
              <a:buBlip>
                <a:blip r:embed="rId2"/>
              </a:buBlip>
              <a:defRPr/>
            </a:pP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кора дубу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lnSpc>
                <a:spcPct val="95000"/>
              </a:lnSpc>
              <a:buFontTx/>
              <a:buBlip>
                <a:blip r:embed="rId2"/>
              </a:buBlip>
              <a:defRPr/>
            </a:pP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кореневище змійовика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lnSpc>
                <a:spcPct val="95000"/>
              </a:lnSpc>
              <a:buFontTx/>
              <a:buBlip>
                <a:blip r:embed="rId2"/>
              </a:buBlip>
              <a:defRPr/>
            </a:pP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кореневище </a:t>
            </a:r>
            <a:r>
              <a:rPr lang="uk-UA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перстача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lnSpc>
                <a:spcPct val="95000"/>
              </a:lnSpc>
              <a:buFontTx/>
              <a:buBlip>
                <a:blip r:embed="rId2"/>
              </a:buBlip>
              <a:defRPr/>
            </a:pP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кореневище з корінням родовика,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buFontTx/>
              <a:buBlip>
                <a:blip r:embed="rId2"/>
              </a:buBlip>
              <a:defRPr/>
            </a:pP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плоди чорниці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lnSpc>
                <a:spcPct val="95000"/>
              </a:lnSpc>
              <a:buFontTx/>
              <a:buBlip>
                <a:blip r:embed="rId2"/>
              </a:buBlip>
              <a:defRPr/>
            </a:pP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листя мучниці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lnSpc>
                <a:spcPct val="95000"/>
              </a:lnSpc>
              <a:buFontTx/>
              <a:buBlip>
                <a:blip r:embed="rId2"/>
              </a:buBlip>
              <a:defRPr/>
            </a:pP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листя брусниці та ін.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153939" y="4559975"/>
            <a:ext cx="2721094" cy="7454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відвари проціджують</a:t>
            </a:r>
            <a:b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без охолодження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8249478" y="2784612"/>
            <a:ext cx="7620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3546683" y="2457818"/>
            <a:ext cx="0" cy="2160587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546683" y="4611547"/>
            <a:ext cx="6858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546683" y="2457818"/>
            <a:ext cx="7620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ТЕХНОЛОГІЯ </a:t>
            </a:r>
            <a:r>
              <a:rPr lang="ru-RU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ВОДНИХ ВИТЯЖОК З ЛРС </a:t>
            </a:r>
            <a:br>
              <a:rPr lang="ru-RU" altLang="ru-RU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8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 animBg="1"/>
      <p:bldP spid="563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10512290" y="3195901"/>
            <a:ext cx="0" cy="1524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10543521" y="5798676"/>
            <a:ext cx="0" cy="1524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4810893" y="6263804"/>
            <a:ext cx="7620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4759879" y="2744499"/>
            <a:ext cx="714375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8458200" y="2744499"/>
            <a:ext cx="3810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8431698" y="4554595"/>
            <a:ext cx="4572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8488018" y="6263804"/>
            <a:ext cx="4572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592261" y="1558676"/>
            <a:ext cx="6328262" cy="6330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Введення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лікарських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речовин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водні</a:t>
            </a:r>
            <a:r>
              <a:rPr lang="ru-RU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витяжки</a:t>
            </a:r>
            <a:endParaRPr lang="ru-RU" altLang="ru-RU" b="1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 рослинної сировини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474254" y="2536753"/>
            <a:ext cx="2978150" cy="43195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Розчинні у воді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839201" y="2284000"/>
            <a:ext cx="3352800" cy="8001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Розчиняють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підставці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процідженому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водній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витяжці</a:t>
            </a:r>
            <a:endParaRPr lang="ru-RU" altLang="ru-RU" sz="1600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8945218" y="3320319"/>
            <a:ext cx="3246783" cy="571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Проціджують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у</a:t>
            </a:r>
            <a:b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контейнер для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відпуску</a:t>
            </a:r>
            <a:endParaRPr lang="ru-RU" altLang="ru-RU" sz="1600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494960" y="4318598"/>
            <a:ext cx="2957444" cy="50533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Нерозчинні у воді</a:t>
            </a:r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xmlns="" id="{665BABEB-0C78-45FF-8561-72778D94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898" y="4134998"/>
            <a:ext cx="3246783" cy="7239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dirty="0" err="1">
                <a:solidFill>
                  <a:srgbClr val="65140E"/>
                </a:solidFill>
              </a:rPr>
              <a:t>Вводять</a:t>
            </a:r>
            <a:r>
              <a:rPr lang="ru-RU" altLang="ru-RU" sz="1600" dirty="0">
                <a:solidFill>
                  <a:srgbClr val="65140E"/>
                </a:solidFill>
              </a:rPr>
              <a:t> за типом </a:t>
            </a:r>
            <a:r>
              <a:rPr lang="ru-RU" altLang="ru-RU" sz="1600" dirty="0" err="1">
                <a:solidFill>
                  <a:srgbClr val="65140E"/>
                </a:solidFill>
              </a:rPr>
              <a:t>суспензії</a:t>
            </a:r>
            <a:r>
              <a:rPr lang="ru-RU" altLang="ru-RU" sz="1600" dirty="0">
                <a:solidFill>
                  <a:srgbClr val="65140E"/>
                </a:solidFill>
              </a:rPr>
              <a:t/>
            </a:r>
            <a:br>
              <a:rPr lang="ru-RU" altLang="ru-RU" sz="1600" dirty="0">
                <a:solidFill>
                  <a:srgbClr val="65140E"/>
                </a:solidFill>
              </a:rPr>
            </a:br>
            <a:r>
              <a:rPr lang="ru-RU" altLang="ru-RU" sz="1600" dirty="0">
                <a:solidFill>
                  <a:srgbClr val="65140E"/>
                </a:solidFill>
              </a:rPr>
              <a:t>в </a:t>
            </a:r>
            <a:r>
              <a:rPr lang="ru-RU" altLang="ru-RU" sz="1600" dirty="0" err="1">
                <a:solidFill>
                  <a:srgbClr val="65140E"/>
                </a:solidFill>
              </a:rPr>
              <a:t>проціджену</a:t>
            </a:r>
            <a:r>
              <a:rPr lang="ru-RU" altLang="ru-RU" sz="1600" dirty="0">
                <a:solidFill>
                  <a:srgbClr val="65140E"/>
                </a:solidFill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</a:rPr>
              <a:t>водну</a:t>
            </a:r>
            <a:r>
              <a:rPr lang="ru-RU" altLang="ru-RU" sz="1600" dirty="0">
                <a:solidFill>
                  <a:srgbClr val="65140E"/>
                </a:solidFill>
              </a:rPr>
              <a:t> </a:t>
            </a:r>
            <a:br>
              <a:rPr lang="ru-RU" altLang="ru-RU" sz="1600" dirty="0">
                <a:solidFill>
                  <a:srgbClr val="65140E"/>
                </a:solidFill>
              </a:rPr>
            </a:br>
            <a:r>
              <a:rPr lang="ru-RU" altLang="ru-RU" sz="1600" dirty="0" err="1">
                <a:solidFill>
                  <a:srgbClr val="65140E"/>
                </a:solidFill>
              </a:rPr>
              <a:t>витяжку</a:t>
            </a:r>
            <a:endParaRPr lang="ru-RU" altLang="ru-RU" sz="1200" dirty="0">
              <a:solidFill>
                <a:srgbClr val="65140E"/>
              </a:solidFill>
            </a:endParaRP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xmlns="" id="{F254C58F-CE84-4362-AA8C-EFC2CAD88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8721" y="5077596"/>
            <a:ext cx="3246782" cy="6477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dirty="0" err="1">
                <a:solidFill>
                  <a:srgbClr val="65140E"/>
                </a:solidFill>
              </a:rPr>
              <a:t>Переносять</a:t>
            </a:r>
            <a:r>
              <a:rPr lang="ru-RU" altLang="ru-RU" sz="1600" dirty="0">
                <a:solidFill>
                  <a:srgbClr val="65140E"/>
                </a:solidFill>
              </a:rPr>
              <a:t> у</a:t>
            </a:r>
            <a:br>
              <a:rPr lang="ru-RU" altLang="ru-RU" sz="1600" dirty="0">
                <a:solidFill>
                  <a:srgbClr val="65140E"/>
                </a:solidFill>
              </a:rPr>
            </a:br>
            <a:r>
              <a:rPr lang="ru-RU" altLang="ru-RU" sz="1600" dirty="0">
                <a:solidFill>
                  <a:srgbClr val="65140E"/>
                </a:solidFill>
              </a:rPr>
              <a:t>контейнер для </a:t>
            </a:r>
            <a:r>
              <a:rPr lang="ru-RU" altLang="ru-RU" sz="1600" dirty="0" err="1">
                <a:solidFill>
                  <a:srgbClr val="65140E"/>
                </a:solidFill>
              </a:rPr>
              <a:t>відпуску</a:t>
            </a:r>
            <a:endParaRPr lang="ru-RU" altLang="ru-RU" sz="1200" dirty="0">
              <a:solidFill>
                <a:srgbClr val="65140E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552678" y="5903789"/>
            <a:ext cx="2899726" cy="6865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16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Настойки, рідкі</a:t>
            </a:r>
            <a:br>
              <a:rPr lang="uk-UA" altLang="ru-RU" sz="16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16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екстракти, сиропи</a:t>
            </a:r>
            <a:endParaRPr lang="uk-UA" altLang="ru-RU" sz="1200" b="1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xmlns="" id="{3DD8482C-EAE3-4B0C-8DDC-7D71D3D92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832" y="5943994"/>
            <a:ext cx="3175553" cy="6483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dirty="0" err="1">
                <a:solidFill>
                  <a:srgbClr val="65140E"/>
                </a:solidFill>
              </a:rPr>
              <a:t>Додають</a:t>
            </a:r>
            <a:r>
              <a:rPr lang="ru-RU" altLang="ru-RU" sz="1600" dirty="0">
                <a:solidFill>
                  <a:srgbClr val="65140E"/>
                </a:solidFill>
              </a:rPr>
              <a:t> в </a:t>
            </a:r>
            <a:r>
              <a:rPr lang="ru-RU" altLang="ru-RU" sz="1600" dirty="0" err="1">
                <a:solidFill>
                  <a:srgbClr val="65140E"/>
                </a:solidFill>
              </a:rPr>
              <a:t>останню</a:t>
            </a:r>
            <a:r>
              <a:rPr lang="ru-RU" altLang="ru-RU" sz="1600" dirty="0">
                <a:solidFill>
                  <a:srgbClr val="65140E"/>
                </a:solidFill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</a:rPr>
              <a:t>чергу</a:t>
            </a:r>
            <a:r>
              <a:rPr lang="ru-RU" altLang="ru-RU" sz="1600" dirty="0">
                <a:solidFill>
                  <a:srgbClr val="65140E"/>
                </a:solidFill>
              </a:rPr>
              <a:t> у контейнер </a:t>
            </a:r>
            <a:r>
              <a:rPr lang="ru-RU" altLang="ru-RU" sz="1600" dirty="0" smtClean="0">
                <a:solidFill>
                  <a:srgbClr val="65140E"/>
                </a:solidFill>
              </a:rPr>
              <a:t>для </a:t>
            </a:r>
            <a:r>
              <a:rPr lang="ru-RU" altLang="ru-RU" sz="1600" dirty="0" err="1" smtClean="0">
                <a:solidFill>
                  <a:srgbClr val="65140E"/>
                </a:solidFill>
              </a:rPr>
              <a:t>відпуску</a:t>
            </a:r>
            <a:endParaRPr lang="ru-RU" altLang="ru-RU" sz="1200" dirty="0">
              <a:solidFill>
                <a:srgbClr val="65140E"/>
              </a:solidFill>
            </a:endParaRPr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4759879" y="2744499"/>
            <a:ext cx="0" cy="3519305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4810893" y="4594396"/>
            <a:ext cx="685800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554" y="464328"/>
            <a:ext cx="6003969" cy="103844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ВВЕДЕННЯ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ЛІКАРСЬКИХ РЕЧОВИН У ВОДНІ ВИТЯЖКИ</a:t>
            </a:r>
            <a:b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З РОСЛИННОЇ СИРОВИНИ</a:t>
            </a:r>
            <a:br>
              <a:rPr lang="uk-UA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0515606" y="3975638"/>
            <a:ext cx="0" cy="1524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10532112" y="4927434"/>
            <a:ext cx="0" cy="1524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7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  <p:bldP spid="573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>
            <a:extLst>
              <a:ext uri="{FF2B5EF4-FFF2-40B4-BE49-F238E27FC236}">
                <a16:creationId xmlns:a16="http://schemas.microsoft.com/office/drawing/2014/main" xmlns="" id="{F44FADAB-1081-4006-BA6F-B08FD9389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385" y="1646026"/>
            <a:ext cx="8297814" cy="27241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8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РОЗРАХУНКИ </a:t>
            </a:r>
            <a:r>
              <a:rPr lang="ru-RU" altLang="ru-RU" sz="18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Стандартність сировини за ГФ СРСР 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1,5%. 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 означає, що 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1,5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алкалоїдів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міститься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 100,0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сировини</a:t>
            </a:r>
            <a:endParaRPr lang="ru-RU" altLang="ru-RU" sz="1600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 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алкалоїдів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-         0,5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х = 0,0075 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алкалоїдів</a:t>
            </a:r>
            <a:endParaRPr lang="ru-RU" altLang="ru-RU" sz="1600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Розчину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кислоти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хлористоводневої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розведеної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0,83% (1:10):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0,83 хлористого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водню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міститься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 100 мл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розчину кислоти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0,0075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хлористого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водню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-   в х мл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розчину кислоти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х = 0,9 мл = 18 крап. (1 мл – 20 кап.)</a:t>
            </a:r>
          </a:p>
        </p:txBody>
      </p:sp>
      <p:sp>
        <p:nvSpPr>
          <p:cNvPr id="58377" name="Oval 9">
            <a:extLst>
              <a:ext uri="{FF2B5EF4-FFF2-40B4-BE49-F238E27FC236}">
                <a16:creationId xmlns:a16="http://schemas.microsoft.com/office/drawing/2014/main" xmlns="" id="{0B74C567-C511-4F74-9342-E0D22149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87" y="2060575"/>
            <a:ext cx="1763712" cy="1368425"/>
          </a:xfrm>
          <a:prstGeom prst="ellipse">
            <a:avLst/>
          </a:prstGeom>
          <a:solidFill>
            <a:srgbClr val="65140E"/>
          </a:solidFill>
          <a:ln w="9525">
            <a:solidFill>
              <a:srgbClr val="65140E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400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Рівномірно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400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розподіляють по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400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поверхні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400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сировини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V="1">
            <a:off x="8490687" y="2744787"/>
            <a:ext cx="431800" cy="142875"/>
          </a:xfrm>
          <a:prstGeom prst="line">
            <a:avLst/>
          </a:prstGeom>
          <a:noFill/>
          <a:ln w="76200">
            <a:noFill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12121" y="746550"/>
            <a:ext cx="6119812" cy="7381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Rp</a:t>
            </a:r>
            <a:r>
              <a:rPr lang="ru-RU" altLang="ru-RU" sz="14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.: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Infusi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herbae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Thermopsidis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		0,5 – 200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ml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Natrii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benzoatis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              			4,0</a:t>
            </a:r>
            <a:b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Misce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4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Signa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1 столовій ложці </a:t>
            </a:r>
            <a:r>
              <a:rPr lang="ru-RU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uk-UA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 рази на день</a:t>
            </a:r>
            <a:r>
              <a:rPr lang="en-US" altLang="ru-RU" sz="14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400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644557" y="4281486"/>
            <a:ext cx="6119813" cy="25542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ППК</a:t>
            </a:r>
            <a:endParaRPr lang="en-US" altLang="ru-RU" sz="1600" b="1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Дата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№ 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рецепту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Herbae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Thermopsidis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0,5</a:t>
            </a:r>
            <a:b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Sol.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Acidi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hydrochlorici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diluti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0,83% (1:10)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gtts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XVIII</a:t>
            </a:r>
            <a:b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600" u="sng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Aquae</a:t>
            </a:r>
            <a:r>
              <a:rPr lang="en-US" altLang="ru-RU" sz="1600" u="sng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u="sng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purificatae</a:t>
            </a:r>
            <a:r>
              <a:rPr lang="en-US" altLang="ru-RU" sz="1600" u="sng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altLang="ru-RU" sz="1600" u="sng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sz="1600" u="sng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200 ml		</a:t>
            </a:r>
            <a:br>
              <a:rPr lang="en-US" altLang="ru-RU" sz="1600" u="sng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Infusi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herbae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Thermopsidis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ad 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200 ml</a:t>
            </a:r>
            <a:b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Natrii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benzoatis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4,0</a:t>
            </a:r>
          </a:p>
          <a:p>
            <a:pPr eaLnBrk="1" hangingPunct="1">
              <a:defRPr/>
            </a:pP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Виготовив                                           (підпис)</a:t>
            </a:r>
          </a:p>
          <a:p>
            <a:pPr eaLnBrk="1" hangingPunct="1">
              <a:defRPr/>
            </a:pP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Перевірив 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               	(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підпис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Перевірив 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	(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підпис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ru-RU" sz="1600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742" y="504393"/>
            <a:ext cx="5080965" cy="103844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ВЛАСНА </a:t>
            </a:r>
            <a:r>
              <a:rPr lang="ru-RU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ТЕХНОЛОГІЯ ВОДНИХ ВИТЯЖОК З ЛРС 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402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/>
      <p:bldP spid="58377" grpId="0" animBg="1"/>
      <p:bldP spid="58383" grpId="0" animBg="1"/>
      <p:bldP spid="583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Объект 13">
            <a:extLst>
              <a:ext uri="{FF2B5EF4-FFF2-40B4-BE49-F238E27FC236}">
                <a16:creationId xmlns:a16="http://schemas.microsoft.com/office/drawing/2014/main" xmlns="" id="{7C2BCA05-0DF8-47C7-9CF9-8C8E278870F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480193" y="2839114"/>
            <a:ext cx="9822546" cy="3683000"/>
          </a:xfrm>
        </p:spPr>
        <p:txBody>
          <a:bodyPr/>
          <a:lstStyle/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uk-UA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Розглянуто характеристика </a:t>
            </a:r>
            <a:r>
              <a:rPr lang="uk-UA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водних </a:t>
            </a:r>
            <a:r>
              <a:rPr lang="uk-UA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витяжок як лікарської форми</a:t>
            </a:r>
            <a:r>
              <a:rPr lang="ru-RU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dirty="0">
              <a:solidFill>
                <a:srgbClr val="1A4E3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uk-UA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Вивчено теоретичні </a:t>
            </a:r>
            <a:r>
              <a:rPr lang="uk-UA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основи процесу екстракції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ru-RU" altLang="ru-RU" dirty="0" err="1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Досліджено</a:t>
            </a:r>
            <a:r>
              <a:rPr lang="ru-RU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чинники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впливають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повноту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швидкість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екстагування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діючих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речовин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рослинної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сировини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uk-UA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Наведена та </a:t>
            </a:r>
            <a:r>
              <a:rPr lang="uk-UA" altLang="ru-RU" dirty="0" err="1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обгрунтована</a:t>
            </a:r>
            <a:r>
              <a:rPr lang="uk-UA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технологія </a:t>
            </a:r>
            <a:r>
              <a:rPr lang="uk-UA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водних витяжок з 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ЛРС.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ru-RU" altLang="ru-RU" dirty="0" err="1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Розглянуто</a:t>
            </a:r>
            <a:r>
              <a:rPr lang="ru-RU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правила </a:t>
            </a:r>
            <a:r>
              <a:rPr lang="ru-RU" altLang="ru-RU" dirty="0" err="1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введення</a:t>
            </a:r>
            <a:r>
              <a:rPr lang="ru-RU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лікарських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речовин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водні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витяжки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лікарської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рослинної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сировини</a:t>
            </a:r>
            <a:r>
              <a:rPr lang="ru-RU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uk-UA" altLang="ru-RU" dirty="0" smtClean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Представлена власна </a:t>
            </a:r>
            <a:r>
              <a:rPr lang="uk-UA" altLang="ru-RU" dirty="0">
                <a:solidFill>
                  <a:srgbClr val="1A4E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технологія водних витяжок.</a:t>
            </a:r>
            <a:endParaRPr lang="ru-RU" altLang="ru-RU" dirty="0">
              <a:solidFill>
                <a:srgbClr val="1A4E3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1600" dirty="0">
              <a:solidFill>
                <a:srgbClr val="1F5E3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4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uk-UA" sz="2000" b="1" dirty="0">
                <a:latin typeface="Tahoma" panose="020B0604030504040204" pitchFamily="34" charset="0"/>
                <a:cs typeface="Tahoma" panose="020B0604030504040204" pitchFamily="34" charset="0"/>
              </a:rPr>
              <a:t>ВИСНОВКИ</a:t>
            </a:r>
            <a:br>
              <a:rPr lang="ru-RU" altLang="uk-UA" sz="20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uk-UA" altLang="uk-UA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7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181481" y="2059608"/>
            <a:ext cx="12010519" cy="3683000"/>
          </a:xfrm>
        </p:spPr>
        <p:txBody>
          <a:bodyPr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ct val="0"/>
              </a:spcBef>
              <a:buFont typeface="Euphemia" pitchFamily="34" charset="0"/>
              <a:buAutoNum type="arabicPeriod"/>
              <a:defRPr/>
            </a:pP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Державна Фармакопея України / Державне підприємство «Український науковий фармакопейний центр якості лікарських засобів» – 2-е вид. – Харків: Державне підприємство «Український науковий фармакопейний центр якості лікарських засобів», 2015. – Т. 1. – 1128 с.</a:t>
            </a:r>
          </a:p>
          <a:p>
            <a:pPr marL="268288" indent="-268288">
              <a:lnSpc>
                <a:spcPct val="100000"/>
              </a:lnSpc>
              <a:spcBef>
                <a:spcPct val="0"/>
              </a:spcBef>
              <a:buFont typeface="Euphemia" pitchFamily="34" charset="0"/>
              <a:buAutoNum type="arabicPeriod"/>
              <a:defRPr/>
            </a:pP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Державна Фармакопея України / Державне підприємство «Український науковий фармакопейний центр якості лікарських засобів» – 2-е вид. – Харків: Державне підприємство «Український науковий фармакопейний центр якості лікарських засобів», 2014. – Т. 2. – 724 с.</a:t>
            </a:r>
          </a:p>
          <a:p>
            <a:pPr marL="268288" indent="-268288">
              <a:lnSpc>
                <a:spcPct val="100000"/>
              </a:lnSpc>
              <a:spcBef>
                <a:spcPct val="0"/>
              </a:spcBef>
              <a:buFont typeface="Euphemia" pitchFamily="34" charset="0"/>
              <a:buAutoNum type="arabicPeriod"/>
              <a:defRPr/>
            </a:pP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Державна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фармакопея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Державне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підприємство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Науковий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фармакопейний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центр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якості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лікарських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засобів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». – 2-е вид. – Х.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Державне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підприємство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Науковий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фармакопейний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центр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якості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лікарських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засобів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», 2015. – Т. 3. – 732 с.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Практикум з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аптечної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технології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ліків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навч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посіб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для студ.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вищ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навч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Закладів</a:t>
            </a: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/ О. І. Тихонов, С. О. Тихонова, О. П. Гудзенко та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ін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.; за ред. О. І. Тихонова, С. О.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Тихонової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–Х.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Оригінал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2014. – 448 с.</a:t>
            </a:r>
            <a:endParaRPr lang="uk-UA" altLang="ru-RU" sz="11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Про затвердження Інструкції із санітарно-протиепідемічного режиму аптечних закладів : наказ МОЗ України від 15.05.2006 р. № 275 // Офіційний вісник України від 2006 № 47.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Про затвердження Інструкції по приготуванню в аптеках лікарських форм з рідким дисперсійним середовищем : наказ МОЗ України від 07.09.93 р. № 197 // Відомості Верховної Ради України, 1993. 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Про затвердження правил виробництва (виготовлення) лікарських засобів в умовах аптеки : наказ МОЗ України від 17.10.2012 р. № 812 // Офіційний вісник України від 23.11.2012 р. № 87.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Руководство к учебным занятиям по аптечной технологии лекарств : учеб. пособие для студ. вузов / Л. И. Вишневская, Н. П.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Половко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Р. С.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Корытнюк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С. С.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Зуйкина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и др. – Х.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НФаУ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: Оригинал, 2016. – 378 с.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Стандарт МОЗ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Вимоги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виготовлення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нестерильних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лікарських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засобів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умовах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аптек» СТ-Н МОЗУ 42 – 4.5 : 2015 // За ред. О. І. Тихонова і проф. Т. Г.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Ярних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–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Київ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2015. – 109 с.</a:t>
            </a:r>
            <a:endParaRPr lang="en-US" altLang="ru-RU" sz="11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Теоретичні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основи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фармацевтичної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технології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навчальний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посібник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/ Є. В.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Гладух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І. В. Сайко. А. А.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Січкар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Д. П.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Салдатов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– Х.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НФаУ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2016. – 203 с. 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Технологія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ліків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Навчально-методичний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посібник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навч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посіб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для студ.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вищ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навч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закл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/ О. І. Тихонов, П. А.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Логвин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С. О. Тихонова, О. В.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Базулін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; за ред. О. І. Тихонова</a:t>
            </a: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– Х.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Оригінал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2009. – 432 с. 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Технология гомогенных жидких лекарственных средств в условиях аптек. Лекция для соискателей высшего образования специальности «Фармация» факультета по подготовке иностранных граждан : учебное пособие для внеаудиторной работы / Н. П.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Половко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Л. И. Вишневская, Е. Е.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Богуцкая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М. В. Марченко; под ред. Н. П.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Половко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и Л. И. Вишневской – Х. : Оригинал, 2018. – 1</a:t>
            </a: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с.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Тихонов, О. І.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Технологія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ліків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підручник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студентів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фармацевтичних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факультетів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ВМНЗ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ІІІ-IV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рівнів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акредитації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: Переклад з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російської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/ О. І. Тихонов, Т. Г.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Ярних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під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ред</a:t>
            </a: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О. І. Тихонова. –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Вінниця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: Вид-во НОВА КНИГА, 2016. – 536 с. 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Фармацевтична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енциклопедія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/ Голова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ред</a:t>
            </a: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ради та автор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передмови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В. П.</a:t>
            </a:r>
            <a:r>
              <a:rPr lang="uk-UA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Черних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– 3-тє вид.,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переробл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і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дополн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 – К. : «МОРІОН», 2016. – 1952 с.</a:t>
            </a:r>
            <a:endParaRPr lang="uk-UA" altLang="ru-RU" sz="11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en-US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European Pharmacopoeia, 8­th Ed. 7.0, Vol. 1 .Council of Europe, Strasbourg, 2014. – Vol. 1 – 1380 p. 20. The British Pharmacopoeia 2012. p.</a:t>
            </a:r>
          </a:p>
          <a:p>
            <a:pPr marL="269153" indent="-269153">
              <a:lnSpc>
                <a:spcPct val="100000"/>
              </a:lnSpc>
              <a:spcBef>
                <a:spcPct val="0"/>
              </a:spcBef>
              <a:buFont typeface="Euphemia"/>
              <a:buAutoNum type="arabicPeriod"/>
              <a:defRPr/>
            </a:pPr>
            <a:r>
              <a:rPr lang="en-US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British Pharmacopoeia Commission, The Stationery Office, Norwich, Great Britain, 2011. – Vol. 1 – 1825 p.</a:t>
            </a:r>
            <a:endParaRPr lang="uk-UA" altLang="ru-RU" sz="11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350000"/>
              </a:lnSpc>
            </a:pPr>
            <a:endParaRPr lang="ru-RU" sz="11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ПЕРЕЛІК </a:t>
            </a:r>
            <a:r>
              <a:rPr lang="ru-RU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 ІНФОРМАЦІЙНИХ ДЖЕРЕЛ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b="1" dirty="0">
                <a:latin typeface="Tahoma" panose="020B0604030504040204" pitchFamily="34" charset="0"/>
                <a:cs typeface="Tahoma" panose="020B0604030504040204" pitchFamily="34" charset="0"/>
              </a:rPr>
              <a:t>ПЛАН </a:t>
            </a:r>
            <a:br>
              <a:rPr lang="ru-RU" altLang="uk-UA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Характеристика водних витяжок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Теоретичні основи процесу екстракції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Чинники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впливають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повноту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швидкість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екстагування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діючих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речовин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рослинної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сировини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Технологія водних витяжок з 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ЛРС.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Введення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лікарських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речовин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водні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витяжки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лікарської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рослинної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сировини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Euphemia" pitchFamily="34" charset="0"/>
              <a:buAutoNum type="arabicPeriod"/>
              <a:defRPr/>
            </a:pPr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Власна технологія водних витяжок.</a:t>
            </a:r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t>4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5542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Line 1035"/>
          <p:cNvSpPr>
            <a:spLocks noChangeShapeType="1"/>
          </p:cNvSpPr>
          <p:nvPr/>
        </p:nvSpPr>
        <p:spPr bwMode="auto">
          <a:xfrm flipH="1" flipV="1">
            <a:off x="4943476" y="2492375"/>
            <a:ext cx="2665412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66" name="Rectangle 1026">
            <a:extLst>
              <a:ext uri="{FF2B5EF4-FFF2-40B4-BE49-F238E27FC236}">
                <a16:creationId xmlns:a16="http://schemas.microsoft.com/office/drawing/2014/main" xmlns="" id="{239652B1-46C5-47B2-87D3-4E3D0C99D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217" y="42490"/>
            <a:ext cx="7169321" cy="811896"/>
          </a:xfrm>
          <a:ln>
            <a:solidFill>
              <a:srgbClr val="65140E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uk-UA" sz="2000" b="1" dirty="0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ХАРАКТЕРИСТИКА  </a:t>
            </a:r>
            <a:r>
              <a:rPr lang="uk-UA" sz="2000" b="1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ВОДНИХ  ВИТЯЖОК </a:t>
            </a:r>
            <a:endParaRPr lang="ru-RU" sz="20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2" name="Group 1051"/>
          <p:cNvGrpSpPr>
            <a:grpSpLocks/>
          </p:cNvGrpSpPr>
          <p:nvPr/>
        </p:nvGrpSpPr>
        <p:grpSpPr bwMode="auto">
          <a:xfrm>
            <a:off x="2063752" y="821324"/>
            <a:ext cx="8208962" cy="708025"/>
            <a:chOff x="249" y="361"/>
            <a:chExt cx="5171" cy="613"/>
          </a:xfrm>
          <a:solidFill>
            <a:srgbClr val="1F5E3C"/>
          </a:solidFill>
        </p:grpSpPr>
        <p:sp>
          <p:nvSpPr>
            <p:cNvPr id="18451" name="Rectangle 1043"/>
            <p:cNvSpPr>
              <a:spLocks noChangeArrowheads="1"/>
            </p:cNvSpPr>
            <p:nvPr/>
          </p:nvSpPr>
          <p:spPr bwMode="auto">
            <a:xfrm>
              <a:off x="249" y="391"/>
              <a:ext cx="5171" cy="576"/>
            </a:xfrm>
            <a:prstGeom prst="rect">
              <a:avLst/>
            </a:prstGeom>
            <a:grpFill/>
            <a:ln w="9525">
              <a:solidFill>
                <a:srgbClr val="65140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18452" name="Rectangle 1028"/>
            <p:cNvSpPr>
              <a:spLocks noChangeArrowheads="1"/>
            </p:cNvSpPr>
            <p:nvPr/>
          </p:nvSpPr>
          <p:spPr bwMode="auto">
            <a:xfrm>
              <a:off x="249" y="361"/>
              <a:ext cx="5171" cy="613"/>
            </a:xfrm>
            <a:prstGeom prst="rect">
              <a:avLst/>
            </a:prstGeom>
            <a:solidFill>
              <a:srgbClr val="65140E"/>
            </a:solidFill>
            <a:ln w="9525">
              <a:solidFill>
                <a:srgbClr val="65140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altLang="ru-RU" sz="20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Настої і відвари</a:t>
              </a:r>
              <a:r>
                <a:rPr lang="ru-RU" altLang="ru-RU" sz="20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– </a:t>
              </a:r>
              <a:r>
                <a:rPr lang="uk-UA" altLang="ru-RU" sz="20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рідкі лікарські форми, що є водними витяжками з лікарської рослинної сировини. </a:t>
              </a:r>
              <a:endParaRPr lang="en-US" altLang="ru-RU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871" name="Text Box 1031"/>
          <p:cNvSpPr txBox="1">
            <a:spLocks noChangeArrowheads="1"/>
          </p:cNvSpPr>
          <p:nvPr/>
        </p:nvSpPr>
        <p:spPr bwMode="auto">
          <a:xfrm>
            <a:off x="2063752" y="2122489"/>
            <a:ext cx="2790825" cy="642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Суха рослинна</a:t>
            </a:r>
            <a:b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сировина</a:t>
            </a:r>
          </a:p>
        </p:txBody>
      </p:sp>
      <p:sp>
        <p:nvSpPr>
          <p:cNvPr id="36872" name="Text Box 1032"/>
          <p:cNvSpPr txBox="1">
            <a:spLocks noChangeArrowheads="1"/>
          </p:cNvSpPr>
          <p:nvPr/>
        </p:nvSpPr>
        <p:spPr bwMode="auto">
          <a:xfrm>
            <a:off x="7554913" y="2133600"/>
            <a:ext cx="2286000" cy="6429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Екстрагент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(вода)</a:t>
            </a:r>
          </a:p>
        </p:txBody>
      </p:sp>
      <p:sp>
        <p:nvSpPr>
          <p:cNvPr id="36873" name="AutoShape 1033"/>
          <p:cNvSpPr>
            <a:spLocks noChangeArrowheads="1"/>
          </p:cNvSpPr>
          <p:nvPr/>
        </p:nvSpPr>
        <p:spPr bwMode="auto">
          <a:xfrm>
            <a:off x="4402138" y="2887663"/>
            <a:ext cx="3962400" cy="1600200"/>
          </a:xfrm>
          <a:prstGeom prst="downArrowCallout">
            <a:avLst>
              <a:gd name="adj1" fmla="val 61905"/>
              <a:gd name="adj2" fmla="val 54717"/>
              <a:gd name="adj3" fmla="val 16667"/>
              <a:gd name="adj4" fmla="val 666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altLang="ru-RU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певному</a:t>
            </a: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режимі</a:t>
            </a: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настаювання</a:t>
            </a: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(температура, час) </a:t>
            </a:r>
          </a:p>
        </p:txBody>
      </p:sp>
      <p:sp>
        <p:nvSpPr>
          <p:cNvPr id="36876" name="Text Box 1036"/>
          <p:cNvSpPr txBox="1">
            <a:spLocks noChangeArrowheads="1"/>
          </p:cNvSpPr>
          <p:nvPr/>
        </p:nvSpPr>
        <p:spPr bwMode="auto">
          <a:xfrm>
            <a:off x="3359151" y="4543425"/>
            <a:ext cx="6335712" cy="609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dirty="0">
                <a:latin typeface="Verdana" panose="020B0604030504040204" pitchFamily="34" charset="0"/>
              </a:rPr>
              <a:t>Водні витяжки</a:t>
            </a:r>
            <a:endParaRPr lang="uk-UA" altLang="ru-RU" sz="1200" dirty="0">
              <a:latin typeface="Verdana" panose="020B0604030504040204" pitchFamily="34" charset="0"/>
            </a:endParaRPr>
          </a:p>
        </p:txBody>
      </p:sp>
      <p:sp>
        <p:nvSpPr>
          <p:cNvPr id="36877" name="Text Box 1037"/>
          <p:cNvSpPr txBox="1">
            <a:spLocks noChangeArrowheads="1"/>
          </p:cNvSpPr>
          <p:nvPr/>
        </p:nvSpPr>
        <p:spPr bwMode="auto">
          <a:xfrm>
            <a:off x="3216276" y="5713413"/>
            <a:ext cx="1371600" cy="381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слизи</a:t>
            </a:r>
            <a:endParaRPr lang="ru-RU" alt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78" name="Text Box 1038"/>
          <p:cNvSpPr txBox="1">
            <a:spLocks noChangeArrowheads="1"/>
          </p:cNvSpPr>
          <p:nvPr/>
        </p:nvSpPr>
        <p:spPr bwMode="auto">
          <a:xfrm>
            <a:off x="5664201" y="5711825"/>
            <a:ext cx="1447800" cy="381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відвари</a:t>
            </a:r>
            <a:endParaRPr lang="ru-RU" alt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79" name="Text Box 1039"/>
          <p:cNvSpPr txBox="1">
            <a:spLocks noChangeArrowheads="1"/>
          </p:cNvSpPr>
          <p:nvPr/>
        </p:nvSpPr>
        <p:spPr bwMode="auto">
          <a:xfrm>
            <a:off x="8264526" y="5711825"/>
            <a:ext cx="1295400" cy="381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настої</a:t>
            </a:r>
            <a:endParaRPr lang="ru-RU" alt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80" name="Line 1040"/>
          <p:cNvSpPr>
            <a:spLocks noChangeShapeType="1"/>
          </p:cNvSpPr>
          <p:nvPr/>
        </p:nvSpPr>
        <p:spPr bwMode="auto">
          <a:xfrm>
            <a:off x="6383338" y="5280025"/>
            <a:ext cx="0" cy="4318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1" name="Line 1041"/>
          <p:cNvSpPr>
            <a:spLocks noChangeShapeType="1"/>
          </p:cNvSpPr>
          <p:nvPr/>
        </p:nvSpPr>
        <p:spPr bwMode="auto">
          <a:xfrm flipH="1">
            <a:off x="4511676" y="5280025"/>
            <a:ext cx="1871662" cy="4318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2" name="Line 1042"/>
          <p:cNvSpPr>
            <a:spLocks noChangeShapeType="1"/>
          </p:cNvSpPr>
          <p:nvPr/>
        </p:nvSpPr>
        <p:spPr bwMode="auto">
          <a:xfrm>
            <a:off x="6383338" y="5280025"/>
            <a:ext cx="1873250" cy="43180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7" name="Line 1047"/>
          <p:cNvSpPr>
            <a:spLocks noChangeShapeType="1"/>
          </p:cNvSpPr>
          <p:nvPr/>
        </p:nvSpPr>
        <p:spPr bwMode="auto">
          <a:xfrm flipV="1">
            <a:off x="7896226" y="1844676"/>
            <a:ext cx="0" cy="288925"/>
          </a:xfrm>
          <a:prstGeom prst="line">
            <a:avLst/>
          </a:prstGeom>
          <a:noFill/>
          <a:ln w="76200" cap="rnd">
            <a:solidFill>
              <a:srgbClr val="65140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8" name="Line 1048"/>
          <p:cNvSpPr>
            <a:spLocks noChangeShapeType="1"/>
          </p:cNvSpPr>
          <p:nvPr/>
        </p:nvSpPr>
        <p:spPr bwMode="auto">
          <a:xfrm flipH="1">
            <a:off x="4224338" y="1844675"/>
            <a:ext cx="3671888" cy="0"/>
          </a:xfrm>
          <a:prstGeom prst="line">
            <a:avLst/>
          </a:prstGeom>
          <a:noFill/>
          <a:ln w="76200" cap="rnd">
            <a:solidFill>
              <a:srgbClr val="65140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9" name="Line 1049"/>
          <p:cNvSpPr>
            <a:spLocks noChangeShapeType="1"/>
          </p:cNvSpPr>
          <p:nvPr/>
        </p:nvSpPr>
        <p:spPr bwMode="auto">
          <a:xfrm>
            <a:off x="4224338" y="2133601"/>
            <a:ext cx="0" cy="2447925"/>
          </a:xfrm>
          <a:prstGeom prst="line">
            <a:avLst/>
          </a:prstGeom>
          <a:noFill/>
          <a:ln w="76200" cap="rnd">
            <a:solidFill>
              <a:srgbClr val="65140E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90" name="Line 1050"/>
          <p:cNvSpPr>
            <a:spLocks noChangeShapeType="1"/>
          </p:cNvSpPr>
          <p:nvPr/>
        </p:nvSpPr>
        <p:spPr bwMode="auto">
          <a:xfrm>
            <a:off x="4224338" y="1844676"/>
            <a:ext cx="0" cy="360363"/>
          </a:xfrm>
          <a:prstGeom prst="line">
            <a:avLst/>
          </a:prstGeom>
          <a:noFill/>
          <a:ln w="76200" cap="rnd">
            <a:solidFill>
              <a:srgbClr val="65140E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13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1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1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uild="allAtOnce" animBg="1"/>
      <p:bldP spid="36872" grpId="0" build="allAtOnce" animBg="1"/>
      <p:bldP spid="36873" grpId="0" animBg="1"/>
      <p:bldP spid="36876" grpId="0" build="allAtOnce" animBg="1"/>
      <p:bldP spid="36877" grpId="0" animBg="1"/>
      <p:bldP spid="36878" grpId="0" animBg="1"/>
      <p:bldP spid="368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339993" y="2234784"/>
            <a:ext cx="4114800" cy="4572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Склад водних витяжок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295776" y="3330920"/>
            <a:ext cx="3657600" cy="685800"/>
          </a:xfrm>
          <a:prstGeom prst="rect">
            <a:avLst/>
          </a:prstGeom>
          <a:solidFill>
            <a:srgbClr val="65140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Фармакологічно</a:t>
            </a: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активні</a:t>
            </a: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діючі</a:t>
            </a: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altLang="ru-RU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речовини</a:t>
            </a:r>
            <a:endParaRPr lang="ru-RU" altLang="ru-RU" sz="2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8305800" y="3285319"/>
            <a:ext cx="3886200" cy="685800"/>
          </a:xfrm>
          <a:prstGeom prst="rect">
            <a:avLst/>
          </a:prstGeom>
          <a:solidFill>
            <a:srgbClr val="65140E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Супутні (баластні)</a:t>
            </a:r>
            <a:br>
              <a:rPr lang="uk-UA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речовини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6124576" y="2719514"/>
            <a:ext cx="1676400" cy="504825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9137651" y="2698750"/>
            <a:ext cx="1800225" cy="504825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 useBgFill="1"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402138" y="4229882"/>
            <a:ext cx="3384550" cy="14414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SchoolBook" charset="0"/>
              <a:buChar char="–"/>
            </a:pP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алкалоїди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SchoolBook" charset="0"/>
              <a:buChar char="–"/>
            </a:pP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глікозиди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SchoolBook" charset="0"/>
              <a:buChar char="–"/>
            </a:pP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ефірні олії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SchoolBook" charset="0"/>
              <a:buChar char="–"/>
            </a:pP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дубильні</a:t>
            </a:r>
            <a:r>
              <a:rPr lang="en-US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речовини та ін.</a:t>
            </a:r>
          </a:p>
        </p:txBody>
      </p:sp>
      <p:sp useBgFill="1"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9906000" y="4045616"/>
            <a:ext cx="2286000" cy="1657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SchoolBook" charset="0"/>
              <a:buChar char="–"/>
            </a:pPr>
            <a:r>
              <a:rPr lang="en-US" altLang="ru-RU" sz="2000" b="1">
                <a:latin typeface="Times New Roman" panose="02020603050405020304" pitchFamily="18" charset="0"/>
              </a:rPr>
              <a:t> 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цукор,</a:t>
            </a:r>
          </a:p>
          <a:p>
            <a:pPr eaLnBrk="1" hangingPunct="1">
              <a:buFont typeface="SchoolBook" charset="0"/>
              <a:buChar char="–"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крохмаль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SchoolBook" charset="0"/>
              <a:buChar char="–"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пектини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SchoolBook" charset="0"/>
              <a:buChar char="–"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пігменти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Font typeface="SchoolBook" charset="0"/>
              <a:buChar char="–"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смоли та ін.</a:t>
            </a:r>
            <a:endParaRPr lang="ru-RU" altLang="ru-RU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3445564" y="1082650"/>
            <a:ext cx="7603435" cy="10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Водні витяжки - комбіновані дисперсні системи: поєднання істинних розчинів, розчинів ВМС, колоїдних розчинів, суспензій і емульсій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6911" y="263376"/>
            <a:ext cx="5080965" cy="1038448"/>
          </a:xfrm>
        </p:spPr>
        <p:txBody>
          <a:bodyPr>
            <a:noAutofit/>
          </a:bodyPr>
          <a:lstStyle/>
          <a:p>
            <a:r>
              <a:rPr lang="uk-UA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ХАРАКТЕРИСТИКА  ВОДНИХ  ВИТЯЖОК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3766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  <p:bldP spid="37900" grpId="0" animBg="1"/>
      <p:bldP spid="37901" grpId="0" animBg="1"/>
      <p:bldP spid="37904" grpId="0" animBg="1"/>
      <p:bldP spid="37905" grpId="0" animBg="1"/>
      <p:bldP spid="379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xmlns="" id="{ACA98B55-2751-4416-8B93-A650FBB29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383" y="-139555"/>
            <a:ext cx="6901080" cy="1152240"/>
          </a:xfrm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uk-UA" sz="2000" b="1" dirty="0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ТЕОРЕТИЧНІ  </a:t>
            </a:r>
            <a:r>
              <a:rPr lang="uk-UA" sz="2000" b="1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ОСНОВИ  ПРОЦЕСУ  ЕКСТРАКЦІЇ </a:t>
            </a:r>
            <a:endParaRPr lang="ru-RU" sz="20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49554" y="1176739"/>
            <a:ext cx="1600200" cy="382679"/>
          </a:xfrm>
          <a:prstGeom prst="rect">
            <a:avLst/>
          </a:prstGeom>
          <a:solidFill>
            <a:srgbClr val="65140E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uk-UA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altLang="ru-RU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кстракція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1038225" y="1388753"/>
            <a:ext cx="3097213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134536" y="1000919"/>
            <a:ext cx="2362200" cy="708025"/>
          </a:xfrm>
          <a:prstGeom prst="rect">
            <a:avLst/>
          </a:prstGeom>
          <a:noFill/>
          <a:ln w="9525">
            <a:solidFill>
              <a:srgbClr val="6514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проходить в 3 стадії послідовно 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763871" y="1347407"/>
            <a:ext cx="2147954" cy="41345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599858" y="1769788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latin typeface="Tahoma" panose="020B0604030504040204" pitchFamily="34" charset="0"/>
                <a:cs typeface="Tahoma" panose="020B0604030504040204" pitchFamily="34" charset="0"/>
              </a:rPr>
              <a:t>набухання</a:t>
            </a:r>
            <a:endParaRPr lang="ru-RU" altLang="ru-RU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594961" y="3373179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latin typeface="Tahoma" panose="020B0604030504040204" pitchFamily="34" charset="0"/>
                <a:cs typeface="Tahoma" panose="020B0604030504040204" pitchFamily="34" charset="0"/>
              </a:rPr>
              <a:t>масообмін</a:t>
            </a:r>
            <a:endParaRPr lang="ru-RU" altLang="ru-RU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586860" y="2382924"/>
            <a:ext cx="2680340" cy="800100"/>
          </a:xfrm>
          <a:prstGeom prst="rect">
            <a:avLst/>
          </a:prstGeom>
          <a:solidFill>
            <a:schemeClr val="bg1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</a:rPr>
              <a:t>утворення первинного соку всередині клітин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389516" y="4899802"/>
            <a:ext cx="19431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ru-RU">
                <a:latin typeface="Tahoma" panose="020B0604030504040204" pitchFamily="34" charset="0"/>
                <a:cs typeface="Tahoma" panose="020B0604030504040204" pitchFamily="34" charset="0"/>
              </a:rPr>
              <a:t>вимивання</a:t>
            </a:r>
            <a:endParaRPr lang="ru-RU" altLang="ru-RU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389516" y="4362209"/>
            <a:ext cx="19431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latin typeface="Tahoma" panose="020B0604030504040204" pitchFamily="34" charset="0"/>
                <a:cs typeface="Tahoma" panose="020B0604030504040204" pitchFamily="34" charset="0"/>
              </a:rPr>
              <a:t>діаліз</a:t>
            </a:r>
            <a:endParaRPr lang="ru-RU" altLang="ru-RU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5389516" y="3824616"/>
            <a:ext cx="19431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ru-RU">
                <a:latin typeface="Tahoma" panose="020B0604030504040204" pitchFamily="34" charset="0"/>
                <a:cs typeface="Tahoma" panose="020B0604030504040204" pitchFamily="34" charset="0"/>
              </a:rPr>
              <a:t>розчинення</a:t>
            </a:r>
            <a:endParaRPr lang="ru-RU" altLang="ru-RU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5389516" y="3233824"/>
            <a:ext cx="19431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latin typeface="Tahoma" panose="020B0604030504040204" pitchFamily="34" charset="0"/>
                <a:cs typeface="Tahoma" panose="020B0604030504040204" pitchFamily="34" charset="0"/>
              </a:rPr>
              <a:t>десорбція</a:t>
            </a:r>
            <a:endParaRPr lang="ru-RU" altLang="ru-RU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673070" y="2393528"/>
            <a:ext cx="2637438" cy="800100"/>
          </a:xfrm>
          <a:prstGeom prst="rect">
            <a:avLst/>
          </a:prstGeom>
          <a:solidFill>
            <a:schemeClr val="bg1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  <a:t>дифузія (молекулярна,</a:t>
            </a:r>
            <a:br>
              <a:rPr lang="uk-UA" altLang="ru-RU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конвективна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7911825" y="1347408"/>
            <a:ext cx="0" cy="107950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V="1">
            <a:off x="1038225" y="1388753"/>
            <a:ext cx="0" cy="58420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1010989" y="3597448"/>
            <a:ext cx="538163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1075661" y="2757040"/>
            <a:ext cx="533400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038225" y="1997318"/>
            <a:ext cx="533400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 flipV="1">
            <a:off x="7395289" y="2757040"/>
            <a:ext cx="516535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H="1">
            <a:off x="7378425" y="3438283"/>
            <a:ext cx="533400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7368900" y="4053216"/>
            <a:ext cx="533400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7368900" y="4604061"/>
            <a:ext cx="533400" cy="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7387950" y="5081346"/>
            <a:ext cx="514350" cy="11112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39972" name="Picture 36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50" y="1997318"/>
            <a:ext cx="2911549" cy="29971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78" name="Line 42"/>
          <p:cNvSpPr>
            <a:spLocks noChangeShapeType="1"/>
          </p:cNvSpPr>
          <p:nvPr/>
        </p:nvSpPr>
        <p:spPr bwMode="auto">
          <a:xfrm flipV="1">
            <a:off x="1038225" y="2013744"/>
            <a:ext cx="0" cy="719138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 flipV="1">
            <a:off x="1038225" y="2732882"/>
            <a:ext cx="0" cy="86360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>
            <a:off x="7911825" y="2382924"/>
            <a:ext cx="0" cy="107950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>
            <a:off x="7911825" y="3405516"/>
            <a:ext cx="0" cy="647700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7911825" y="4039152"/>
            <a:ext cx="0" cy="1066334"/>
          </a:xfrm>
          <a:prstGeom prst="line">
            <a:avLst/>
          </a:prstGeom>
          <a:noFill/>
          <a:ln w="5715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89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2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9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62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62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62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12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62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12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62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12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162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12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262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312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62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4120"/>
                            </p:stCondLst>
                            <p:childTnLst>
                              <p:par>
                                <p:cTn id="1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10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120"/>
                            </p:stCondLst>
                            <p:childTnLst>
                              <p:par>
                                <p:cTn id="147" presetID="32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912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12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" fill="hold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3" grpId="0" animBg="1"/>
      <p:bldP spid="39949" grpId="0" build="allAtOnce" animBg="1"/>
      <p:bldP spid="39950" grpId="0" build="allAtOnce" animBg="1"/>
      <p:bldP spid="39951" grpId="0" build="allAtOnce" animBg="1"/>
      <p:bldP spid="39952" grpId="0" animBg="1"/>
      <p:bldP spid="39953" grpId="0" animBg="1"/>
      <p:bldP spid="39954" grpId="0" animBg="1"/>
      <p:bldP spid="39955" grpId="0" animBg="1"/>
      <p:bldP spid="399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DC71E7B1-0988-44FC-83A0-D0061F0E0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6311" y="173775"/>
            <a:ext cx="5964212" cy="103844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sz="2000" b="1" dirty="0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uk-UA" altLang="ru-RU" sz="2000" b="1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ЧИННИКИ,  ЩО ВПЛИВАЮТЬ  НА  ПОВНОТУ  І ШВИДКІСТЬ ЕКСТРАКЦІЇ ДІЮЧИХ РЕЧОВИН З  РОСЛИННОЇ  СИРОВИНИ 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607182" y="158722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000" b="1" dirty="0">
                <a:solidFill>
                  <a:srgbClr val="1B4852"/>
                </a:solidFill>
                <a:latin typeface="Times New Roman" panose="02020603050405020304" pitchFamily="18" charset="0"/>
              </a:rPr>
              <a:t>-</a:t>
            </a:r>
            <a:r>
              <a:rPr lang="uk-UA" altLang="ru-RU" sz="2000" dirty="0">
                <a:solidFill>
                  <a:srgbClr val="1B4852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співвідношення між кількістю сировини і екстрагента; 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3607182" y="18399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стандартність сировини; 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3607182" y="2065368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гістологічна будова сировини; 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607182" y="2279911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ступінь подрібнення сировини; 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3607182" y="2519988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матеріал використаної апаратури; 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607182" y="2719057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температура і час </a:t>
            </a:r>
            <a:r>
              <a:rPr lang="uk-UA" altLang="ru-RU" dirty="0" err="1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настаювання</a:t>
            </a:r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3607182" y="322562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вплив ферментів і мікрофлори; </a:t>
            </a: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3607182" y="2973056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хімічний склад діючих речовин; </a:t>
            </a: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3607182" y="3478809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uk-UA" altLang="ru-RU" dirty="0" err="1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середовища </a:t>
            </a:r>
            <a:endParaRPr lang="en-US" altLang="ru-RU" dirty="0">
              <a:solidFill>
                <a:srgbClr val="1B485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RU" dirty="0">
              <a:solidFill>
                <a:srgbClr val="1B485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2763577" y="4065374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Співвідношення кількості сировини і водного витягу</a:t>
            </a:r>
          </a:p>
          <a:p>
            <a:pPr algn="ctr" eaLnBrk="1" hangingPunct="1"/>
            <a:r>
              <a:rPr lang="uk-UA" altLang="ru-RU" dirty="0">
                <a:solidFill>
                  <a:srgbClr val="1B48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(якщо не вказано в рецепті) 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000882" y="4806621"/>
            <a:ext cx="8356600" cy="2027237"/>
            <a:chOff x="923" y="2866"/>
            <a:chExt cx="4120" cy="1273"/>
          </a:xfrm>
        </p:grpSpPr>
        <p:sp>
          <p:nvSpPr>
            <p:cNvPr id="21519" name="Rectangle 61"/>
            <p:cNvSpPr>
              <a:spLocks noChangeArrowheads="1"/>
            </p:cNvSpPr>
            <p:nvPr/>
          </p:nvSpPr>
          <p:spPr bwMode="auto">
            <a:xfrm>
              <a:off x="938" y="2869"/>
              <a:ext cx="4011" cy="127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ru-RU">
                <a:latin typeface="Verdana" panose="020B0604030504040204" pitchFamily="34" charset="0"/>
              </a:endParaRPr>
            </a:p>
          </p:txBody>
        </p:sp>
        <p:grpSp>
          <p:nvGrpSpPr>
            <p:cNvPr id="22544" name="Group 59"/>
            <p:cNvGrpSpPr>
              <a:grpSpLocks/>
            </p:cNvGrpSpPr>
            <p:nvPr/>
          </p:nvGrpSpPr>
          <p:grpSpPr bwMode="auto">
            <a:xfrm>
              <a:off x="923" y="2866"/>
              <a:ext cx="4120" cy="1273"/>
              <a:chOff x="-9" y="-36"/>
              <a:chExt cx="3882" cy="2123"/>
            </a:xfrm>
          </p:grpSpPr>
          <p:grpSp>
            <p:nvGrpSpPr>
              <p:cNvPr id="22545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873" cy="2087"/>
                <a:chOff x="0" y="0"/>
                <a:chExt cx="3873" cy="2087"/>
              </a:xfrm>
            </p:grpSpPr>
            <p:grpSp>
              <p:nvGrpSpPr>
                <p:cNvPr id="22547" name="Group 4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10" cy="442"/>
                  <a:chOff x="0" y="0"/>
                  <a:chExt cx="710" cy="442"/>
                </a:xfrm>
              </p:grpSpPr>
              <p:sp>
                <p:nvSpPr>
                  <p:cNvPr id="2256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624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uk-UA" altLang="ru-RU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1:10</a:t>
                    </a:r>
                  </a:p>
                </p:txBody>
              </p:sp>
              <p:sp>
                <p:nvSpPr>
                  <p:cNvPr id="2257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1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2548" name="Group 44"/>
                <p:cNvGrpSpPr>
                  <a:grpSpLocks/>
                </p:cNvGrpSpPr>
                <p:nvPr/>
              </p:nvGrpSpPr>
              <p:grpSpPr bwMode="auto">
                <a:xfrm>
                  <a:off x="690" y="0"/>
                  <a:ext cx="3082" cy="498"/>
                  <a:chOff x="690" y="0"/>
                  <a:chExt cx="3082" cy="498"/>
                </a:xfrm>
              </p:grpSpPr>
              <p:sp>
                <p:nvSpPr>
                  <p:cNvPr id="2256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690" y="56"/>
                    <a:ext cx="3042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uk-UA" altLang="ru-RU" sz="1400" b="1" dirty="0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Переважна більшість ЛРС, що не містить сильнодіючих речовин</a:t>
                    </a:r>
                  </a:p>
                </p:txBody>
              </p:sp>
              <p:sp>
                <p:nvSpPr>
                  <p:cNvPr id="2256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10" y="0"/>
                    <a:ext cx="306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2549" name="Group 46"/>
                <p:cNvGrpSpPr>
                  <a:grpSpLocks/>
                </p:cNvGrpSpPr>
                <p:nvPr/>
              </p:nvGrpSpPr>
              <p:grpSpPr bwMode="auto">
                <a:xfrm>
                  <a:off x="0" y="442"/>
                  <a:ext cx="710" cy="442"/>
                  <a:chOff x="0" y="442"/>
                  <a:chExt cx="710" cy="442"/>
                </a:xfrm>
              </p:grpSpPr>
              <p:sp>
                <p:nvSpPr>
                  <p:cNvPr id="2256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42"/>
                    <a:ext cx="624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uk-UA" altLang="ru-RU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1:20</a:t>
                    </a:r>
                  </a:p>
                </p:txBody>
              </p:sp>
              <p:sp>
                <p:nvSpPr>
                  <p:cNvPr id="2256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2"/>
                    <a:ext cx="71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2550" name="Group 48"/>
                <p:cNvGrpSpPr>
                  <a:grpSpLocks/>
                </p:cNvGrpSpPr>
                <p:nvPr/>
              </p:nvGrpSpPr>
              <p:grpSpPr bwMode="auto">
                <a:xfrm>
                  <a:off x="688" y="442"/>
                  <a:ext cx="3084" cy="454"/>
                  <a:chOff x="688" y="442"/>
                  <a:chExt cx="3084" cy="454"/>
                </a:xfrm>
              </p:grpSpPr>
              <p:sp>
                <p:nvSpPr>
                  <p:cNvPr id="22563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454"/>
                    <a:ext cx="2977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uk-UA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Алтеї корінь</a:t>
                    </a:r>
                  </a:p>
                </p:txBody>
              </p:sp>
              <p:sp>
                <p:nvSpPr>
                  <p:cNvPr id="2256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10" y="442"/>
                    <a:ext cx="306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2551" name="Group 50"/>
                <p:cNvGrpSpPr>
                  <a:grpSpLocks/>
                </p:cNvGrpSpPr>
                <p:nvPr/>
              </p:nvGrpSpPr>
              <p:grpSpPr bwMode="auto">
                <a:xfrm>
                  <a:off x="20" y="849"/>
                  <a:ext cx="690" cy="631"/>
                  <a:chOff x="20" y="849"/>
                  <a:chExt cx="690" cy="631"/>
                </a:xfrm>
              </p:grpSpPr>
              <p:sp>
                <p:nvSpPr>
                  <p:cNvPr id="2256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884"/>
                    <a:ext cx="624" cy="5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uk-UA" altLang="ru-RU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1:30</a:t>
                    </a:r>
                  </a:p>
                </p:txBody>
              </p:sp>
              <p:sp>
                <p:nvSpPr>
                  <p:cNvPr id="2256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0" y="849"/>
                    <a:ext cx="690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2552" name="Group 52"/>
                <p:cNvGrpSpPr>
                  <a:grpSpLocks/>
                </p:cNvGrpSpPr>
                <p:nvPr/>
              </p:nvGrpSpPr>
              <p:grpSpPr bwMode="auto">
                <a:xfrm>
                  <a:off x="687" y="816"/>
                  <a:ext cx="3186" cy="664"/>
                  <a:chOff x="687" y="816"/>
                  <a:chExt cx="3186" cy="664"/>
                </a:xfrm>
              </p:grpSpPr>
              <p:sp>
                <p:nvSpPr>
                  <p:cNvPr id="2255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816"/>
                    <a:ext cx="3186" cy="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uk-UA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Валеріани корені, горицвіту трава, ріжки, істоду корінь, конвалії трава, морської цибулі бульби, </a:t>
                    </a:r>
                    <a:r>
                      <a:rPr lang="ru-RU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мильнянки кореневище з коренями, </a:t>
                    </a:r>
                    <a:r>
                      <a:rPr lang="uk-UA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сенеги корінь, </a:t>
                    </a:r>
                    <a:r>
                      <a:rPr lang="uk-UA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с</a:t>
                    </a:r>
                    <a:r>
                      <a:rPr lang="ru-RU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инюхи кореневище з коренями</a:t>
                    </a:r>
                  </a:p>
                  <a:p>
                    <a:pPr eaLnBrk="1" hangingPunct="1"/>
                    <a:endParaRPr lang="uk-UA" altLang="ru-RU" sz="1400">
                      <a:solidFill>
                        <a:srgbClr val="1B4852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560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10" y="884"/>
                    <a:ext cx="306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2553" name="Group 54"/>
                <p:cNvGrpSpPr>
                  <a:grpSpLocks/>
                </p:cNvGrpSpPr>
                <p:nvPr/>
              </p:nvGrpSpPr>
              <p:grpSpPr bwMode="auto">
                <a:xfrm>
                  <a:off x="0" y="1480"/>
                  <a:ext cx="710" cy="596"/>
                  <a:chOff x="0" y="1480"/>
                  <a:chExt cx="710" cy="596"/>
                </a:xfrm>
              </p:grpSpPr>
              <p:sp>
                <p:nvSpPr>
                  <p:cNvPr id="2255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480"/>
                    <a:ext cx="624" cy="5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uk-UA" altLang="ru-RU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1:400</a:t>
                    </a:r>
                  </a:p>
                </p:txBody>
              </p:sp>
              <p:sp>
                <p:nvSpPr>
                  <p:cNvPr id="22558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0"/>
                    <a:ext cx="710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2554" name="Group 56"/>
                <p:cNvGrpSpPr>
                  <a:grpSpLocks/>
                </p:cNvGrpSpPr>
                <p:nvPr/>
              </p:nvGrpSpPr>
              <p:grpSpPr bwMode="auto">
                <a:xfrm>
                  <a:off x="688" y="1468"/>
                  <a:ext cx="3084" cy="619"/>
                  <a:chOff x="688" y="1468"/>
                  <a:chExt cx="3084" cy="619"/>
                </a:xfrm>
              </p:grpSpPr>
              <p:sp>
                <p:nvSpPr>
                  <p:cNvPr id="2255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1468"/>
                    <a:ext cx="3026" cy="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 sz="1400">
                      <a:solidFill>
                        <a:srgbClr val="1B4852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eaLnBrk="1" hangingPunct="1"/>
                    <a:r>
                      <a:rPr lang="uk-UA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Сильнодіючі рослини (</a:t>
                    </a:r>
                    <a:r>
                      <a:rPr lang="ru-RU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термопсису трава</a:t>
                    </a:r>
                    <a:r>
                      <a:rPr lang="uk-UA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,</a:t>
                    </a:r>
                    <a:r>
                      <a:rPr lang="en-US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uk-UA" altLang="ru-RU" sz="1400" b="1">
                        <a:solidFill>
                          <a:srgbClr val="1B4852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нпперстянки листя та ін.)</a:t>
                    </a:r>
                  </a:p>
                </p:txBody>
              </p:sp>
              <p:sp>
                <p:nvSpPr>
                  <p:cNvPr id="225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10" y="1480"/>
                    <a:ext cx="306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 altLang="ru-RU">
                      <a:solidFill>
                        <a:srgbClr val="000000"/>
                      </a:solidFill>
                      <a:latin typeface="Verdan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22546" name="Rectangle 58"/>
              <p:cNvSpPr>
                <a:spLocks noChangeArrowheads="1"/>
              </p:cNvSpPr>
              <p:nvPr/>
            </p:nvSpPr>
            <p:spPr bwMode="auto">
              <a:xfrm>
                <a:off x="-9" y="-36"/>
                <a:ext cx="3772" cy="2082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>
                  <a:latin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692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0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0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0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/>
      <p:bldP spid="40985" grpId="0"/>
      <p:bldP spid="40986" grpId="0"/>
      <p:bldP spid="40987" grpId="0"/>
      <p:bldP spid="40988" grpId="0"/>
      <p:bldP spid="40989" grpId="0"/>
      <p:bldP spid="40990" grpId="0"/>
      <p:bldP spid="409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2349812" y="4207083"/>
            <a:ext cx="2554" cy="1364763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286657" y="3845997"/>
            <a:ext cx="4821238" cy="360362"/>
          </a:xfrm>
          <a:prstGeom prst="rect">
            <a:avLst/>
          </a:prstGeom>
          <a:solidFill>
            <a:srgbClr val="65140E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lIns="0" tIns="36000" rIns="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Кількість води, що поглинається сировиною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071811" y="4547846"/>
            <a:ext cx="4248151" cy="360363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ступеню подрібнення сировини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071812" y="4969505"/>
            <a:ext cx="4248150" cy="360362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гістологічної будови сировини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71812" y="5417456"/>
            <a:ext cx="4248150" cy="360362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виду сировини (гранули, брикети)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071813" y="4184650"/>
            <a:ext cx="1828800" cy="369888"/>
          </a:xfrm>
          <a:prstGeom prst="rect">
            <a:avLst/>
          </a:prstGeom>
          <a:noFill/>
          <a:ln w="9525">
            <a:solidFill>
              <a:srgbClr val="6514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залежить від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2351089" y="5549413"/>
            <a:ext cx="360362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2383669" y="5104296"/>
            <a:ext cx="360362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2383669" y="4689130"/>
            <a:ext cx="360362" cy="0"/>
          </a:xfrm>
          <a:prstGeom prst="line">
            <a:avLst/>
          </a:prstGeom>
          <a:noFill/>
          <a:ln w="76200">
            <a:solidFill>
              <a:srgbClr val="6514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2351088" y="5882593"/>
            <a:ext cx="9577387" cy="936625"/>
          </a:xfrm>
          <a:prstGeom prst="horizontalScroll">
            <a:avLst>
              <a:gd name="adj" fmla="val 6380"/>
            </a:avLst>
          </a:prstGeom>
          <a:solidFill>
            <a:schemeClr val="bg2"/>
          </a:solidFill>
          <a:ln w="9525">
            <a:solidFill>
              <a:srgbClr val="65140E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Коефіцієнт водопоглинання (Кв) показує кількість рідини, що утримується 1,0  грамом рослинної сировини стандартного ступеню подрібнення після його віджимання</a:t>
            </a:r>
          </a:p>
        </p:txBody>
      </p:sp>
      <p:sp>
        <p:nvSpPr>
          <p:cNvPr id="11277" name="Rectangle 21">
            <a:extLst>
              <a:ext uri="{FF2B5EF4-FFF2-40B4-BE49-F238E27FC236}">
                <a16:creationId xmlns:a16="http://schemas.microsoft.com/office/drawing/2014/main" xmlns="" id="{0795DFB0-9792-4B4E-BEAC-055DD0096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8174" y="9985"/>
            <a:ext cx="6812351" cy="1038448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sz="2000" b="1" dirty="0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ЧИННИКИ</a:t>
            </a:r>
            <a:r>
              <a:rPr lang="ru-RU" altLang="ru-RU" sz="2000" b="1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 </a:t>
            </a:r>
            <a:r>
              <a:rPr lang="uk-UA" altLang="ru-RU" sz="2000" b="1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ЩО ВПЛИВАЮТЬ НА ПОВНОТУ ТА ШВИДКІСТЬ ЕКСТРАКЦІЇ ДІЮЧИХ  РЕЧОВИН ІЗ ЛРС</a:t>
            </a:r>
            <a:endParaRPr lang="ru-RU" altLang="ru-RU" sz="20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2351088" y="1558926"/>
            <a:ext cx="5975350" cy="1223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Rp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.:	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Infusi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herbae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Hyperici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ex			10,0 – 200 ml</a:t>
            </a:r>
            <a:b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Da.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Signa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полоскання порожнини рота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/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10,0 г 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трави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звіробою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потрібно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приготувати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200 мл</a:t>
            </a:r>
            <a:r>
              <a:rPr lang="uk-UA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настою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/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Rp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.: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Infusi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ае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ео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nuri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			200 ml</a:t>
            </a:r>
            <a:b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	</a:t>
            </a:r>
            <a:r>
              <a:rPr lang="en-US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Da. </a:t>
            </a:r>
            <a:r>
              <a:rPr lang="en-US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Signa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По 1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столовій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ложці</a:t>
            </a:r>
            <a:r>
              <a:rPr lang="ru-RU" altLang="ru-RU" sz="1600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3 рази на день.</a:t>
            </a:r>
            <a:endParaRPr lang="ru-RU" altLang="ru-RU" sz="1600" b="1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2640014" y="915988"/>
            <a:ext cx="6335713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0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Способи прописування водних витягів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1919289" y="2852739"/>
            <a:ext cx="7489825" cy="923925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Розрахунок 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		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 1,0 г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US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настою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 х г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en-US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настою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20,0 г трави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кропиви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собачої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приготувати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200 мл </a:t>
            </a:r>
            <a:r>
              <a:rPr lang="uk-UA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настою</a:t>
            </a:r>
            <a:r>
              <a:rPr lang="ru-RU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ru-RU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dirty="0">
              <a:solidFill>
                <a:srgbClr val="65140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019" name="Picture 35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006850"/>
            <a:ext cx="1223962" cy="1746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7319963" y="3776664"/>
            <a:ext cx="1276350" cy="465137"/>
          </a:xfrm>
          <a:prstGeom prst="rect">
            <a:avLst/>
          </a:prstGeom>
          <a:solidFill>
            <a:schemeClr val="bg2"/>
          </a:solidFill>
          <a:ln w="9525">
            <a:solidFill>
              <a:srgbClr val="65140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65140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Вода</a:t>
            </a:r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8472489" y="3933825"/>
            <a:ext cx="1152525" cy="0"/>
          </a:xfrm>
          <a:prstGeom prst="line">
            <a:avLst/>
          </a:prstGeom>
          <a:noFill/>
          <a:ln w="76200" cap="rnd">
            <a:solidFill>
              <a:srgbClr val="65140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9658351" y="3933825"/>
            <a:ext cx="0" cy="1150938"/>
          </a:xfrm>
          <a:prstGeom prst="line">
            <a:avLst/>
          </a:prstGeom>
          <a:noFill/>
          <a:ln w="76200" cap="rnd">
            <a:solidFill>
              <a:srgbClr val="65140E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65140E"/>
              </a:solidFill>
            </a:endParaRPr>
          </a:p>
        </p:txBody>
      </p:sp>
      <p:pic>
        <p:nvPicPr>
          <p:cNvPr id="42024" name="Picture 40" descr="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005264"/>
            <a:ext cx="1223962" cy="174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6" name="Picture 42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2" y="4006851"/>
            <a:ext cx="1216025" cy="1744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10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2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2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2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2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2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2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96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46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96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98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48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48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98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48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98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48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480"/>
                            </p:stCondLst>
                            <p:childTnLst>
                              <p:par>
                                <p:cTn id="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98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48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798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798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  <p:bldP spid="41991" grpId="0" animBg="1"/>
      <p:bldP spid="41992" grpId="0" animBg="1"/>
      <p:bldP spid="41998" grpId="0" animBg="1"/>
      <p:bldP spid="42010" grpId="0" animBg="1"/>
      <p:bldP spid="420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2275</Words>
  <Application>Microsoft Office PowerPoint</Application>
  <PresentationFormat>Широкоэкранный</PresentationFormat>
  <Paragraphs>342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Euphemia</vt:lpstr>
      <vt:lpstr>SchoolBook</vt:lpstr>
      <vt:lpstr>Symbol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ПЕРЕЛІК  ІНФОРМАЦІЙНИХ ДЖЕРЕЛ</vt:lpstr>
      <vt:lpstr>ПЛАН  </vt:lpstr>
      <vt:lpstr>ХАРАКТЕРИСТИКА  ВОДНИХ  ВИТЯЖОК </vt:lpstr>
      <vt:lpstr>ХАРАКТЕРИСТИКА  ВОДНИХ  ВИТЯЖОК  </vt:lpstr>
      <vt:lpstr>ТЕОРЕТИЧНІ  ОСНОВИ  ПРОЦЕСУ  ЕКСТРАКЦІЇ </vt:lpstr>
      <vt:lpstr> ЧИННИКИ,  ЩО ВПЛИВАЮТЬ  НА  ПОВНОТУ  І ШВИДКІСТЬ ЕКСТРАКЦІЇ ДІЮЧИХ РЕЧОВИН З  РОСЛИННОЇ  СИРОВИНИ </vt:lpstr>
      <vt:lpstr>ЧИННИКИ,  ЩО ВПЛИВАЮТЬ НА ПОВНОТУ ТА ШВИДКІСТЬ ЕКСТРАКЦІЇ ДІЮЧИХ  РЕЧОВИН ІЗ ЛРС</vt:lpstr>
      <vt:lpstr>ЧИННИКИ,  ЩО ВПЛИВАЮТЬ  НА  ПОВНОТУ  І ШВИДКІСТЬ ЕКСТРАКЦІЇ РЕЧОВИН З  РОСЛИННОЇ  СИРОВИНИ</vt:lpstr>
      <vt:lpstr>ЧИННИКИ,  ЩО ВПЛИВАЮТЬ  НА  ПОВНОТУ  І ШВИДКІСТЬ ЕКСТРАКЦІЇ  ДІЮЧИХ РЕЧОВИН З  РОСЛИННОЇ  СИРОВИНИ</vt:lpstr>
      <vt:lpstr>ЧИННИКИ,  ЩО ВПЛИВАЮТЬ  НА  ПОВНОТУ  І ШВИДКІСТЬ ЕКСТРАКЦІЇ ДІЮЧИХ РЕЧОВИН З  РОСЛИННОЇ  СИРОВИНИ</vt:lpstr>
      <vt:lpstr>ЧИННИКИ,  ЩО ВПЛИВАЮТЬ  НА  ПОВНОТУ  І ШВИДКІСТЬ ЕКСТРАКЦІЇ  ДІЮЧИХ РЕЧОВИН З  РОСЛИННОЇ  СИРОВИНИ </vt:lpstr>
      <vt:lpstr>ЧИННИКИ,  ЩО ВПЛИВАЮТЬ  НА  ПОВНОТУ  І ШВИДКІСТЬ ЕКСТРАКЦІЇ ДІЮЧИХ РЕЧОВИН З  РОСЛИННОЇ  СИРОВИНИ</vt:lpstr>
      <vt:lpstr>ЧИННИКИ,  ЩО ВПЛИВАЮТЬ  НА  ПОВНОТУ  І ЕКСТРАКЦІЇ  ДІЮЧИХ РЕЧОВИН РОСЛИННОЇ  СИРОВИНИ </vt:lpstr>
      <vt:lpstr>Презентация PowerPoint</vt:lpstr>
      <vt:lpstr>ТЕХНОЛОГІЯ ВОДНИХ ВИТЯЖОК З ЛРС </vt:lpstr>
      <vt:lpstr>Презентация PowerPoint</vt:lpstr>
      <vt:lpstr>ТЕХНОЛОГІЯ ВОДНИХ ВИТЯЖОК З ЛРС </vt:lpstr>
      <vt:lpstr>ТЕХНОЛОГІЯ ВОДНИХ ВИТЯЖОК З ЛРС </vt:lpstr>
      <vt:lpstr>ТЕХНОЛОГІЯ ВОДНИХ ВИТЯЖОК З ЛРС  </vt:lpstr>
      <vt:lpstr>ВВЕДЕННЯ ЛІКАРСЬКИХ РЕЧОВИН У ВОДНІ ВИТЯЖКИ З РОСЛИННОЇ СИРОВИНИ </vt:lpstr>
      <vt:lpstr>ВЛАСНА ТЕХНОЛОГІЯ ВОДНИХ ВИТЯЖОК З ЛРС  </vt:lpstr>
      <vt:lpstr>ВИСНОВКИ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Master</cp:lastModifiedBy>
  <cp:revision>230</cp:revision>
  <dcterms:created xsi:type="dcterms:W3CDTF">2020-04-12T19:50:30Z</dcterms:created>
  <dcterms:modified xsi:type="dcterms:W3CDTF">2021-10-25T14:16:47Z</dcterms:modified>
</cp:coreProperties>
</file>